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trictFirstAndLastChars="0" saveSubsetFonts="1" autoCompressPictures="0">
  <p:sldMasterIdLst>
    <p:sldMasterId id="2147483661" r:id="rId1"/>
  </p:sldMasterIdLst>
  <p:notesMasterIdLst>
    <p:notesMasterId r:id="rId1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Lst>
  <p:sldSz cx="10691813" cy="7559675"/>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534" autoAdjust="0"/>
    <p:restoredTop sz="94660"/>
  </p:normalViewPr>
  <p:slideViewPr>
    <p:cSldViewPr snapToGrid="0">
      <p:cViewPr varScale="1">
        <p:scale>
          <a:sx n="53" d="100"/>
          <a:sy n="53" d="100"/>
        </p:scale>
        <p:origin x="9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586520" y="3910978"/>
            <a:ext cx="4692160" cy="351912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1" name="Google Shape;91;p1:notes"/>
          <p:cNvSpPr>
            <a:spLocks noGrp="1" noRot="1" noChangeAspect="1"/>
          </p:cNvSpPr>
          <p:nvPr>
            <p:ph type="sldImg" idx="2"/>
          </p:nvPr>
        </p:nvSpPr>
        <p:spPr>
          <a:xfrm>
            <a:off x="860425" y="782638"/>
            <a:ext cx="4144963" cy="29321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586520" y="3910978"/>
            <a:ext cx="4692160" cy="351912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9" name="Google Shape;99;p2:notes"/>
          <p:cNvSpPr>
            <a:spLocks noGrp="1" noRot="1" noChangeAspect="1"/>
          </p:cNvSpPr>
          <p:nvPr>
            <p:ph type="sldImg" idx="2"/>
          </p:nvPr>
        </p:nvSpPr>
        <p:spPr>
          <a:xfrm>
            <a:off x="860425" y="782638"/>
            <a:ext cx="4144963" cy="29321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586520" y="3910978"/>
            <a:ext cx="4692160" cy="351912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08" name="Google Shape;108;p3:notes"/>
          <p:cNvSpPr>
            <a:spLocks noGrp="1" noRot="1" noChangeAspect="1"/>
          </p:cNvSpPr>
          <p:nvPr>
            <p:ph type="sldImg" idx="2"/>
          </p:nvPr>
        </p:nvSpPr>
        <p:spPr>
          <a:xfrm>
            <a:off x="860425" y="782638"/>
            <a:ext cx="4144963" cy="29321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4" name="Google Shape;114;p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5: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7: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9" name="Google Shape;149;p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p10: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p1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2: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13: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9" name="Google Shape;199;p1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15: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8" name="Google Shape;218;p1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7: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4" name="Google Shape;234;p1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p1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20: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8" name="Google Shape;258;p2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2" name="Google Shape;272;p22: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23: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p2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6" name="Google Shape;296;p25: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2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2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2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3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7" name="Google Shape;347;p3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p32: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p3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34: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3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36: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3" name="Google Shape;393;p37: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8: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39: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40: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4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3" name="Google Shape;433;p42:notes"/>
          <p:cNvSpPr>
            <a:spLocks noGrp="1" noRot="1" noChangeAspect="1"/>
          </p:cNvSpPr>
          <p:nvPr>
            <p:ph type="sldImg" idx="2"/>
          </p:nvPr>
        </p:nvSpPr>
        <p:spPr>
          <a:xfrm>
            <a:off x="1246188" y="1143000"/>
            <a:ext cx="43656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0" name="Google Shape;440;p4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7" name="Google Shape;447;p4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4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1" name="Google Shape;461;p4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8" name="Google Shape;468;p4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5" name="Google Shape;475;p4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2" name="Google Shape;482;p4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5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5" name="Google Shape;495;p5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1" name="Google Shape;501;p5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5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5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3" name="Google Shape;523;p5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9" name="Google Shape;529;p5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5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5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9" name="Google Shape;549;p5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6" name="Google Shape;556;p6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3" name="Google Shape;563;p6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6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6" name="Google Shape;576;p6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6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9" name="Google Shape;589;p6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5" name="Google Shape;595;p6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2" name="Google Shape;602;p6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8" name="Google Shape;608;p6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6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14" name="Google Shape;614;p6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15" name="Google Shape;615;p69: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p6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17" name="Google Shape;617;p6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18" name="Google Shape;618;p6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7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25" name="Google Shape;625;p7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26" name="Google Shape;626;p70: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p7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28" name="Google Shape;628;p7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29" name="Google Shape;629;p7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7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37" name="Google Shape;637;p7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38" name="Google Shape;638;p71: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p7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40" name="Google Shape;640;p7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41" name="Google Shape;641;p7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7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51" name="Google Shape;651;p7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52" name="Google Shape;652;p72: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p7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54" name="Google Shape;654;p7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55" name="Google Shape;655;p7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7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64" name="Google Shape;664;p7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65" name="Google Shape;665;p73: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7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67" name="Google Shape;667;p7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68" name="Google Shape;668;p7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7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76" name="Google Shape;676;p7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77" name="Google Shape;677;p74: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7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79" name="Google Shape;679;p7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80" name="Google Shape;680;p7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7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88" name="Google Shape;688;p7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689" name="Google Shape;689;p75: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p7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691" name="Google Shape;691;p7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92" name="Google Shape;692;p7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7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04" name="Google Shape;704;p7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05" name="Google Shape;705;p76: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7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07" name="Google Shape;707;p7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08" name="Google Shape;708;p7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7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19" name="Google Shape;719;p7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20" name="Google Shape;720;p77: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1" name="Google Shape;721;p7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22" name="Google Shape;722;p7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23" name="Google Shape;723;p7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7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30" name="Google Shape;730;p7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31" name="Google Shape;731;p78: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7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33" name="Google Shape;733;p7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34" name="Google Shape;734;p7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7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41" name="Google Shape;741;p7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42" name="Google Shape;742;p79: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Google Shape;743;p7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44" name="Google Shape;744;p7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45" name="Google Shape;745;p7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8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54" name="Google Shape;754;p8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55" name="Google Shape;755;p80: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p8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57" name="Google Shape;757;p8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58" name="Google Shape;758;p8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8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66" name="Google Shape;766;p8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67" name="Google Shape;767;p81: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p8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69" name="Google Shape;769;p8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70" name="Google Shape;770;p8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8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78" name="Google Shape;778;p8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79" name="Google Shape;779;p82: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0" name="Google Shape;780;p8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81" name="Google Shape;781;p8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82" name="Google Shape;782;p8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8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90" name="Google Shape;790;p8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791" name="Google Shape;791;p83: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2" name="Google Shape;792;p8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93" name="Google Shape;793;p8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94" name="Google Shape;794;p8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8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03" name="Google Shape;803;p8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04" name="Google Shape;804;p84: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8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06" name="Google Shape;806;p8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07" name="Google Shape;807;p8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8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14" name="Google Shape;814;p8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15" name="Google Shape;815;p85: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p8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17" name="Google Shape;817;p8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18" name="Google Shape;818;p8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8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27" name="Google Shape;827;p8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28" name="Google Shape;828;p86: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9" name="Google Shape;829;p8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30" name="Google Shape;830;p8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31" name="Google Shape;831;p8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8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43" name="Google Shape;843;p8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44" name="Google Shape;844;p87: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p8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46" name="Google Shape;846;p8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47" name="Google Shape;847;p8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8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56" name="Google Shape;856;p8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57" name="Google Shape;857;p88: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 name="Google Shape;858;p8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59" name="Google Shape;859;p8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60" name="Google Shape;860;p8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8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69" name="Google Shape;869;p8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70" name="Google Shape;870;p89: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1" name="Google Shape;871;p8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72" name="Google Shape;872;p8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73" name="Google Shape;873;p8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9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80" name="Google Shape;880;p9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81" name="Google Shape;881;p90: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2" name="Google Shape;882;p9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83" name="Google Shape;883;p9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84" name="Google Shape;884;p9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9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91" name="Google Shape;891;p9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892" name="Google Shape;892;p91: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3" name="Google Shape;893;p9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94" name="Google Shape;894;p9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895" name="Google Shape;895;p9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9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903" name="Google Shape;903;p9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904" name="Google Shape;904;p92: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5" name="Google Shape;905;p9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06" name="Google Shape;906;p9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907" name="Google Shape;907;p9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15" name="Google Shape;915;p9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22" name="Google Shape;922;p9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29" name="Google Shape;929;p9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37" name="Google Shape;937;p9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47" name="Google Shape;947;p9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57" name="Google Shape;957;p9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6" name="Google Shape;966;p9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74" name="Google Shape;974;p10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84" name="Google Shape;984;p10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94" name="Google Shape;994;p10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02" name="Google Shape;1002;p10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10" name="Google Shape;1010;p10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18" name="Google Shape;1018;p10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26" name="Google Shape;1026;p10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35" name="Google Shape;1035;p10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42" name="Google Shape;1042;p10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p1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48" name="Google Shape;1048;p10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55" name="Google Shape;1055;p11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p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62" name="Google Shape;1062;p11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p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69" name="Google Shape;1069;p11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1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77" name="Google Shape;1077;p11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83" name="Google Shape;1083;p11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89" name="Google Shape;1089;p11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1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96" name="Google Shape;1096;p11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1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03" name="Google Shape;1103;p11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09" name="Google Shape;1109;p11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16" name="Google Shape;1116;p119: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p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24" name="Google Shape;1124;p12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1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31" name="Google Shape;1131;p121: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p:cNvGrpSpPr/>
        <p:nvPr/>
      </p:nvGrpSpPr>
      <p:grpSpPr>
        <a:xfrm>
          <a:off x="0" y="0"/>
          <a:ext cx="0" cy="0"/>
          <a:chOff x="0" y="0"/>
          <a:chExt cx="0" cy="0"/>
        </a:xfrm>
      </p:grpSpPr>
      <p:sp>
        <p:nvSpPr>
          <p:cNvPr id="1140" name="Google Shape;1140;p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41" name="Google Shape;1141;p12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48" name="Google Shape;1148;p123: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55" name="Google Shape;1155;p124: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p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62" name="Google Shape;1162;p125: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Google Shape;1170;p1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71" name="Google Shape;1171;p126: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p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78" name="Google Shape;1178;p127: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p1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185" name="Google Shape;1185;p128: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p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2" name="Google Shape;1192;p1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9" name="Google Shape;1199;p1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5"/>
        <p:cNvGrpSpPr/>
        <p:nvPr/>
      </p:nvGrpSpPr>
      <p:grpSpPr>
        <a:xfrm>
          <a:off x="0" y="0"/>
          <a:ext cx="0" cy="0"/>
          <a:chOff x="0" y="0"/>
          <a:chExt cx="0" cy="0"/>
        </a:xfrm>
      </p:grpSpPr>
      <p:sp>
        <p:nvSpPr>
          <p:cNvPr id="1206" name="Google Shape;1206;p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7" name="Google Shape;1207;p1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p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4" name="Google Shape;1214;p132: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0" name="Google Shape;1220;p1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p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8" name="Google Shape;1228;p13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5" name="Google Shape;1235;p1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1" name="Google Shape;1241;p13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p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8" name="Google Shape;1248;p137: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2"/>
        <p:cNvGrpSpPr/>
        <p:nvPr/>
      </p:nvGrpSpPr>
      <p:grpSpPr>
        <a:xfrm>
          <a:off x="0" y="0"/>
          <a:ext cx="0" cy="0"/>
          <a:chOff x="0" y="0"/>
          <a:chExt cx="0" cy="0"/>
        </a:xfrm>
      </p:grpSpPr>
      <p:sp>
        <p:nvSpPr>
          <p:cNvPr id="1253" name="Google Shape;1253;p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4" name="Google Shape;1254;p13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p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1" name="Google Shape;1261;p13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7" name="Google Shape;1267;p140: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p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3" name="Google Shape;1273;p14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p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0" name="Google Shape;1280;p14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p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6" name="Google Shape;1286;p143: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p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3" name="Google Shape;1293;p144: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9" name="Google Shape;1299;p145: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3"/>
        <p:cNvGrpSpPr/>
        <p:nvPr/>
      </p:nvGrpSpPr>
      <p:grpSpPr>
        <a:xfrm>
          <a:off x="0" y="0"/>
          <a:ext cx="0" cy="0"/>
          <a:chOff x="0" y="0"/>
          <a:chExt cx="0" cy="0"/>
        </a:xfrm>
      </p:grpSpPr>
      <p:sp>
        <p:nvSpPr>
          <p:cNvPr id="1304" name="Google Shape;1304;p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5" name="Google Shape;1305;p14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9"/>
        <p:cNvGrpSpPr/>
        <p:nvPr/>
      </p:nvGrpSpPr>
      <p:grpSpPr>
        <a:xfrm>
          <a:off x="0" y="0"/>
          <a:ext cx="0" cy="0"/>
          <a:chOff x="0" y="0"/>
          <a:chExt cx="0" cy="0"/>
        </a:xfrm>
      </p:grpSpPr>
      <p:sp>
        <p:nvSpPr>
          <p:cNvPr id="1310" name="Google Shape;1310;p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1" name="Google Shape;1311;p147: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8" name="Google Shape;1318;p14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p1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5" name="Google Shape;1325;p14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150: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15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1338" name="Google Shape;1338;p15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1339" name="Google Shape;1339;p151:notes"/>
          <p:cNvSpPr>
            <a:spLocks noGrp="1" noRot="1" noChangeAspect="1"/>
          </p:cNvSpPr>
          <p:nvPr>
            <p:ph type="sldImg" idx="3"/>
          </p:nvPr>
        </p:nvSpPr>
        <p:spPr>
          <a:xfrm>
            <a:off x="2757488" y="512763"/>
            <a:ext cx="362902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0" name="Google Shape;1340;p15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341" name="Google Shape;1341;p15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1342" name="Google Shape;1342;p15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1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348" name="Google Shape;1348;p152:notes"/>
          <p:cNvSpPr>
            <a:spLocks noGrp="1" noRot="1" noChangeAspect="1"/>
          </p:cNvSpPr>
          <p:nvPr>
            <p:ph type="sldImg" idx="2"/>
          </p:nvPr>
        </p:nvSpPr>
        <p:spPr>
          <a:xfrm>
            <a:off x="1246188" y="1143000"/>
            <a:ext cx="43656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735062" y="402484"/>
            <a:ext cx="9221689" cy="1461188"/>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SzPts val="4850"/>
              <a:buNone/>
              <a:defRPr sz="2399" b="1" i="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3541663" y="7006700"/>
            <a:ext cx="3608487" cy="402483"/>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dt" idx="10"/>
          </p:nvPr>
        </p:nvSpPr>
        <p:spPr>
          <a:xfrm>
            <a:off x="735062" y="7006700"/>
            <a:ext cx="2405658" cy="402483"/>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sldNum" idx="12"/>
          </p:nvPr>
        </p:nvSpPr>
        <p:spPr>
          <a:xfrm>
            <a:off x="7551093" y="7006700"/>
            <a:ext cx="2405658" cy="402483"/>
          </a:xfrm>
          <a:prstGeom prst="rect">
            <a:avLst/>
          </a:prstGeom>
          <a:noFill/>
          <a:ln>
            <a:noFill/>
          </a:ln>
        </p:spPr>
        <p:txBody>
          <a:bodyPr spcFirstLastPara="1" wrap="square" lIns="0" tIns="0" rIns="0" bIns="0" anchor="ctr" anchorCtr="0">
            <a:noAutofit/>
          </a:bodyPr>
          <a:lstStyle>
            <a:lvl1pPr marL="0" lvl="0" indent="0" algn="r">
              <a:lnSpc>
                <a:spcPct val="100000"/>
              </a:lnSpc>
              <a:spcBef>
                <a:spcPts val="0"/>
              </a:spcBef>
              <a:spcAft>
                <a:spcPts val="0"/>
              </a:spcAft>
              <a:buSzPts val="1300"/>
              <a:buNone/>
              <a:defRPr>
                <a:solidFill>
                  <a:srgbClr val="888888"/>
                </a:solidFill>
              </a:defRPr>
            </a:lvl1pPr>
            <a:lvl2pPr marL="0" lvl="1" indent="0" algn="r">
              <a:lnSpc>
                <a:spcPct val="100000"/>
              </a:lnSpc>
              <a:spcBef>
                <a:spcPts val="0"/>
              </a:spcBef>
              <a:spcAft>
                <a:spcPts val="0"/>
              </a:spcAft>
              <a:buSzPts val="1300"/>
              <a:buNone/>
              <a:defRPr>
                <a:solidFill>
                  <a:srgbClr val="888888"/>
                </a:solidFill>
              </a:defRPr>
            </a:lvl2pPr>
            <a:lvl3pPr marL="0" lvl="2" indent="0" algn="r">
              <a:lnSpc>
                <a:spcPct val="100000"/>
              </a:lnSpc>
              <a:spcBef>
                <a:spcPts val="0"/>
              </a:spcBef>
              <a:spcAft>
                <a:spcPts val="0"/>
              </a:spcAft>
              <a:buSzPts val="1300"/>
              <a:buNone/>
              <a:defRPr>
                <a:solidFill>
                  <a:srgbClr val="888888"/>
                </a:solidFill>
              </a:defRPr>
            </a:lvl3pPr>
            <a:lvl4pPr marL="0" lvl="3" indent="0" algn="r">
              <a:lnSpc>
                <a:spcPct val="100000"/>
              </a:lnSpc>
              <a:spcBef>
                <a:spcPts val="0"/>
              </a:spcBef>
              <a:spcAft>
                <a:spcPts val="0"/>
              </a:spcAft>
              <a:buSzPts val="1300"/>
              <a:buNone/>
              <a:defRPr>
                <a:solidFill>
                  <a:srgbClr val="888888"/>
                </a:solidFill>
              </a:defRPr>
            </a:lvl4pPr>
            <a:lvl5pPr marL="0" lvl="4" indent="0" algn="r">
              <a:lnSpc>
                <a:spcPct val="100000"/>
              </a:lnSpc>
              <a:spcBef>
                <a:spcPts val="0"/>
              </a:spcBef>
              <a:spcAft>
                <a:spcPts val="0"/>
              </a:spcAft>
              <a:buSzPts val="1300"/>
              <a:buNone/>
              <a:defRPr>
                <a:solidFill>
                  <a:srgbClr val="888888"/>
                </a:solidFill>
              </a:defRPr>
            </a:lvl5pPr>
            <a:lvl6pPr marL="0" lvl="5" indent="0" algn="r">
              <a:lnSpc>
                <a:spcPct val="100000"/>
              </a:lnSpc>
              <a:spcBef>
                <a:spcPts val="0"/>
              </a:spcBef>
              <a:spcAft>
                <a:spcPts val="0"/>
              </a:spcAft>
              <a:buSzPts val="1300"/>
              <a:buNone/>
              <a:defRPr>
                <a:solidFill>
                  <a:srgbClr val="888888"/>
                </a:solidFill>
              </a:defRPr>
            </a:lvl6pPr>
            <a:lvl7pPr marL="0" lvl="6" indent="0" algn="r">
              <a:lnSpc>
                <a:spcPct val="100000"/>
              </a:lnSpc>
              <a:spcBef>
                <a:spcPts val="0"/>
              </a:spcBef>
              <a:spcAft>
                <a:spcPts val="0"/>
              </a:spcAft>
              <a:buSzPts val="1300"/>
              <a:buNone/>
              <a:defRPr>
                <a:solidFill>
                  <a:srgbClr val="888888"/>
                </a:solidFill>
              </a:defRPr>
            </a:lvl7pPr>
            <a:lvl8pPr marL="0" lvl="7" indent="0" algn="r">
              <a:lnSpc>
                <a:spcPct val="100000"/>
              </a:lnSpc>
              <a:spcBef>
                <a:spcPts val="0"/>
              </a:spcBef>
              <a:spcAft>
                <a:spcPts val="0"/>
              </a:spcAft>
              <a:buSzPts val="1300"/>
              <a:buNone/>
              <a:defRPr>
                <a:solidFill>
                  <a:srgbClr val="888888"/>
                </a:solidFill>
              </a:defRPr>
            </a:lvl8pPr>
            <a:lvl9pPr marL="0" lvl="8" indent="0" algn="r">
              <a:lnSpc>
                <a:spcPct val="100000"/>
              </a:lnSpc>
              <a:spcBef>
                <a:spcPts val="0"/>
              </a:spcBef>
              <a:spcAft>
                <a:spcPts val="0"/>
              </a:spcAft>
              <a:buSzPts val="1300"/>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325" b="0" i="0" u="none" strike="noStrike" cap="non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0"/>
        <p:cNvGrpSpPr/>
        <p:nvPr/>
      </p:nvGrpSpPr>
      <p:grpSpPr>
        <a:xfrm>
          <a:off x="0" y="0"/>
          <a:ext cx="0" cy="0"/>
          <a:chOff x="0" y="0"/>
          <a:chExt cx="0" cy="0"/>
        </a:xfrm>
      </p:grpSpPr>
      <p:sp>
        <p:nvSpPr>
          <p:cNvPr id="21" name="Google Shape;21;p4"/>
          <p:cNvSpPr txBox="1">
            <a:spLocks noGrp="1"/>
          </p:cNvSpPr>
          <p:nvPr>
            <p:ph type="ftr" idx="11"/>
          </p:nvPr>
        </p:nvSpPr>
        <p:spPr>
          <a:xfrm>
            <a:off x="3541663" y="7006700"/>
            <a:ext cx="3608487" cy="402483"/>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dt" idx="10"/>
          </p:nvPr>
        </p:nvSpPr>
        <p:spPr>
          <a:xfrm>
            <a:off x="735062" y="7006700"/>
            <a:ext cx="2405658" cy="402483"/>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sldNum" idx="12"/>
          </p:nvPr>
        </p:nvSpPr>
        <p:spPr>
          <a:xfrm>
            <a:off x="7551093" y="7006700"/>
            <a:ext cx="2405658" cy="402483"/>
          </a:xfrm>
          <a:prstGeom prst="rect">
            <a:avLst/>
          </a:prstGeom>
          <a:noFill/>
          <a:ln>
            <a:noFill/>
          </a:ln>
        </p:spPr>
        <p:txBody>
          <a:bodyPr spcFirstLastPara="1" wrap="square" lIns="0" tIns="0" rIns="0" bIns="0" anchor="ctr" anchorCtr="0">
            <a:noAutofit/>
          </a:bodyPr>
          <a:lstStyle>
            <a:lvl1pPr marL="0" lvl="0" indent="0" algn="r">
              <a:lnSpc>
                <a:spcPct val="100000"/>
              </a:lnSpc>
              <a:spcBef>
                <a:spcPts val="0"/>
              </a:spcBef>
              <a:spcAft>
                <a:spcPts val="0"/>
              </a:spcAft>
              <a:buSzPts val="1300"/>
              <a:buNone/>
              <a:defRPr>
                <a:solidFill>
                  <a:srgbClr val="888888"/>
                </a:solidFill>
              </a:defRPr>
            </a:lvl1pPr>
            <a:lvl2pPr marL="0" lvl="1" indent="0" algn="r">
              <a:lnSpc>
                <a:spcPct val="100000"/>
              </a:lnSpc>
              <a:spcBef>
                <a:spcPts val="0"/>
              </a:spcBef>
              <a:spcAft>
                <a:spcPts val="0"/>
              </a:spcAft>
              <a:buSzPts val="1300"/>
              <a:buNone/>
              <a:defRPr>
                <a:solidFill>
                  <a:srgbClr val="888888"/>
                </a:solidFill>
              </a:defRPr>
            </a:lvl2pPr>
            <a:lvl3pPr marL="0" lvl="2" indent="0" algn="r">
              <a:lnSpc>
                <a:spcPct val="100000"/>
              </a:lnSpc>
              <a:spcBef>
                <a:spcPts val="0"/>
              </a:spcBef>
              <a:spcAft>
                <a:spcPts val="0"/>
              </a:spcAft>
              <a:buSzPts val="1300"/>
              <a:buNone/>
              <a:defRPr>
                <a:solidFill>
                  <a:srgbClr val="888888"/>
                </a:solidFill>
              </a:defRPr>
            </a:lvl3pPr>
            <a:lvl4pPr marL="0" lvl="3" indent="0" algn="r">
              <a:lnSpc>
                <a:spcPct val="100000"/>
              </a:lnSpc>
              <a:spcBef>
                <a:spcPts val="0"/>
              </a:spcBef>
              <a:spcAft>
                <a:spcPts val="0"/>
              </a:spcAft>
              <a:buSzPts val="1300"/>
              <a:buNone/>
              <a:defRPr>
                <a:solidFill>
                  <a:srgbClr val="888888"/>
                </a:solidFill>
              </a:defRPr>
            </a:lvl4pPr>
            <a:lvl5pPr marL="0" lvl="4" indent="0" algn="r">
              <a:lnSpc>
                <a:spcPct val="100000"/>
              </a:lnSpc>
              <a:spcBef>
                <a:spcPts val="0"/>
              </a:spcBef>
              <a:spcAft>
                <a:spcPts val="0"/>
              </a:spcAft>
              <a:buSzPts val="1300"/>
              <a:buNone/>
              <a:defRPr>
                <a:solidFill>
                  <a:srgbClr val="888888"/>
                </a:solidFill>
              </a:defRPr>
            </a:lvl5pPr>
            <a:lvl6pPr marL="0" lvl="5" indent="0" algn="r">
              <a:lnSpc>
                <a:spcPct val="100000"/>
              </a:lnSpc>
              <a:spcBef>
                <a:spcPts val="0"/>
              </a:spcBef>
              <a:spcAft>
                <a:spcPts val="0"/>
              </a:spcAft>
              <a:buSzPts val="1300"/>
              <a:buNone/>
              <a:defRPr>
                <a:solidFill>
                  <a:srgbClr val="888888"/>
                </a:solidFill>
              </a:defRPr>
            </a:lvl6pPr>
            <a:lvl7pPr marL="0" lvl="6" indent="0" algn="r">
              <a:lnSpc>
                <a:spcPct val="100000"/>
              </a:lnSpc>
              <a:spcBef>
                <a:spcPts val="0"/>
              </a:spcBef>
              <a:spcAft>
                <a:spcPts val="0"/>
              </a:spcAft>
              <a:buSzPts val="1300"/>
              <a:buNone/>
              <a:defRPr>
                <a:solidFill>
                  <a:srgbClr val="888888"/>
                </a:solidFill>
              </a:defRPr>
            </a:lvl7pPr>
            <a:lvl8pPr marL="0" lvl="7" indent="0" algn="r">
              <a:lnSpc>
                <a:spcPct val="100000"/>
              </a:lnSpc>
              <a:spcBef>
                <a:spcPts val="0"/>
              </a:spcBef>
              <a:spcAft>
                <a:spcPts val="0"/>
              </a:spcAft>
              <a:buSzPts val="1300"/>
              <a:buNone/>
              <a:defRPr>
                <a:solidFill>
                  <a:srgbClr val="888888"/>
                </a:solidFill>
              </a:defRPr>
            </a:lvl8pPr>
            <a:lvl9pPr marL="0" lvl="8" indent="0" algn="r">
              <a:lnSpc>
                <a:spcPct val="100000"/>
              </a:lnSpc>
              <a:spcBef>
                <a:spcPts val="0"/>
              </a:spcBef>
              <a:spcAft>
                <a:spcPts val="0"/>
              </a:spcAft>
              <a:buSzPts val="1300"/>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325" b="0" i="0" u="none" strike="noStrike" cap="none">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o de Título" type="title">
  <p:cSld name="TITLE">
    <p:spTree>
      <p:nvGrpSpPr>
        <p:cNvPr id="1" name="Shape 24"/>
        <p:cNvGrpSpPr/>
        <p:nvPr/>
      </p:nvGrpSpPr>
      <p:grpSpPr>
        <a:xfrm>
          <a:off x="0" y="0"/>
          <a:ext cx="0" cy="0"/>
          <a:chOff x="0" y="0"/>
          <a:chExt cx="0" cy="0"/>
        </a:xfrm>
      </p:grpSpPr>
      <p:sp>
        <p:nvSpPr>
          <p:cNvPr id="25" name="Google Shape;25;p5"/>
          <p:cNvSpPr txBox="1">
            <a:spLocks noGrp="1"/>
          </p:cNvSpPr>
          <p:nvPr>
            <p:ph type="ctrTitle"/>
          </p:nvPr>
        </p:nvSpPr>
        <p:spPr>
          <a:xfrm>
            <a:off x="801886" y="1237197"/>
            <a:ext cx="9088041" cy="263188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
          <p:cNvSpPr txBox="1">
            <a:spLocks noGrp="1"/>
          </p:cNvSpPr>
          <p:nvPr>
            <p:ph type="subTitle" idx="1"/>
          </p:nvPr>
        </p:nvSpPr>
        <p:spPr>
          <a:xfrm>
            <a:off x="1336477" y="3970580"/>
            <a:ext cx="8018860" cy="182517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chemeClr val="dk1"/>
              </a:buClr>
              <a:buSzPts val="2645"/>
              <a:buNone/>
              <a:defRPr sz="2645"/>
            </a:lvl1pPr>
            <a:lvl2pPr lvl="1" algn="ctr">
              <a:lnSpc>
                <a:spcPct val="90000"/>
              </a:lnSpc>
              <a:spcBef>
                <a:spcPts val="550"/>
              </a:spcBef>
              <a:spcAft>
                <a:spcPts val="0"/>
              </a:spcAft>
              <a:buClr>
                <a:schemeClr val="dk1"/>
              </a:buClr>
              <a:buSzPts val="2205"/>
              <a:buNone/>
              <a:defRPr sz="2205"/>
            </a:lvl2pPr>
            <a:lvl3pPr lvl="2" algn="ctr">
              <a:lnSpc>
                <a:spcPct val="90000"/>
              </a:lnSpc>
              <a:spcBef>
                <a:spcPts val="550"/>
              </a:spcBef>
              <a:spcAft>
                <a:spcPts val="0"/>
              </a:spcAft>
              <a:buClr>
                <a:schemeClr val="dk1"/>
              </a:buClr>
              <a:buSzPts val="1985"/>
              <a:buNone/>
              <a:defRPr sz="1985"/>
            </a:lvl3pPr>
            <a:lvl4pPr lvl="3" algn="ctr">
              <a:lnSpc>
                <a:spcPct val="90000"/>
              </a:lnSpc>
              <a:spcBef>
                <a:spcPts val="550"/>
              </a:spcBef>
              <a:spcAft>
                <a:spcPts val="0"/>
              </a:spcAft>
              <a:buClr>
                <a:schemeClr val="dk1"/>
              </a:buClr>
              <a:buSzPts val="1765"/>
              <a:buNone/>
              <a:defRPr sz="1765"/>
            </a:lvl4pPr>
            <a:lvl5pPr lvl="4" algn="ctr">
              <a:lnSpc>
                <a:spcPct val="90000"/>
              </a:lnSpc>
              <a:spcBef>
                <a:spcPts val="550"/>
              </a:spcBef>
              <a:spcAft>
                <a:spcPts val="0"/>
              </a:spcAft>
              <a:buClr>
                <a:schemeClr val="dk1"/>
              </a:buClr>
              <a:buSzPts val="1765"/>
              <a:buNone/>
              <a:defRPr sz="1765"/>
            </a:lvl5pPr>
            <a:lvl6pPr lvl="5" algn="ctr">
              <a:lnSpc>
                <a:spcPct val="90000"/>
              </a:lnSpc>
              <a:spcBef>
                <a:spcPts val="550"/>
              </a:spcBef>
              <a:spcAft>
                <a:spcPts val="0"/>
              </a:spcAft>
              <a:buClr>
                <a:schemeClr val="dk1"/>
              </a:buClr>
              <a:buSzPts val="1765"/>
              <a:buNone/>
              <a:defRPr sz="1765"/>
            </a:lvl6pPr>
            <a:lvl7pPr lvl="6" algn="ctr">
              <a:lnSpc>
                <a:spcPct val="90000"/>
              </a:lnSpc>
              <a:spcBef>
                <a:spcPts val="550"/>
              </a:spcBef>
              <a:spcAft>
                <a:spcPts val="0"/>
              </a:spcAft>
              <a:buClr>
                <a:schemeClr val="dk1"/>
              </a:buClr>
              <a:buSzPts val="1765"/>
              <a:buNone/>
              <a:defRPr sz="1765"/>
            </a:lvl7pPr>
            <a:lvl8pPr lvl="7" algn="ctr">
              <a:lnSpc>
                <a:spcPct val="90000"/>
              </a:lnSpc>
              <a:spcBef>
                <a:spcPts val="550"/>
              </a:spcBef>
              <a:spcAft>
                <a:spcPts val="0"/>
              </a:spcAft>
              <a:buClr>
                <a:schemeClr val="dk1"/>
              </a:buClr>
              <a:buSzPts val="1765"/>
              <a:buNone/>
              <a:defRPr sz="1765"/>
            </a:lvl8pPr>
            <a:lvl9pPr lvl="8" algn="ctr">
              <a:lnSpc>
                <a:spcPct val="90000"/>
              </a:lnSpc>
              <a:spcBef>
                <a:spcPts val="550"/>
              </a:spcBef>
              <a:spcAft>
                <a:spcPts val="0"/>
              </a:spcAft>
              <a:buClr>
                <a:schemeClr val="dk1"/>
              </a:buClr>
              <a:buSzPts val="1765"/>
              <a:buNone/>
              <a:defRPr sz="1765"/>
            </a:lvl9pPr>
          </a:lstStyle>
          <a:p>
            <a:endParaRPr/>
          </a:p>
        </p:txBody>
      </p:sp>
      <p:sp>
        <p:nvSpPr>
          <p:cNvPr id="27" name="Google Shape;27;p5"/>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e Objeto">
  <p:cSld name="OBJECT 2">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735062" y="402484"/>
            <a:ext cx="9221689" cy="1461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6"/>
          <p:cNvSpPr txBox="1">
            <a:spLocks noGrp="1"/>
          </p:cNvSpPr>
          <p:nvPr>
            <p:ph type="body" idx="1"/>
          </p:nvPr>
        </p:nvSpPr>
        <p:spPr>
          <a:xfrm>
            <a:off x="735062" y="2012414"/>
            <a:ext cx="9221689" cy="4796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beçalho da Secção" type="secHead">
  <p:cSld name="SECTION_HEADER">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729494" y="1884671"/>
            <a:ext cx="9221689" cy="3144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615"/>
              <a:buFont typeface="Calibri"/>
              <a:buNone/>
              <a:defRPr sz="661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729494" y="5059035"/>
            <a:ext cx="9221689" cy="165367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645"/>
              <a:buNone/>
              <a:defRPr sz="2645">
                <a:solidFill>
                  <a:schemeClr val="dk1"/>
                </a:solidFill>
              </a:defRPr>
            </a:lvl1pPr>
            <a:lvl2pPr marL="914400" lvl="1" indent="-228600" algn="l">
              <a:lnSpc>
                <a:spcPct val="90000"/>
              </a:lnSpc>
              <a:spcBef>
                <a:spcPts val="550"/>
              </a:spcBef>
              <a:spcAft>
                <a:spcPts val="0"/>
              </a:spcAft>
              <a:buClr>
                <a:srgbClr val="888888"/>
              </a:buClr>
              <a:buSzPts val="2205"/>
              <a:buNone/>
              <a:defRPr sz="2205">
                <a:solidFill>
                  <a:srgbClr val="888888"/>
                </a:solidFill>
              </a:defRPr>
            </a:lvl2pPr>
            <a:lvl3pPr marL="1371600" lvl="2" indent="-228600" algn="l">
              <a:lnSpc>
                <a:spcPct val="90000"/>
              </a:lnSpc>
              <a:spcBef>
                <a:spcPts val="550"/>
              </a:spcBef>
              <a:spcAft>
                <a:spcPts val="0"/>
              </a:spcAft>
              <a:buClr>
                <a:srgbClr val="888888"/>
              </a:buClr>
              <a:buSzPts val="1985"/>
              <a:buNone/>
              <a:defRPr sz="1985">
                <a:solidFill>
                  <a:srgbClr val="888888"/>
                </a:solidFill>
              </a:defRPr>
            </a:lvl3pPr>
            <a:lvl4pPr marL="1828800" lvl="3" indent="-228600" algn="l">
              <a:lnSpc>
                <a:spcPct val="90000"/>
              </a:lnSpc>
              <a:spcBef>
                <a:spcPts val="550"/>
              </a:spcBef>
              <a:spcAft>
                <a:spcPts val="0"/>
              </a:spcAft>
              <a:buClr>
                <a:srgbClr val="888888"/>
              </a:buClr>
              <a:buSzPts val="1765"/>
              <a:buNone/>
              <a:defRPr sz="1765">
                <a:solidFill>
                  <a:srgbClr val="888888"/>
                </a:solidFill>
              </a:defRPr>
            </a:lvl4pPr>
            <a:lvl5pPr marL="2286000" lvl="4" indent="-228600" algn="l">
              <a:lnSpc>
                <a:spcPct val="90000"/>
              </a:lnSpc>
              <a:spcBef>
                <a:spcPts val="550"/>
              </a:spcBef>
              <a:spcAft>
                <a:spcPts val="0"/>
              </a:spcAft>
              <a:buClr>
                <a:srgbClr val="888888"/>
              </a:buClr>
              <a:buSzPts val="1765"/>
              <a:buNone/>
              <a:defRPr sz="1765">
                <a:solidFill>
                  <a:srgbClr val="888888"/>
                </a:solidFill>
              </a:defRPr>
            </a:lvl5pPr>
            <a:lvl6pPr marL="2743200" lvl="5" indent="-228600" algn="l">
              <a:lnSpc>
                <a:spcPct val="90000"/>
              </a:lnSpc>
              <a:spcBef>
                <a:spcPts val="550"/>
              </a:spcBef>
              <a:spcAft>
                <a:spcPts val="0"/>
              </a:spcAft>
              <a:buClr>
                <a:srgbClr val="888888"/>
              </a:buClr>
              <a:buSzPts val="1765"/>
              <a:buNone/>
              <a:defRPr sz="1765">
                <a:solidFill>
                  <a:srgbClr val="888888"/>
                </a:solidFill>
              </a:defRPr>
            </a:lvl6pPr>
            <a:lvl7pPr marL="3200400" lvl="6" indent="-228600" algn="l">
              <a:lnSpc>
                <a:spcPct val="90000"/>
              </a:lnSpc>
              <a:spcBef>
                <a:spcPts val="550"/>
              </a:spcBef>
              <a:spcAft>
                <a:spcPts val="0"/>
              </a:spcAft>
              <a:buClr>
                <a:srgbClr val="888888"/>
              </a:buClr>
              <a:buSzPts val="1765"/>
              <a:buNone/>
              <a:defRPr sz="1765">
                <a:solidFill>
                  <a:srgbClr val="888888"/>
                </a:solidFill>
              </a:defRPr>
            </a:lvl7pPr>
            <a:lvl8pPr marL="3657600" lvl="7" indent="-228600" algn="l">
              <a:lnSpc>
                <a:spcPct val="90000"/>
              </a:lnSpc>
              <a:spcBef>
                <a:spcPts val="550"/>
              </a:spcBef>
              <a:spcAft>
                <a:spcPts val="0"/>
              </a:spcAft>
              <a:buClr>
                <a:srgbClr val="888888"/>
              </a:buClr>
              <a:buSzPts val="1765"/>
              <a:buNone/>
              <a:defRPr sz="1765">
                <a:solidFill>
                  <a:srgbClr val="888888"/>
                </a:solidFill>
              </a:defRPr>
            </a:lvl8pPr>
            <a:lvl9pPr marL="4114800" lvl="8" indent="-228600" algn="l">
              <a:lnSpc>
                <a:spcPct val="90000"/>
              </a:lnSpc>
              <a:spcBef>
                <a:spcPts val="550"/>
              </a:spcBef>
              <a:spcAft>
                <a:spcPts val="0"/>
              </a:spcAft>
              <a:buClr>
                <a:srgbClr val="888888"/>
              </a:buClr>
              <a:buSzPts val="1765"/>
              <a:buNone/>
              <a:defRPr sz="1765">
                <a:solidFill>
                  <a:srgbClr val="888888"/>
                </a:solidFill>
              </a:defRPr>
            </a:lvl9pPr>
          </a:lstStyle>
          <a:p>
            <a:endParaRPr/>
          </a:p>
        </p:txBody>
      </p:sp>
      <p:sp>
        <p:nvSpPr>
          <p:cNvPr id="39" name="Google Shape;39;p7"/>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7"/>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Duplo" type="twoObj">
  <p:cSld name="TWO_OBJECTS">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735062" y="402484"/>
            <a:ext cx="9221689" cy="1461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8"/>
          <p:cNvSpPr txBox="1">
            <a:spLocks noGrp="1"/>
          </p:cNvSpPr>
          <p:nvPr>
            <p:ph type="body" idx="1"/>
          </p:nvPr>
        </p:nvSpPr>
        <p:spPr>
          <a:xfrm>
            <a:off x="735062" y="2012414"/>
            <a:ext cx="4544021" cy="4796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45" name="Google Shape;45;p8"/>
          <p:cNvSpPr txBox="1">
            <a:spLocks noGrp="1"/>
          </p:cNvSpPr>
          <p:nvPr>
            <p:ph type="body" idx="2"/>
          </p:nvPr>
        </p:nvSpPr>
        <p:spPr>
          <a:xfrm>
            <a:off x="5412730" y="2012414"/>
            <a:ext cx="4544021" cy="4796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46" name="Google Shape;46;p8"/>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736455" y="402484"/>
            <a:ext cx="9221689" cy="1461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9"/>
          <p:cNvSpPr txBox="1">
            <a:spLocks noGrp="1"/>
          </p:cNvSpPr>
          <p:nvPr>
            <p:ph type="body" idx="1"/>
          </p:nvPr>
        </p:nvSpPr>
        <p:spPr>
          <a:xfrm>
            <a:off x="736456" y="1853171"/>
            <a:ext cx="4523137" cy="90821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645"/>
              <a:buNone/>
              <a:defRPr sz="2645" b="1"/>
            </a:lvl1pPr>
            <a:lvl2pPr marL="914400" lvl="1" indent="-228600" algn="l">
              <a:lnSpc>
                <a:spcPct val="90000"/>
              </a:lnSpc>
              <a:spcBef>
                <a:spcPts val="550"/>
              </a:spcBef>
              <a:spcAft>
                <a:spcPts val="0"/>
              </a:spcAft>
              <a:buClr>
                <a:schemeClr val="dk1"/>
              </a:buClr>
              <a:buSzPts val="2205"/>
              <a:buNone/>
              <a:defRPr sz="2205" b="1"/>
            </a:lvl2pPr>
            <a:lvl3pPr marL="1371600" lvl="2" indent="-228600" algn="l">
              <a:lnSpc>
                <a:spcPct val="90000"/>
              </a:lnSpc>
              <a:spcBef>
                <a:spcPts val="550"/>
              </a:spcBef>
              <a:spcAft>
                <a:spcPts val="0"/>
              </a:spcAft>
              <a:buClr>
                <a:schemeClr val="dk1"/>
              </a:buClr>
              <a:buSzPts val="1985"/>
              <a:buNone/>
              <a:defRPr sz="1985" b="1"/>
            </a:lvl3pPr>
            <a:lvl4pPr marL="1828800" lvl="3" indent="-228600" algn="l">
              <a:lnSpc>
                <a:spcPct val="90000"/>
              </a:lnSpc>
              <a:spcBef>
                <a:spcPts val="550"/>
              </a:spcBef>
              <a:spcAft>
                <a:spcPts val="0"/>
              </a:spcAft>
              <a:buClr>
                <a:schemeClr val="dk1"/>
              </a:buClr>
              <a:buSzPts val="1765"/>
              <a:buNone/>
              <a:defRPr sz="1765" b="1"/>
            </a:lvl4pPr>
            <a:lvl5pPr marL="2286000" lvl="4" indent="-228600" algn="l">
              <a:lnSpc>
                <a:spcPct val="90000"/>
              </a:lnSpc>
              <a:spcBef>
                <a:spcPts val="550"/>
              </a:spcBef>
              <a:spcAft>
                <a:spcPts val="0"/>
              </a:spcAft>
              <a:buClr>
                <a:schemeClr val="dk1"/>
              </a:buClr>
              <a:buSzPts val="1765"/>
              <a:buNone/>
              <a:defRPr sz="1765" b="1"/>
            </a:lvl5pPr>
            <a:lvl6pPr marL="2743200" lvl="5" indent="-228600" algn="l">
              <a:lnSpc>
                <a:spcPct val="90000"/>
              </a:lnSpc>
              <a:spcBef>
                <a:spcPts val="550"/>
              </a:spcBef>
              <a:spcAft>
                <a:spcPts val="0"/>
              </a:spcAft>
              <a:buClr>
                <a:schemeClr val="dk1"/>
              </a:buClr>
              <a:buSzPts val="1765"/>
              <a:buNone/>
              <a:defRPr sz="1765" b="1"/>
            </a:lvl6pPr>
            <a:lvl7pPr marL="3200400" lvl="6" indent="-228600" algn="l">
              <a:lnSpc>
                <a:spcPct val="90000"/>
              </a:lnSpc>
              <a:spcBef>
                <a:spcPts val="550"/>
              </a:spcBef>
              <a:spcAft>
                <a:spcPts val="0"/>
              </a:spcAft>
              <a:buClr>
                <a:schemeClr val="dk1"/>
              </a:buClr>
              <a:buSzPts val="1765"/>
              <a:buNone/>
              <a:defRPr sz="1765" b="1"/>
            </a:lvl7pPr>
            <a:lvl8pPr marL="3657600" lvl="7" indent="-228600" algn="l">
              <a:lnSpc>
                <a:spcPct val="90000"/>
              </a:lnSpc>
              <a:spcBef>
                <a:spcPts val="550"/>
              </a:spcBef>
              <a:spcAft>
                <a:spcPts val="0"/>
              </a:spcAft>
              <a:buClr>
                <a:schemeClr val="dk1"/>
              </a:buClr>
              <a:buSzPts val="1765"/>
              <a:buNone/>
              <a:defRPr sz="1765" b="1"/>
            </a:lvl8pPr>
            <a:lvl9pPr marL="4114800" lvl="8" indent="-228600" algn="l">
              <a:lnSpc>
                <a:spcPct val="90000"/>
              </a:lnSpc>
              <a:spcBef>
                <a:spcPts val="550"/>
              </a:spcBef>
              <a:spcAft>
                <a:spcPts val="0"/>
              </a:spcAft>
              <a:buClr>
                <a:schemeClr val="dk1"/>
              </a:buClr>
              <a:buSzPts val="1765"/>
              <a:buNone/>
              <a:defRPr sz="1765" b="1"/>
            </a:lvl9pPr>
          </a:lstStyle>
          <a:p>
            <a:endParaRPr/>
          </a:p>
        </p:txBody>
      </p:sp>
      <p:sp>
        <p:nvSpPr>
          <p:cNvPr id="52" name="Google Shape;52;p9"/>
          <p:cNvSpPr txBox="1">
            <a:spLocks noGrp="1"/>
          </p:cNvSpPr>
          <p:nvPr>
            <p:ph type="body" idx="2"/>
          </p:nvPr>
        </p:nvSpPr>
        <p:spPr>
          <a:xfrm>
            <a:off x="736456" y="2761381"/>
            <a:ext cx="4523137" cy="40615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53" name="Google Shape;53;p9"/>
          <p:cNvSpPr txBox="1">
            <a:spLocks noGrp="1"/>
          </p:cNvSpPr>
          <p:nvPr>
            <p:ph type="body" idx="3"/>
          </p:nvPr>
        </p:nvSpPr>
        <p:spPr>
          <a:xfrm>
            <a:off x="5412731" y="1853171"/>
            <a:ext cx="4545413" cy="90821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645"/>
              <a:buNone/>
              <a:defRPr sz="2645" b="1"/>
            </a:lvl1pPr>
            <a:lvl2pPr marL="914400" lvl="1" indent="-228600" algn="l">
              <a:lnSpc>
                <a:spcPct val="90000"/>
              </a:lnSpc>
              <a:spcBef>
                <a:spcPts val="550"/>
              </a:spcBef>
              <a:spcAft>
                <a:spcPts val="0"/>
              </a:spcAft>
              <a:buClr>
                <a:schemeClr val="dk1"/>
              </a:buClr>
              <a:buSzPts val="2205"/>
              <a:buNone/>
              <a:defRPr sz="2205" b="1"/>
            </a:lvl2pPr>
            <a:lvl3pPr marL="1371600" lvl="2" indent="-228600" algn="l">
              <a:lnSpc>
                <a:spcPct val="90000"/>
              </a:lnSpc>
              <a:spcBef>
                <a:spcPts val="550"/>
              </a:spcBef>
              <a:spcAft>
                <a:spcPts val="0"/>
              </a:spcAft>
              <a:buClr>
                <a:schemeClr val="dk1"/>
              </a:buClr>
              <a:buSzPts val="1985"/>
              <a:buNone/>
              <a:defRPr sz="1985" b="1"/>
            </a:lvl3pPr>
            <a:lvl4pPr marL="1828800" lvl="3" indent="-228600" algn="l">
              <a:lnSpc>
                <a:spcPct val="90000"/>
              </a:lnSpc>
              <a:spcBef>
                <a:spcPts val="550"/>
              </a:spcBef>
              <a:spcAft>
                <a:spcPts val="0"/>
              </a:spcAft>
              <a:buClr>
                <a:schemeClr val="dk1"/>
              </a:buClr>
              <a:buSzPts val="1765"/>
              <a:buNone/>
              <a:defRPr sz="1765" b="1"/>
            </a:lvl4pPr>
            <a:lvl5pPr marL="2286000" lvl="4" indent="-228600" algn="l">
              <a:lnSpc>
                <a:spcPct val="90000"/>
              </a:lnSpc>
              <a:spcBef>
                <a:spcPts val="550"/>
              </a:spcBef>
              <a:spcAft>
                <a:spcPts val="0"/>
              </a:spcAft>
              <a:buClr>
                <a:schemeClr val="dk1"/>
              </a:buClr>
              <a:buSzPts val="1765"/>
              <a:buNone/>
              <a:defRPr sz="1765" b="1"/>
            </a:lvl5pPr>
            <a:lvl6pPr marL="2743200" lvl="5" indent="-228600" algn="l">
              <a:lnSpc>
                <a:spcPct val="90000"/>
              </a:lnSpc>
              <a:spcBef>
                <a:spcPts val="550"/>
              </a:spcBef>
              <a:spcAft>
                <a:spcPts val="0"/>
              </a:spcAft>
              <a:buClr>
                <a:schemeClr val="dk1"/>
              </a:buClr>
              <a:buSzPts val="1765"/>
              <a:buNone/>
              <a:defRPr sz="1765" b="1"/>
            </a:lvl6pPr>
            <a:lvl7pPr marL="3200400" lvl="6" indent="-228600" algn="l">
              <a:lnSpc>
                <a:spcPct val="90000"/>
              </a:lnSpc>
              <a:spcBef>
                <a:spcPts val="550"/>
              </a:spcBef>
              <a:spcAft>
                <a:spcPts val="0"/>
              </a:spcAft>
              <a:buClr>
                <a:schemeClr val="dk1"/>
              </a:buClr>
              <a:buSzPts val="1765"/>
              <a:buNone/>
              <a:defRPr sz="1765" b="1"/>
            </a:lvl7pPr>
            <a:lvl8pPr marL="3657600" lvl="7" indent="-228600" algn="l">
              <a:lnSpc>
                <a:spcPct val="90000"/>
              </a:lnSpc>
              <a:spcBef>
                <a:spcPts val="550"/>
              </a:spcBef>
              <a:spcAft>
                <a:spcPts val="0"/>
              </a:spcAft>
              <a:buClr>
                <a:schemeClr val="dk1"/>
              </a:buClr>
              <a:buSzPts val="1765"/>
              <a:buNone/>
              <a:defRPr sz="1765" b="1"/>
            </a:lvl8pPr>
            <a:lvl9pPr marL="4114800" lvl="8" indent="-228600" algn="l">
              <a:lnSpc>
                <a:spcPct val="90000"/>
              </a:lnSpc>
              <a:spcBef>
                <a:spcPts val="550"/>
              </a:spcBef>
              <a:spcAft>
                <a:spcPts val="0"/>
              </a:spcAft>
              <a:buClr>
                <a:schemeClr val="dk1"/>
              </a:buClr>
              <a:buSzPts val="1765"/>
              <a:buNone/>
              <a:defRPr sz="1765" b="1"/>
            </a:lvl9pPr>
          </a:lstStyle>
          <a:p>
            <a:endParaRPr/>
          </a:p>
        </p:txBody>
      </p:sp>
      <p:sp>
        <p:nvSpPr>
          <p:cNvPr id="54" name="Google Shape;54;p9"/>
          <p:cNvSpPr txBox="1">
            <a:spLocks noGrp="1"/>
          </p:cNvSpPr>
          <p:nvPr>
            <p:ph type="body" idx="4"/>
          </p:nvPr>
        </p:nvSpPr>
        <p:spPr>
          <a:xfrm>
            <a:off x="5412731" y="2761381"/>
            <a:ext cx="4545413" cy="40615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55" name="Google Shape;55;p9"/>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ó Título" type="titleOnly">
  <p:cSld name="TITLE_ONLY">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735062" y="402484"/>
            <a:ext cx="9221689" cy="1461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0"/>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0"/>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3"/>
        <p:cNvGrpSpPr/>
        <p:nvPr/>
      </p:nvGrpSpPr>
      <p:grpSpPr>
        <a:xfrm>
          <a:off x="0" y="0"/>
          <a:ext cx="0" cy="0"/>
          <a:chOff x="0" y="0"/>
          <a:chExt cx="0" cy="0"/>
        </a:xfrm>
      </p:grpSpPr>
      <p:sp>
        <p:nvSpPr>
          <p:cNvPr id="64" name="Google Shape;64;p11"/>
          <p:cNvSpPr txBox="1">
            <a:spLocks noGrp="1"/>
          </p:cNvSpPr>
          <p:nvPr>
            <p:ph type="title"/>
          </p:nvPr>
        </p:nvSpPr>
        <p:spPr>
          <a:xfrm>
            <a:off x="736455" y="503978"/>
            <a:ext cx="3448388" cy="176392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1"/>
          <p:cNvSpPr txBox="1">
            <a:spLocks noGrp="1"/>
          </p:cNvSpPr>
          <p:nvPr>
            <p:ph type="body" idx="1"/>
          </p:nvPr>
        </p:nvSpPr>
        <p:spPr>
          <a:xfrm>
            <a:off x="4545413" y="1088455"/>
            <a:ext cx="5412730" cy="5372269"/>
          </a:xfrm>
          <a:prstGeom prst="rect">
            <a:avLst/>
          </a:prstGeom>
          <a:noFill/>
          <a:ln>
            <a:noFill/>
          </a:ln>
        </p:spPr>
        <p:txBody>
          <a:bodyPr spcFirstLastPara="1" wrap="square" lIns="91425" tIns="45700" rIns="91425" bIns="45700" anchor="t" anchorCtr="0">
            <a:normAutofit/>
          </a:bodyPr>
          <a:lstStyle>
            <a:lvl1pPr marL="457200" lvl="0" indent="-452437" algn="l">
              <a:lnSpc>
                <a:spcPct val="90000"/>
              </a:lnSpc>
              <a:spcBef>
                <a:spcPts val="1100"/>
              </a:spcBef>
              <a:spcAft>
                <a:spcPts val="0"/>
              </a:spcAft>
              <a:buClr>
                <a:schemeClr val="dk1"/>
              </a:buClr>
              <a:buSzPts val="3525"/>
              <a:buChar char="•"/>
              <a:defRPr sz="3525"/>
            </a:lvl1pPr>
            <a:lvl2pPr marL="914400" lvl="1" indent="-424497" algn="l">
              <a:lnSpc>
                <a:spcPct val="90000"/>
              </a:lnSpc>
              <a:spcBef>
                <a:spcPts val="550"/>
              </a:spcBef>
              <a:spcAft>
                <a:spcPts val="0"/>
              </a:spcAft>
              <a:buClr>
                <a:schemeClr val="dk1"/>
              </a:buClr>
              <a:buSzPts val="3085"/>
              <a:buChar char="•"/>
              <a:defRPr sz="3085"/>
            </a:lvl2pPr>
            <a:lvl3pPr marL="1371600" lvl="2" indent="-396557" algn="l">
              <a:lnSpc>
                <a:spcPct val="90000"/>
              </a:lnSpc>
              <a:spcBef>
                <a:spcPts val="550"/>
              </a:spcBef>
              <a:spcAft>
                <a:spcPts val="0"/>
              </a:spcAft>
              <a:buClr>
                <a:schemeClr val="dk1"/>
              </a:buClr>
              <a:buSzPts val="2645"/>
              <a:buChar char="•"/>
              <a:defRPr sz="2645"/>
            </a:lvl3pPr>
            <a:lvl4pPr marL="1828800" lvl="3" indent="-368617" algn="l">
              <a:lnSpc>
                <a:spcPct val="90000"/>
              </a:lnSpc>
              <a:spcBef>
                <a:spcPts val="550"/>
              </a:spcBef>
              <a:spcAft>
                <a:spcPts val="0"/>
              </a:spcAft>
              <a:buClr>
                <a:schemeClr val="dk1"/>
              </a:buClr>
              <a:buSzPts val="2205"/>
              <a:buChar char="•"/>
              <a:defRPr sz="2205"/>
            </a:lvl4pPr>
            <a:lvl5pPr marL="2286000" lvl="4" indent="-368617" algn="l">
              <a:lnSpc>
                <a:spcPct val="90000"/>
              </a:lnSpc>
              <a:spcBef>
                <a:spcPts val="550"/>
              </a:spcBef>
              <a:spcAft>
                <a:spcPts val="0"/>
              </a:spcAft>
              <a:buClr>
                <a:schemeClr val="dk1"/>
              </a:buClr>
              <a:buSzPts val="2205"/>
              <a:buChar char="•"/>
              <a:defRPr sz="2205"/>
            </a:lvl5pPr>
            <a:lvl6pPr marL="2743200" lvl="5" indent="-368617" algn="l">
              <a:lnSpc>
                <a:spcPct val="90000"/>
              </a:lnSpc>
              <a:spcBef>
                <a:spcPts val="550"/>
              </a:spcBef>
              <a:spcAft>
                <a:spcPts val="0"/>
              </a:spcAft>
              <a:buClr>
                <a:schemeClr val="dk1"/>
              </a:buClr>
              <a:buSzPts val="2205"/>
              <a:buChar char="•"/>
              <a:defRPr sz="2205"/>
            </a:lvl6pPr>
            <a:lvl7pPr marL="3200400" lvl="6" indent="-368617" algn="l">
              <a:lnSpc>
                <a:spcPct val="90000"/>
              </a:lnSpc>
              <a:spcBef>
                <a:spcPts val="550"/>
              </a:spcBef>
              <a:spcAft>
                <a:spcPts val="0"/>
              </a:spcAft>
              <a:buClr>
                <a:schemeClr val="dk1"/>
              </a:buClr>
              <a:buSzPts val="2205"/>
              <a:buChar char="•"/>
              <a:defRPr sz="2205"/>
            </a:lvl7pPr>
            <a:lvl8pPr marL="3657600" lvl="7" indent="-368617" algn="l">
              <a:lnSpc>
                <a:spcPct val="90000"/>
              </a:lnSpc>
              <a:spcBef>
                <a:spcPts val="550"/>
              </a:spcBef>
              <a:spcAft>
                <a:spcPts val="0"/>
              </a:spcAft>
              <a:buClr>
                <a:schemeClr val="dk1"/>
              </a:buClr>
              <a:buSzPts val="2205"/>
              <a:buChar char="•"/>
              <a:defRPr sz="2205"/>
            </a:lvl8pPr>
            <a:lvl9pPr marL="4114800" lvl="8" indent="-368617" algn="l">
              <a:lnSpc>
                <a:spcPct val="90000"/>
              </a:lnSpc>
              <a:spcBef>
                <a:spcPts val="550"/>
              </a:spcBef>
              <a:spcAft>
                <a:spcPts val="0"/>
              </a:spcAft>
              <a:buClr>
                <a:schemeClr val="dk1"/>
              </a:buClr>
              <a:buSzPts val="2205"/>
              <a:buChar char="•"/>
              <a:defRPr sz="2205"/>
            </a:lvl9pPr>
          </a:lstStyle>
          <a:p>
            <a:endParaRPr/>
          </a:p>
        </p:txBody>
      </p:sp>
      <p:sp>
        <p:nvSpPr>
          <p:cNvPr id="66" name="Google Shape;66;p11"/>
          <p:cNvSpPr txBox="1">
            <a:spLocks noGrp="1"/>
          </p:cNvSpPr>
          <p:nvPr>
            <p:ph type="body" idx="2"/>
          </p:nvPr>
        </p:nvSpPr>
        <p:spPr>
          <a:xfrm>
            <a:off x="736455" y="2267902"/>
            <a:ext cx="3448388" cy="420157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765"/>
              <a:buNone/>
              <a:defRPr sz="1765"/>
            </a:lvl1pPr>
            <a:lvl2pPr marL="914400" lvl="1" indent="-228600" algn="l">
              <a:lnSpc>
                <a:spcPct val="90000"/>
              </a:lnSpc>
              <a:spcBef>
                <a:spcPts val="550"/>
              </a:spcBef>
              <a:spcAft>
                <a:spcPts val="0"/>
              </a:spcAft>
              <a:buClr>
                <a:schemeClr val="dk1"/>
              </a:buClr>
              <a:buSzPts val="1545"/>
              <a:buNone/>
              <a:defRPr sz="1545"/>
            </a:lvl2pPr>
            <a:lvl3pPr marL="1371600" lvl="2" indent="-228600" algn="l">
              <a:lnSpc>
                <a:spcPct val="90000"/>
              </a:lnSpc>
              <a:spcBef>
                <a:spcPts val="550"/>
              </a:spcBef>
              <a:spcAft>
                <a:spcPts val="0"/>
              </a:spcAft>
              <a:buClr>
                <a:schemeClr val="dk1"/>
              </a:buClr>
              <a:buSzPts val="1325"/>
              <a:buNone/>
              <a:defRPr sz="1325"/>
            </a:lvl3pPr>
            <a:lvl4pPr marL="1828800" lvl="3" indent="-228600" algn="l">
              <a:lnSpc>
                <a:spcPct val="90000"/>
              </a:lnSpc>
              <a:spcBef>
                <a:spcPts val="550"/>
              </a:spcBef>
              <a:spcAft>
                <a:spcPts val="0"/>
              </a:spcAft>
              <a:buClr>
                <a:schemeClr val="dk1"/>
              </a:buClr>
              <a:buSzPts val="1100"/>
              <a:buNone/>
              <a:defRPr sz="1100"/>
            </a:lvl4pPr>
            <a:lvl5pPr marL="2286000" lvl="4" indent="-228600" algn="l">
              <a:lnSpc>
                <a:spcPct val="90000"/>
              </a:lnSpc>
              <a:spcBef>
                <a:spcPts val="550"/>
              </a:spcBef>
              <a:spcAft>
                <a:spcPts val="0"/>
              </a:spcAft>
              <a:buClr>
                <a:schemeClr val="dk1"/>
              </a:buClr>
              <a:buSzPts val="1100"/>
              <a:buNone/>
              <a:defRPr sz="1100"/>
            </a:lvl5pPr>
            <a:lvl6pPr marL="2743200" lvl="5" indent="-228600" algn="l">
              <a:lnSpc>
                <a:spcPct val="90000"/>
              </a:lnSpc>
              <a:spcBef>
                <a:spcPts val="550"/>
              </a:spcBef>
              <a:spcAft>
                <a:spcPts val="0"/>
              </a:spcAft>
              <a:buClr>
                <a:schemeClr val="dk1"/>
              </a:buClr>
              <a:buSzPts val="1100"/>
              <a:buNone/>
              <a:defRPr sz="1100"/>
            </a:lvl6pPr>
            <a:lvl7pPr marL="3200400" lvl="6" indent="-228600" algn="l">
              <a:lnSpc>
                <a:spcPct val="90000"/>
              </a:lnSpc>
              <a:spcBef>
                <a:spcPts val="550"/>
              </a:spcBef>
              <a:spcAft>
                <a:spcPts val="0"/>
              </a:spcAft>
              <a:buClr>
                <a:schemeClr val="dk1"/>
              </a:buClr>
              <a:buSzPts val="1100"/>
              <a:buNone/>
              <a:defRPr sz="1100"/>
            </a:lvl7pPr>
            <a:lvl8pPr marL="3657600" lvl="7" indent="-228600" algn="l">
              <a:lnSpc>
                <a:spcPct val="90000"/>
              </a:lnSpc>
              <a:spcBef>
                <a:spcPts val="550"/>
              </a:spcBef>
              <a:spcAft>
                <a:spcPts val="0"/>
              </a:spcAft>
              <a:buClr>
                <a:schemeClr val="dk1"/>
              </a:buClr>
              <a:buSzPts val="1100"/>
              <a:buNone/>
              <a:defRPr sz="1100"/>
            </a:lvl8pPr>
            <a:lvl9pPr marL="4114800" lvl="8" indent="-228600" algn="l">
              <a:lnSpc>
                <a:spcPct val="90000"/>
              </a:lnSpc>
              <a:spcBef>
                <a:spcPts val="550"/>
              </a:spcBef>
              <a:spcAft>
                <a:spcPts val="0"/>
              </a:spcAft>
              <a:buClr>
                <a:schemeClr val="dk1"/>
              </a:buClr>
              <a:buSzPts val="1100"/>
              <a:buNone/>
              <a:defRPr sz="1100"/>
            </a:lvl9pPr>
          </a:lstStyle>
          <a:p>
            <a:endParaRPr/>
          </a:p>
        </p:txBody>
      </p:sp>
      <p:sp>
        <p:nvSpPr>
          <p:cNvPr id="67" name="Google Shape;67;p11"/>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1"/>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0"/>
        <p:cNvGrpSpPr/>
        <p:nvPr/>
      </p:nvGrpSpPr>
      <p:grpSpPr>
        <a:xfrm>
          <a:off x="0" y="0"/>
          <a:ext cx="0" cy="0"/>
          <a:chOff x="0" y="0"/>
          <a:chExt cx="0" cy="0"/>
        </a:xfrm>
      </p:grpSpPr>
      <p:sp>
        <p:nvSpPr>
          <p:cNvPr id="71" name="Google Shape;71;p12"/>
          <p:cNvSpPr txBox="1">
            <a:spLocks noGrp="1"/>
          </p:cNvSpPr>
          <p:nvPr>
            <p:ph type="title"/>
          </p:nvPr>
        </p:nvSpPr>
        <p:spPr>
          <a:xfrm>
            <a:off x="736455" y="503978"/>
            <a:ext cx="3448388" cy="176392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525"/>
              <a:buFont typeface="Calibri"/>
              <a:buNone/>
              <a:defRPr sz="352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a:spLocks noGrp="1"/>
          </p:cNvSpPr>
          <p:nvPr>
            <p:ph type="pic" idx="2"/>
          </p:nvPr>
        </p:nvSpPr>
        <p:spPr>
          <a:xfrm>
            <a:off x="4545413" y="1088455"/>
            <a:ext cx="5412730" cy="5372269"/>
          </a:xfrm>
          <a:prstGeom prst="rect">
            <a:avLst/>
          </a:prstGeom>
          <a:noFill/>
          <a:ln>
            <a:noFill/>
          </a:ln>
        </p:spPr>
      </p:sp>
      <p:sp>
        <p:nvSpPr>
          <p:cNvPr id="73" name="Google Shape;73;p12"/>
          <p:cNvSpPr txBox="1">
            <a:spLocks noGrp="1"/>
          </p:cNvSpPr>
          <p:nvPr>
            <p:ph type="body" idx="1"/>
          </p:nvPr>
        </p:nvSpPr>
        <p:spPr>
          <a:xfrm>
            <a:off x="736455" y="2267902"/>
            <a:ext cx="3448388" cy="420157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765"/>
              <a:buNone/>
              <a:defRPr sz="1765"/>
            </a:lvl1pPr>
            <a:lvl2pPr marL="914400" lvl="1" indent="-228600" algn="l">
              <a:lnSpc>
                <a:spcPct val="90000"/>
              </a:lnSpc>
              <a:spcBef>
                <a:spcPts val="550"/>
              </a:spcBef>
              <a:spcAft>
                <a:spcPts val="0"/>
              </a:spcAft>
              <a:buClr>
                <a:schemeClr val="dk1"/>
              </a:buClr>
              <a:buSzPts val="1545"/>
              <a:buNone/>
              <a:defRPr sz="1545"/>
            </a:lvl2pPr>
            <a:lvl3pPr marL="1371600" lvl="2" indent="-228600" algn="l">
              <a:lnSpc>
                <a:spcPct val="90000"/>
              </a:lnSpc>
              <a:spcBef>
                <a:spcPts val="550"/>
              </a:spcBef>
              <a:spcAft>
                <a:spcPts val="0"/>
              </a:spcAft>
              <a:buClr>
                <a:schemeClr val="dk1"/>
              </a:buClr>
              <a:buSzPts val="1325"/>
              <a:buNone/>
              <a:defRPr sz="1325"/>
            </a:lvl3pPr>
            <a:lvl4pPr marL="1828800" lvl="3" indent="-228600" algn="l">
              <a:lnSpc>
                <a:spcPct val="90000"/>
              </a:lnSpc>
              <a:spcBef>
                <a:spcPts val="550"/>
              </a:spcBef>
              <a:spcAft>
                <a:spcPts val="0"/>
              </a:spcAft>
              <a:buClr>
                <a:schemeClr val="dk1"/>
              </a:buClr>
              <a:buSzPts val="1100"/>
              <a:buNone/>
              <a:defRPr sz="1100"/>
            </a:lvl4pPr>
            <a:lvl5pPr marL="2286000" lvl="4" indent="-228600" algn="l">
              <a:lnSpc>
                <a:spcPct val="90000"/>
              </a:lnSpc>
              <a:spcBef>
                <a:spcPts val="550"/>
              </a:spcBef>
              <a:spcAft>
                <a:spcPts val="0"/>
              </a:spcAft>
              <a:buClr>
                <a:schemeClr val="dk1"/>
              </a:buClr>
              <a:buSzPts val="1100"/>
              <a:buNone/>
              <a:defRPr sz="1100"/>
            </a:lvl5pPr>
            <a:lvl6pPr marL="2743200" lvl="5" indent="-228600" algn="l">
              <a:lnSpc>
                <a:spcPct val="90000"/>
              </a:lnSpc>
              <a:spcBef>
                <a:spcPts val="550"/>
              </a:spcBef>
              <a:spcAft>
                <a:spcPts val="0"/>
              </a:spcAft>
              <a:buClr>
                <a:schemeClr val="dk1"/>
              </a:buClr>
              <a:buSzPts val="1100"/>
              <a:buNone/>
              <a:defRPr sz="1100"/>
            </a:lvl6pPr>
            <a:lvl7pPr marL="3200400" lvl="6" indent="-228600" algn="l">
              <a:lnSpc>
                <a:spcPct val="90000"/>
              </a:lnSpc>
              <a:spcBef>
                <a:spcPts val="550"/>
              </a:spcBef>
              <a:spcAft>
                <a:spcPts val="0"/>
              </a:spcAft>
              <a:buClr>
                <a:schemeClr val="dk1"/>
              </a:buClr>
              <a:buSzPts val="1100"/>
              <a:buNone/>
              <a:defRPr sz="1100"/>
            </a:lvl7pPr>
            <a:lvl8pPr marL="3657600" lvl="7" indent="-228600" algn="l">
              <a:lnSpc>
                <a:spcPct val="90000"/>
              </a:lnSpc>
              <a:spcBef>
                <a:spcPts val="550"/>
              </a:spcBef>
              <a:spcAft>
                <a:spcPts val="0"/>
              </a:spcAft>
              <a:buClr>
                <a:schemeClr val="dk1"/>
              </a:buClr>
              <a:buSzPts val="1100"/>
              <a:buNone/>
              <a:defRPr sz="1100"/>
            </a:lvl8pPr>
            <a:lvl9pPr marL="4114800" lvl="8" indent="-228600" algn="l">
              <a:lnSpc>
                <a:spcPct val="90000"/>
              </a:lnSpc>
              <a:spcBef>
                <a:spcPts val="550"/>
              </a:spcBef>
              <a:spcAft>
                <a:spcPts val="0"/>
              </a:spcAft>
              <a:buClr>
                <a:schemeClr val="dk1"/>
              </a:buClr>
              <a:buSzPts val="1100"/>
              <a:buNone/>
              <a:defRPr sz="1100"/>
            </a:lvl9pPr>
          </a:lstStyle>
          <a:p>
            <a:endParaRPr/>
          </a:p>
        </p:txBody>
      </p:sp>
      <p:sp>
        <p:nvSpPr>
          <p:cNvPr id="74" name="Google Shape;74;p12"/>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2"/>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735062" y="402484"/>
            <a:ext cx="9221689" cy="1461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body" idx="1"/>
          </p:nvPr>
        </p:nvSpPr>
        <p:spPr>
          <a:xfrm rot="5400000">
            <a:off x="2947634" y="-200158"/>
            <a:ext cx="4796544" cy="922168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80" name="Google Shape;80;p13"/>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3"/>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Vertical e Texto" type="vertTitleAndTx">
  <p:cSld name="VERTICAL_TITLE_AND_VERTICAL_TEXT">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rot="5400000">
            <a:off x="5600802" y="2453010"/>
            <a:ext cx="6406475" cy="23054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4"/>
          <p:cNvSpPr txBox="1">
            <a:spLocks noGrp="1"/>
          </p:cNvSpPr>
          <p:nvPr>
            <p:ph type="body" idx="1"/>
          </p:nvPr>
        </p:nvSpPr>
        <p:spPr>
          <a:xfrm rot="5400000">
            <a:off x="923135" y="214411"/>
            <a:ext cx="6406475" cy="67826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550"/>
              </a:spcBef>
              <a:spcAft>
                <a:spcPts val="0"/>
              </a:spcAft>
              <a:buClr>
                <a:schemeClr val="dk1"/>
              </a:buClr>
              <a:buSzPts val="1800"/>
              <a:buChar char="•"/>
              <a:defRPr/>
            </a:lvl2pPr>
            <a:lvl3pPr marL="1371600" lvl="2" indent="-342900" algn="l">
              <a:lnSpc>
                <a:spcPct val="90000"/>
              </a:lnSpc>
              <a:spcBef>
                <a:spcPts val="550"/>
              </a:spcBef>
              <a:spcAft>
                <a:spcPts val="0"/>
              </a:spcAft>
              <a:buClr>
                <a:schemeClr val="dk1"/>
              </a:buClr>
              <a:buSzPts val="1800"/>
              <a:buChar char="•"/>
              <a:defRPr/>
            </a:lvl3pPr>
            <a:lvl4pPr marL="1828800" lvl="3" indent="-342900" algn="l">
              <a:lnSpc>
                <a:spcPct val="90000"/>
              </a:lnSpc>
              <a:spcBef>
                <a:spcPts val="550"/>
              </a:spcBef>
              <a:spcAft>
                <a:spcPts val="0"/>
              </a:spcAft>
              <a:buClr>
                <a:schemeClr val="dk1"/>
              </a:buClr>
              <a:buSzPts val="1800"/>
              <a:buChar char="•"/>
              <a:defRPr/>
            </a:lvl4pPr>
            <a:lvl5pPr marL="2286000" lvl="4" indent="-342900" algn="l">
              <a:lnSpc>
                <a:spcPct val="90000"/>
              </a:lnSpc>
              <a:spcBef>
                <a:spcPts val="550"/>
              </a:spcBef>
              <a:spcAft>
                <a:spcPts val="0"/>
              </a:spcAft>
              <a:buClr>
                <a:schemeClr val="dk1"/>
              </a:buClr>
              <a:buSzPts val="1800"/>
              <a:buChar char="•"/>
              <a:defRPr/>
            </a:lvl5pPr>
            <a:lvl6pPr marL="2743200" lvl="5" indent="-342900" algn="l">
              <a:lnSpc>
                <a:spcPct val="90000"/>
              </a:lnSpc>
              <a:spcBef>
                <a:spcPts val="550"/>
              </a:spcBef>
              <a:spcAft>
                <a:spcPts val="0"/>
              </a:spcAft>
              <a:buClr>
                <a:schemeClr val="dk1"/>
              </a:buClr>
              <a:buSzPts val="1800"/>
              <a:buChar char="•"/>
              <a:defRPr/>
            </a:lvl6pPr>
            <a:lvl7pPr marL="3200400" lvl="6" indent="-342900" algn="l">
              <a:lnSpc>
                <a:spcPct val="90000"/>
              </a:lnSpc>
              <a:spcBef>
                <a:spcPts val="550"/>
              </a:spcBef>
              <a:spcAft>
                <a:spcPts val="0"/>
              </a:spcAft>
              <a:buClr>
                <a:schemeClr val="dk1"/>
              </a:buClr>
              <a:buSzPts val="1800"/>
              <a:buChar char="•"/>
              <a:defRPr/>
            </a:lvl7pPr>
            <a:lvl8pPr marL="3657600" lvl="7" indent="-342900" algn="l">
              <a:lnSpc>
                <a:spcPct val="90000"/>
              </a:lnSpc>
              <a:spcBef>
                <a:spcPts val="550"/>
              </a:spcBef>
              <a:spcAft>
                <a:spcPts val="0"/>
              </a:spcAft>
              <a:buClr>
                <a:schemeClr val="dk1"/>
              </a:buClr>
              <a:buSzPts val="1800"/>
              <a:buChar char="•"/>
              <a:defRPr/>
            </a:lvl8pPr>
            <a:lvl9pPr marL="4114800" lvl="8" indent="-342900" algn="l">
              <a:lnSpc>
                <a:spcPct val="90000"/>
              </a:lnSpc>
              <a:spcBef>
                <a:spcPts val="550"/>
              </a:spcBef>
              <a:spcAft>
                <a:spcPts val="0"/>
              </a:spcAft>
              <a:buClr>
                <a:schemeClr val="dk1"/>
              </a:buClr>
              <a:buSzPts val="1800"/>
              <a:buChar char="•"/>
              <a:defRPr/>
            </a:lvl9pPr>
          </a:lstStyle>
          <a:p>
            <a:endParaRPr/>
          </a:p>
        </p:txBody>
      </p:sp>
      <p:sp>
        <p:nvSpPr>
          <p:cNvPr id="86" name="Google Shape;86;p14"/>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4"/>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4"/>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35062" y="402484"/>
            <a:ext cx="9221689" cy="14611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850"/>
              <a:buFont typeface="Calibri"/>
              <a:buNone/>
              <a:defRPr sz="48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735062" y="2012414"/>
            <a:ext cx="9221689" cy="4796544"/>
          </a:xfrm>
          <a:prstGeom prst="rect">
            <a:avLst/>
          </a:prstGeom>
          <a:noFill/>
          <a:ln>
            <a:noFill/>
          </a:ln>
        </p:spPr>
        <p:txBody>
          <a:bodyPr spcFirstLastPara="1" wrap="square" lIns="91425" tIns="45700" rIns="91425" bIns="45700" anchor="t" anchorCtr="0">
            <a:normAutofit/>
          </a:bodyPr>
          <a:lstStyle>
            <a:lvl1pPr marL="457200" marR="0" lvl="0" indent="-424497" algn="l" rtl="0">
              <a:lnSpc>
                <a:spcPct val="90000"/>
              </a:lnSpc>
              <a:spcBef>
                <a:spcPts val="1100"/>
              </a:spcBef>
              <a:spcAft>
                <a:spcPts val="0"/>
              </a:spcAft>
              <a:buClr>
                <a:schemeClr val="dk1"/>
              </a:buClr>
              <a:buSzPts val="3085"/>
              <a:buFont typeface="Arial"/>
              <a:buChar char="•"/>
              <a:defRPr sz="3085" b="0" i="0" u="none" strike="noStrike" cap="none">
                <a:solidFill>
                  <a:schemeClr val="dk1"/>
                </a:solidFill>
                <a:latin typeface="Calibri"/>
                <a:ea typeface="Calibri"/>
                <a:cs typeface="Calibri"/>
                <a:sym typeface="Calibri"/>
              </a:defRPr>
            </a:lvl1pPr>
            <a:lvl2pPr marL="914400" marR="0" lvl="1" indent="-396557" algn="l" rtl="0">
              <a:lnSpc>
                <a:spcPct val="90000"/>
              </a:lnSpc>
              <a:spcBef>
                <a:spcPts val="550"/>
              </a:spcBef>
              <a:spcAft>
                <a:spcPts val="0"/>
              </a:spcAft>
              <a:buClr>
                <a:schemeClr val="dk1"/>
              </a:buClr>
              <a:buSzPts val="2645"/>
              <a:buFont typeface="Arial"/>
              <a:buChar char="•"/>
              <a:defRPr sz="2645" b="0" i="0" u="none" strike="noStrike" cap="none">
                <a:solidFill>
                  <a:schemeClr val="dk1"/>
                </a:solidFill>
                <a:latin typeface="Calibri"/>
                <a:ea typeface="Calibri"/>
                <a:cs typeface="Calibri"/>
                <a:sym typeface="Calibri"/>
              </a:defRPr>
            </a:lvl2pPr>
            <a:lvl3pPr marL="1371600" marR="0" lvl="2" indent="-368617" algn="l" rtl="0">
              <a:lnSpc>
                <a:spcPct val="90000"/>
              </a:lnSpc>
              <a:spcBef>
                <a:spcPts val="550"/>
              </a:spcBef>
              <a:spcAft>
                <a:spcPts val="0"/>
              </a:spcAft>
              <a:buClr>
                <a:schemeClr val="dk1"/>
              </a:buClr>
              <a:buSzPts val="2205"/>
              <a:buFont typeface="Arial"/>
              <a:buChar char="•"/>
              <a:defRPr sz="2205" b="0" i="0" u="none" strike="noStrike" cap="none">
                <a:solidFill>
                  <a:schemeClr val="dk1"/>
                </a:solidFill>
                <a:latin typeface="Calibri"/>
                <a:ea typeface="Calibri"/>
                <a:cs typeface="Calibri"/>
                <a:sym typeface="Calibri"/>
              </a:defRPr>
            </a:lvl3pPr>
            <a:lvl4pPr marL="1828800" marR="0" lvl="3"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4pPr>
            <a:lvl5pPr marL="2286000" marR="0" lvl="4"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5pPr>
            <a:lvl6pPr marL="2743200" marR="0" lvl="5"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6pPr>
            <a:lvl7pPr marL="3200400" marR="0" lvl="6"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7pPr>
            <a:lvl8pPr marL="3657600" marR="0" lvl="7"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8pPr>
            <a:lvl9pPr marL="4114800" marR="0" lvl="8" indent="-354647" algn="l" rtl="0">
              <a:lnSpc>
                <a:spcPct val="90000"/>
              </a:lnSpc>
              <a:spcBef>
                <a:spcPts val="550"/>
              </a:spcBef>
              <a:spcAft>
                <a:spcPts val="0"/>
              </a:spcAft>
              <a:buClr>
                <a:schemeClr val="dk1"/>
              </a:buClr>
              <a:buSzPts val="1985"/>
              <a:buFont typeface="Arial"/>
              <a:buChar char="•"/>
              <a:defRPr sz="1985"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735062" y="7006700"/>
            <a:ext cx="2405658" cy="40248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325"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541663" y="7006700"/>
            <a:ext cx="3608487" cy="40248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325"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7551093" y="7006700"/>
            <a:ext cx="2405658" cy="40248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325"/>
              <a:buFont typeface="Arial"/>
              <a:buNone/>
              <a:defRPr sz="132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hyperlink" Target="https://www.freepik.com/free-vector/order-ride-concept-illustration_12516922.htm#query=Uber&amp;position=8&amp;from_view=search&amp;track=sph&amp;uuid=560115b2-8917-49b2-a796-2d772c522d33"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https://www.freepik.com/free-photo/woman-holding-up-spotify-icon-isolated_3532732.htm#query=spotify&amp;position=3&amp;from_view=search&amp;track=sph&amp;uuid=d1844243-6517-4b31-ab4f-5af822eae020"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hyperlink" Target="https://www.freepik.com/free-vector/swot-analysis-concept-illustration_21118617.htm#query=SWOT&amp;position=5&amp;from_view=search&amp;track=sph&amp;uuid=c56a64f8-b6d4-4985-a5d2-a36c13804e96"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jpg"/></Relationships>
</file>

<file path=ppt/slides/_rels/slide8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8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8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3.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8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5.xml"/><Relationship Id="rId1" Type="http://schemas.openxmlformats.org/officeDocument/2006/relationships/slideLayout" Target="../slideLayouts/slideLayout1.xml"/><Relationship Id="rId5" Type="http://schemas.openxmlformats.org/officeDocument/2006/relationships/image" Target="../media/image54.jpg"/><Relationship Id="rId4" Type="http://schemas.openxmlformats.org/officeDocument/2006/relationships/image" Target="../media/image53.png"/></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8.png"/><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7.xml"/><Relationship Id="rId1" Type="http://schemas.openxmlformats.org/officeDocument/2006/relationships/slideLayout" Target="../slideLayouts/slideLayout1.xml"/><Relationship Id="rId5" Type="http://schemas.openxmlformats.org/officeDocument/2006/relationships/hyperlink" Target="https://www.wordstream.com/blog/ws/2017/12/20/swot-analysis" TargetMode="External"/><Relationship Id="rId4" Type="http://schemas.openxmlformats.org/officeDocument/2006/relationships/image" Target="../media/image59.png"/></Relationships>
</file>

<file path=ppt/slides/_rels/slide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8.xml"/><Relationship Id="rId1" Type="http://schemas.openxmlformats.org/officeDocument/2006/relationships/slideLayout" Target="../slideLayouts/slideLayout1.xml"/><Relationship Id="rId5" Type="http://schemas.openxmlformats.org/officeDocument/2006/relationships/image" Target="../media/image61.jpg"/><Relationship Id="rId4" Type="http://schemas.openxmlformats.org/officeDocument/2006/relationships/image" Target="../media/image60.png"/></Relationships>
</file>

<file path=ppt/slides/_rels/slide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9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7.xml"/><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9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10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6.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2.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1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0.xml"/><Relationship Id="rId1" Type="http://schemas.openxmlformats.org/officeDocument/2006/relationships/slideLayout" Target="../slideLayouts/slideLayout1.xml"/><Relationship Id="rId5" Type="http://schemas.openxmlformats.org/officeDocument/2006/relationships/hyperlink" Target="https://single-market-economy.ec.europa.eu/smes/supporting-entrepreneurship/women-entrepreneurs/support-tools-and-networks-women_en" TargetMode="External"/><Relationship Id="rId4" Type="http://schemas.openxmlformats.org/officeDocument/2006/relationships/hyperlink" Target="https://een.ec.europa.eu/local-contact-points"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1.xml"/><Relationship Id="rId4" Type="http://schemas.openxmlformats.org/officeDocument/2006/relationships/image" Target="../media/image74.jpg"/></Relationships>
</file>

<file path=ppt/slides/_rels/slide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4.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hyperlink" Target="https://ec.europa.eu/info/funding-tenders/opportunities/portal/screen/programmes/smp" TargetMode="External"/><Relationship Id="rId4" Type="http://schemas.openxmlformats.org/officeDocument/2006/relationships/hyperlink" Target="https://eismea.ec.europa.eu/funding-opportunities/calls-proposals_en"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1.xml"/><Relationship Id="rId5" Type="http://schemas.openxmlformats.org/officeDocument/2006/relationships/hyperlink" Target="https://www.erasmus-entrepreneurs.eu/page.php?cid=19" TargetMode="External"/><Relationship Id="rId4" Type="http://schemas.openxmlformats.org/officeDocument/2006/relationships/hyperlink" Target="https://www.erasmus-entrepreneurs.eu/"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0.xml"/><Relationship Id="rId1" Type="http://schemas.openxmlformats.org/officeDocument/2006/relationships/slideLayout" Target="../slideLayouts/slideLayout3.xml"/><Relationship Id="rId4" Type="http://schemas.openxmlformats.org/officeDocument/2006/relationships/image" Target="../media/image78.jpg"/></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1.xml"/><Relationship Id="rId1" Type="http://schemas.openxmlformats.org/officeDocument/2006/relationships/slideLayout" Target="../slideLayouts/slideLayout3.xml"/><Relationship Id="rId4" Type="http://schemas.openxmlformats.org/officeDocument/2006/relationships/image" Target="../media/image79.jpg"/></Relationships>
</file>

<file path=ppt/slides/_rels/slide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3.xml"/><Relationship Id="rId1" Type="http://schemas.openxmlformats.org/officeDocument/2006/relationships/slideLayout" Target="../slideLayouts/slideLayout3.xml"/><Relationship Id="rId4" Type="http://schemas.openxmlformats.org/officeDocument/2006/relationships/image" Target="../media/image80.jpg"/></Relationships>
</file>

<file path=ppt/slides/_rels/slide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4.xml"/><Relationship Id="rId1" Type="http://schemas.openxmlformats.org/officeDocument/2006/relationships/slideLayout" Target="../slideLayouts/slideLayout3.xml"/><Relationship Id="rId4" Type="http://schemas.openxmlformats.org/officeDocument/2006/relationships/image" Target="../media/image81.jpg"/></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6.xml"/><Relationship Id="rId1" Type="http://schemas.openxmlformats.org/officeDocument/2006/relationships/slideLayout" Target="../slideLayouts/slideLayout3.xml"/><Relationship Id="rId4" Type="http://schemas.openxmlformats.org/officeDocument/2006/relationships/image" Target="../media/image82.jpg"/></Relationships>
</file>

<file path=ppt/slides/_rels/slide1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8.xml"/><Relationship Id="rId1" Type="http://schemas.openxmlformats.org/officeDocument/2006/relationships/slideLayout" Target="../slideLayouts/slideLayout3.xml"/><Relationship Id="rId4" Type="http://schemas.openxmlformats.org/officeDocument/2006/relationships/image" Target="../media/image83.jpg"/></Relationships>
</file>

<file path=ppt/slides/_rels/slide1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1.xml"/><Relationship Id="rId1" Type="http://schemas.openxmlformats.org/officeDocument/2006/relationships/slideLayout" Target="../slideLayouts/slideLayout3.xml"/><Relationship Id="rId4" Type="http://schemas.openxmlformats.org/officeDocument/2006/relationships/image" Target="../media/image84.jpg"/></Relationships>
</file>

<file path=ppt/slides/_rels/slide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7.xml"/><Relationship Id="rId1" Type="http://schemas.openxmlformats.org/officeDocument/2006/relationships/slideLayout" Target="../slideLayouts/slideLayout3.xml"/><Relationship Id="rId4" Type="http://schemas.openxmlformats.org/officeDocument/2006/relationships/image" Target="../media/image85.jpg"/></Relationships>
</file>

<file path=ppt/slides/_rels/slide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8.xml"/><Relationship Id="rId1" Type="http://schemas.openxmlformats.org/officeDocument/2006/relationships/slideLayout" Target="../slideLayouts/slideLayout3.xml"/><Relationship Id="rId4" Type="http://schemas.openxmlformats.org/officeDocument/2006/relationships/image" Target="../media/image86.jpg"/></Relationships>
</file>

<file path=ppt/slides/_rels/slide149.xml.rels><?xml version="1.0" encoding="UTF-8" standalone="yes"?>
<Relationships xmlns="http://schemas.openxmlformats.org/package/2006/relationships"><Relationship Id="rId8" Type="http://schemas.openxmlformats.org/officeDocument/2006/relationships/hyperlink" Target="https://www.entrepreneur.com/growing-a-business/7-tips-to-stay-ahead-of-the-curve-in-your-industry/452436" TargetMode="External"/><Relationship Id="rId3" Type="http://schemas.openxmlformats.org/officeDocument/2006/relationships/image" Target="../media/image6.png"/><Relationship Id="rId7" Type="http://schemas.openxmlformats.org/officeDocument/2006/relationships/hyperlink" Target="https://www.forbes.com/sites/forbescoachescouncil/2021/02/18/11-ways-to-stay-up-on-the-latest-industry-developments/" TargetMode="External"/><Relationship Id="rId2" Type="http://schemas.openxmlformats.org/officeDocument/2006/relationships/notesSlide" Target="../notesSlides/notesSlide149.xml"/><Relationship Id="rId1" Type="http://schemas.openxmlformats.org/officeDocument/2006/relationships/slideLayout" Target="../slideLayouts/slideLayout1.xml"/><Relationship Id="rId6" Type="http://schemas.openxmlformats.org/officeDocument/2006/relationships/hyperlink" Target="https://www.coursera.org/articles/market-analysis" TargetMode="External"/><Relationship Id="rId11" Type="http://schemas.openxmlformats.org/officeDocument/2006/relationships/hyperlink" Target="https://www.shopify.com/blog/market-analysis" TargetMode="External"/><Relationship Id="rId5" Type="http://schemas.openxmlformats.org/officeDocument/2006/relationships/hyperlink" Target="https://squareup.com/us/en/the-bottom-line/operating-your-business/8-easy-ways-to-stay-on-top-of-industry-trends" TargetMode="External"/><Relationship Id="rId10" Type="http://schemas.openxmlformats.org/officeDocument/2006/relationships/hyperlink" Target="https://medium.com/@priyanka.hashtag/how-to-stay-updated-and-informed-about-industry-trends-and-updates-in-digital-marketing-3573eec5a92a" TargetMode="External"/><Relationship Id="rId4" Type="http://schemas.openxmlformats.org/officeDocument/2006/relationships/hyperlink" Target="https://www.tutorialspoint.com/entrepreneurship_development/entrepreneurship_development_introduction.htm" TargetMode="External"/><Relationship Id="rId9" Type="http://schemas.openxmlformats.org/officeDocument/2006/relationships/hyperlink" Target="https://www.quora.com/How-do-you-stay-informed-about-industry-trends-and-changes-in-the-market-1" TargetMode="External"/></Relationships>
</file>

<file path=ppt/slides/_rels/slide150.xml.rels><?xml version="1.0" encoding="UTF-8" standalone="yes"?>
<Relationships xmlns="http://schemas.openxmlformats.org/package/2006/relationships"><Relationship Id="rId8" Type="http://schemas.openxmlformats.org/officeDocument/2006/relationships/hyperlink" Target="https://www.investopedia.com/terms/s/swot.asp" TargetMode="External"/><Relationship Id="rId13" Type="http://schemas.openxmlformats.org/officeDocument/2006/relationships/hyperlink" Target="https://www.masterclass.com/articles/differentiation-strategy" TargetMode="External"/><Relationship Id="rId3" Type="http://schemas.openxmlformats.org/officeDocument/2006/relationships/image" Target="../media/image6.png"/><Relationship Id="rId7" Type="http://schemas.openxmlformats.org/officeDocument/2006/relationships/hyperlink" Target="https://www.forbes.com/sites/daviddawkins/2021/07/07/wise-founders-krmann-and-hinrikus-become-first-estonian-tech-billionaires-after-london-ipo/" TargetMode="External"/><Relationship Id="rId12" Type="http://schemas.openxmlformats.org/officeDocument/2006/relationships/hyperlink" Target="https://safetyculture.com/topics/risk-management/risk-management-plan/" TargetMode="External"/><Relationship Id="rId2" Type="http://schemas.openxmlformats.org/officeDocument/2006/relationships/notesSlide" Target="../notesSlides/notesSlide150.xml"/><Relationship Id="rId1" Type="http://schemas.openxmlformats.org/officeDocument/2006/relationships/slideLayout" Target="../slideLayouts/slideLayout1.xml"/><Relationship Id="rId6" Type="http://schemas.openxmlformats.org/officeDocument/2006/relationships/hyperlink" Target="https://newsroom.spotify.com/company-info/" TargetMode="External"/><Relationship Id="rId11" Type="http://schemas.openxmlformats.org/officeDocument/2006/relationships/hyperlink" Target="https://www.questionpro.com/blog/strategic-vision/" TargetMode="External"/><Relationship Id="rId5" Type="http://schemas.openxmlformats.org/officeDocument/2006/relationships/hyperlink" Target="https://startuptalky.com/spotify_success_story/" TargetMode="External"/><Relationship Id="rId10" Type="http://schemas.openxmlformats.org/officeDocument/2006/relationships/hyperlink" Target="https://www.bplans.com/business-planning/how-to-write/competition/" TargetMode="External"/><Relationship Id="rId4" Type="http://schemas.openxmlformats.org/officeDocument/2006/relationships/hyperlink" Target="https://www.investopedia.com/articles/personal-finance/111015/story-uber.asp" TargetMode="External"/><Relationship Id="rId9" Type="http://schemas.openxmlformats.org/officeDocument/2006/relationships/hyperlink" Target="https://www.forentrepreneurs.com/startup-ideation/" TargetMode="External"/></Relationships>
</file>

<file path=ppt/slides/_rels/slide151.xml.rels><?xml version="1.0" encoding="UTF-8" standalone="yes"?>
<Relationships xmlns="http://schemas.openxmlformats.org/package/2006/relationships"><Relationship Id="rId8" Type="http://schemas.openxmlformats.org/officeDocument/2006/relationships/hyperlink" Target="https://smartasset.com/small-business/top-components-of-a-business-plan" TargetMode="External"/><Relationship Id="rId3" Type="http://schemas.openxmlformats.org/officeDocument/2006/relationships/image" Target="../media/image38.png"/><Relationship Id="rId7" Type="http://schemas.openxmlformats.org/officeDocument/2006/relationships/hyperlink" Target="https://www.wordstream.com/blog/ws/2017/12/20/swot-analysis" TargetMode="External"/><Relationship Id="rId2" Type="http://schemas.openxmlformats.org/officeDocument/2006/relationships/notesSlide" Target="../notesSlides/notesSlide151.xml"/><Relationship Id="rId1" Type="http://schemas.openxmlformats.org/officeDocument/2006/relationships/slideLayout" Target="../slideLayouts/slideLayout1.xml"/><Relationship Id="rId6" Type="http://schemas.openxmlformats.org/officeDocument/2006/relationships/hyperlink" Target="https://www.qualtrics.com/uk/experience-management/brand/market-segmentation/" TargetMode="External"/><Relationship Id="rId5" Type="http://schemas.openxmlformats.org/officeDocument/2006/relationships/hyperlink" Target="https://www.investopedia.com/terms/b/business-plan.asp" TargetMode="External"/><Relationship Id="rId4" Type="http://schemas.openxmlformats.org/officeDocument/2006/relationships/hyperlink" Target="https://www.investopedia.com/ask/answers/040615/what-risks-does-entrepreneur-face.asp" TargetMode="External"/></Relationships>
</file>

<file path=ppt/slides/_rels/slide152.xml.rels><?xml version="1.0" encoding="UTF-8" standalone="yes"?>
<Relationships xmlns="http://schemas.openxmlformats.org/package/2006/relationships"><Relationship Id="rId8" Type="http://schemas.openxmlformats.org/officeDocument/2006/relationships/hyperlink" Target="https://commission.europa.eu/strategy-and-policy/eu-budget/long-term-eu-budget/2021-2027_en" TargetMode="External"/><Relationship Id="rId3" Type="http://schemas.openxmlformats.org/officeDocument/2006/relationships/image" Target="../media/image63.png"/><Relationship Id="rId7" Type="http://schemas.openxmlformats.org/officeDocument/2006/relationships/hyperlink" Target="https://iriscarbon.com/understanding-the-importance-of-risk-matrix-assessment-in-risk-management/" TargetMode="External"/><Relationship Id="rId2" Type="http://schemas.openxmlformats.org/officeDocument/2006/relationships/notesSlide" Target="../notesSlides/notesSlide152.xml"/><Relationship Id="rId1" Type="http://schemas.openxmlformats.org/officeDocument/2006/relationships/slideLayout" Target="../slideLayouts/slideLayout1.xml"/><Relationship Id="rId6" Type="http://schemas.openxmlformats.org/officeDocument/2006/relationships/hyperlink" Target="https://www.entrepreneur.com/encyclopedia" TargetMode="External"/><Relationship Id="rId5" Type="http://schemas.openxmlformats.org/officeDocument/2006/relationships/hyperlink" Target="https://www.entrepreneur.com/encyclopedia/cash-flow" TargetMode="External"/><Relationship Id="rId10" Type="http://schemas.openxmlformats.org/officeDocument/2006/relationships/hyperlink" Target="https://esco.ec.europa.eu/en" TargetMode="External"/><Relationship Id="rId4" Type="http://schemas.openxmlformats.org/officeDocument/2006/relationships/hyperlink" Target="https://www.forbes.com/sites/forbesfinancecouncil/2023/01/12/seven-finance-tips-for-young-entrepreneurs/?sh=23db527c66f7" TargetMode="External"/><Relationship Id="rId9" Type="http://schemas.openxmlformats.org/officeDocument/2006/relationships/hyperlink" Target="https://ec.europa.eu/social/main.jsp?catId=1317&amp;langId=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a:stretch/>
        </p:blipFill>
        <p:spPr>
          <a:xfrm>
            <a:off x="926306" y="6599238"/>
            <a:ext cx="2790825" cy="586643"/>
          </a:xfrm>
          <a:prstGeom prst="rect">
            <a:avLst/>
          </a:prstGeom>
          <a:noFill/>
          <a:ln>
            <a:noFill/>
          </a:ln>
        </p:spPr>
      </p:pic>
      <p:pic>
        <p:nvPicPr>
          <p:cNvPr id="94" name="Google Shape;94;p15"/>
          <p:cNvPicPr preferRelativeResize="0"/>
          <p:nvPr/>
        </p:nvPicPr>
        <p:blipFill rotWithShape="1">
          <a:blip r:embed="rId4">
            <a:alphaModFix/>
          </a:blip>
          <a:srcRect/>
          <a:stretch/>
        </p:blipFill>
        <p:spPr>
          <a:xfrm>
            <a:off x="4448931" y="6599237"/>
            <a:ext cx="5549648" cy="586644"/>
          </a:xfrm>
          <a:prstGeom prst="rect">
            <a:avLst/>
          </a:prstGeom>
          <a:noFill/>
          <a:ln>
            <a:noFill/>
          </a:ln>
        </p:spPr>
      </p:pic>
      <p:sp>
        <p:nvSpPr>
          <p:cNvPr id="95" name="Google Shape;95;p15"/>
          <p:cNvSpPr txBox="1"/>
          <p:nvPr/>
        </p:nvSpPr>
        <p:spPr>
          <a:xfrm>
            <a:off x="1814512" y="3779837"/>
            <a:ext cx="7062788"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127373"/>
                </a:solidFill>
                <a:latin typeface="Arial"/>
                <a:ea typeface="Arial"/>
                <a:cs typeface="Arial"/>
                <a:sym typeface="Arial"/>
              </a:rPr>
              <a:t>Handbuch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127373"/>
                </a:solidFill>
                <a:latin typeface="Arial"/>
                <a:ea typeface="Arial"/>
                <a:cs typeface="Arial"/>
                <a:sym typeface="Arial"/>
              </a:rPr>
              <a:t>Für Jungunternehmer</a:t>
            </a:r>
            <a:endParaRPr sz="1400" b="0" i="0" u="none" strike="noStrike" cap="none">
              <a:solidFill>
                <a:srgbClr val="000000"/>
              </a:solidFill>
              <a:latin typeface="Arial"/>
              <a:ea typeface="Arial"/>
              <a:cs typeface="Arial"/>
              <a:sym typeface="Arial"/>
            </a:endParaRPr>
          </a:p>
        </p:txBody>
      </p:sp>
      <p:pic>
        <p:nvPicPr>
          <p:cNvPr id="96" name="Google Shape;96;p15"/>
          <p:cNvPicPr preferRelativeResize="0"/>
          <p:nvPr/>
        </p:nvPicPr>
        <p:blipFill rotWithShape="1">
          <a:blip r:embed="rId5">
            <a:alphaModFix/>
          </a:blip>
          <a:srcRect/>
          <a:stretch/>
        </p:blipFill>
        <p:spPr>
          <a:xfrm>
            <a:off x="3250406" y="1008801"/>
            <a:ext cx="4191000" cy="27710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6"/>
          <p:cNvPicPr preferRelativeResize="0"/>
          <p:nvPr/>
        </p:nvPicPr>
        <p:blipFill rotWithShape="1">
          <a:blip r:embed="rId3">
            <a:alphaModFix/>
          </a:blip>
          <a:srcRect/>
          <a:stretch/>
        </p:blipFill>
        <p:spPr>
          <a:xfrm>
            <a:off x="0" y="-4143"/>
            <a:ext cx="10691813" cy="7559675"/>
          </a:xfrm>
          <a:prstGeom prst="rect">
            <a:avLst/>
          </a:prstGeom>
          <a:noFill/>
          <a:ln>
            <a:noFill/>
          </a:ln>
        </p:spPr>
      </p:pic>
      <p:sp>
        <p:nvSpPr>
          <p:cNvPr id="102" name="Google Shape;102;p16"/>
          <p:cNvSpPr txBox="1"/>
          <p:nvPr/>
        </p:nvSpPr>
        <p:spPr>
          <a:xfrm>
            <a:off x="773906" y="1036637"/>
            <a:ext cx="9296400" cy="2773515"/>
          </a:xfrm>
          <a:prstGeom prst="rect">
            <a:avLst/>
          </a:prstGeom>
          <a:noFill/>
          <a:ln>
            <a:noFill/>
          </a:ln>
        </p:spPr>
        <p:txBody>
          <a:bodyPr spcFirstLastPara="1" wrap="square" lIns="78175" tIns="39075" rIns="78175" bIns="39075" anchor="t" anchorCtr="0">
            <a:spAutoFit/>
          </a:bodyPr>
          <a:lstStyle/>
          <a:p>
            <a:pPr marL="0" marR="0" lvl="0" indent="0" algn="ctr" rtl="0">
              <a:lnSpc>
                <a:spcPct val="100000"/>
              </a:lnSpc>
              <a:spcBef>
                <a:spcPts val="0"/>
              </a:spcBef>
              <a:spcAft>
                <a:spcPts val="0"/>
              </a:spcAft>
              <a:buClr>
                <a:srgbClr val="000000"/>
              </a:buClr>
              <a:buSzPts val="1710"/>
              <a:buFont typeface="Arial"/>
              <a:buNone/>
            </a:pPr>
            <a:endParaRPr sz="1710" b="0" i="0" u="none" strike="noStrike" cap="none">
              <a:solidFill>
                <a:srgbClr val="17737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12737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12737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12737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br>
              <a:rPr lang="en-US" sz="2800" b="0" i="0" u="none" strike="noStrike" cap="none">
                <a:solidFill>
                  <a:srgbClr val="000000"/>
                </a:solidFill>
                <a:latin typeface="Arial"/>
                <a:ea typeface="Arial"/>
                <a:cs typeface="Arial"/>
                <a:sym typeface="Arial"/>
              </a:rPr>
            </a:br>
            <a:r>
              <a:rPr lang="en-US" sz="1900" b="0" i="0" u="none" strike="noStrike" cap="none">
                <a:solidFill>
                  <a:srgbClr val="127373"/>
                </a:solidFill>
                <a:latin typeface="Arial"/>
                <a:ea typeface="Arial"/>
                <a:cs typeface="Arial"/>
                <a:sym typeface="Arial"/>
              </a:rPr>
              <a:t>Das Projekt "Handbook of </a:t>
            </a:r>
            <a:r>
              <a:rPr lang="en-US" sz="1900" b="1" i="0" u="none" strike="noStrike" cap="none">
                <a:solidFill>
                  <a:srgbClr val="127373"/>
                </a:solidFill>
                <a:latin typeface="Arial"/>
                <a:ea typeface="Arial"/>
                <a:cs typeface="Arial"/>
                <a:sym typeface="Arial"/>
              </a:rPr>
              <a:t>Growth" </a:t>
            </a:r>
            <a:r>
              <a:rPr lang="en-US" sz="1900" b="0" i="0" u="none" strike="noStrike" cap="none">
                <a:solidFill>
                  <a:srgbClr val="127373"/>
                </a:solidFill>
                <a:latin typeface="Arial"/>
                <a:ea typeface="Arial"/>
                <a:cs typeface="Arial"/>
                <a:sym typeface="Arial"/>
              </a:rPr>
              <a:t>stellt eine ganzheitliche Ressource dar, die Theorien über das Selbstverständnis von Unternehmern und wesentliche Fähigkeiten zur Unternehmensgründung zusammenführt. Durch die Anpassung an den Rahmen für Jugendunternehmertum bietet es einen kohärenten Ansatz und dient als einheitlicher Einstiegspunkt für angehende Unternehmer.</a:t>
            </a:r>
            <a:endParaRPr sz="1900" b="0" i="0" u="none" strike="noStrike" cap="none">
              <a:solidFill>
                <a:srgbClr val="127373"/>
              </a:solidFill>
              <a:latin typeface="Arial"/>
              <a:ea typeface="Arial"/>
              <a:cs typeface="Arial"/>
              <a:sym typeface="Arial"/>
            </a:endParaRPr>
          </a:p>
        </p:txBody>
      </p:sp>
      <p:sp>
        <p:nvSpPr>
          <p:cNvPr id="103" name="Google Shape;103;p16"/>
          <p:cNvSpPr txBox="1"/>
          <p:nvPr/>
        </p:nvSpPr>
        <p:spPr>
          <a:xfrm>
            <a:off x="4217231" y="4481249"/>
            <a:ext cx="47244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127373"/>
                </a:solidFill>
                <a:latin typeface="Arial"/>
                <a:ea typeface="Arial"/>
                <a:cs typeface="Arial"/>
                <a:sym typeface="Arial"/>
              </a:rPr>
              <a:t>Viel Spaß!</a:t>
            </a:r>
            <a:endParaRPr sz="1400" b="0" i="0" u="none" strike="noStrike" cap="none">
              <a:solidFill>
                <a:srgbClr val="000000"/>
              </a:solidFill>
              <a:latin typeface="Arial"/>
              <a:ea typeface="Arial"/>
              <a:cs typeface="Arial"/>
              <a:sym typeface="Arial"/>
            </a:endParaRPr>
          </a:p>
        </p:txBody>
      </p:sp>
      <p:pic>
        <p:nvPicPr>
          <p:cNvPr id="104" name="Google Shape;104;p16"/>
          <p:cNvPicPr preferRelativeResize="0"/>
          <p:nvPr/>
        </p:nvPicPr>
        <p:blipFill rotWithShape="1">
          <a:blip r:embed="rId4">
            <a:alphaModFix/>
          </a:blip>
          <a:srcRect/>
          <a:stretch/>
        </p:blipFill>
        <p:spPr>
          <a:xfrm>
            <a:off x="4955381" y="1633902"/>
            <a:ext cx="781050" cy="771525"/>
          </a:xfrm>
          <a:prstGeom prst="rect">
            <a:avLst/>
          </a:prstGeom>
          <a:noFill/>
          <a:ln>
            <a:noFill/>
          </a:ln>
        </p:spPr>
      </p:pic>
      <p:sp>
        <p:nvSpPr>
          <p:cNvPr id="105" name="Google Shape;105;p16"/>
          <p:cNvSpPr txBox="1"/>
          <p:nvPr/>
        </p:nvSpPr>
        <p:spPr>
          <a:xfrm>
            <a:off x="1341663" y="5875150"/>
            <a:ext cx="8008500" cy="101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solidFill>
                  <a:srgbClr val="000000"/>
                </a:solidFill>
                <a:latin typeface="Calibri"/>
                <a:ea typeface="Calibri"/>
                <a:cs typeface="Calibri"/>
                <a:sym typeface="Calibri"/>
              </a:rPr>
              <a:t>Haftungsausschluss:</a:t>
            </a:r>
            <a:endParaRPr sz="1000">
              <a:solidFill>
                <a:srgbClr val="000000"/>
              </a:solidFill>
              <a:latin typeface="Calibri"/>
              <a:ea typeface="Calibri"/>
              <a:cs typeface="Calibri"/>
              <a:sym typeface="Calibri"/>
            </a:endParaRPr>
          </a:p>
          <a:p>
            <a:pPr marL="0" lvl="0" indent="0" algn="l" rtl="0">
              <a:spcBef>
                <a:spcPts val="0"/>
              </a:spcBef>
              <a:spcAft>
                <a:spcPts val="0"/>
              </a:spcAft>
              <a:buNone/>
            </a:pPr>
            <a:r>
              <a:rPr lang="en-US" sz="1000">
                <a:solidFill>
                  <a:srgbClr val="000000"/>
                </a:solidFill>
                <a:latin typeface="Calibri"/>
                <a:ea typeface="Calibri"/>
                <a:cs typeface="Calibri"/>
                <a:sym typeface="Calibri"/>
              </a:rPr>
              <a:t>Dieses Projekt wird mit Unterstützung der Europäischen Kommission finanziert.</a:t>
            </a:r>
            <a:endParaRPr sz="1000">
              <a:solidFill>
                <a:srgbClr val="000000"/>
              </a:solidFill>
              <a:latin typeface="Calibri"/>
              <a:ea typeface="Calibri"/>
              <a:cs typeface="Calibri"/>
              <a:sym typeface="Calibri"/>
            </a:endParaRPr>
          </a:p>
          <a:p>
            <a:pPr marL="0" lvl="0" indent="0" algn="l" rtl="0">
              <a:spcBef>
                <a:spcPts val="0"/>
              </a:spcBef>
              <a:spcAft>
                <a:spcPts val="0"/>
              </a:spcAft>
              <a:buNone/>
            </a:pPr>
            <a:r>
              <a:rPr lang="en-US" sz="1000">
                <a:solidFill>
                  <a:srgbClr val="000000"/>
                </a:solidFill>
                <a:latin typeface="Calibri"/>
                <a:ea typeface="Calibri"/>
                <a:cs typeface="Calibri"/>
                <a:sym typeface="Calibri"/>
              </a:rPr>
              <a:t>Die in diesem Dokument dargelegten Informationen und Ansichten sind die des Autors/der Autoren und spiegeln nicht unbedingt die offizielle Meinung der Europäischen Kommission wider. Weder die Organe der Europäischen Union noch in ihrem Namen handelnde Personen können für die Verwendung der darin enthaltenen Informationen verantwortlich gemacht werden.</a:t>
            </a:r>
            <a:endParaRPr sz="3085">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a:stretch/>
        </p:blipFill>
        <p:spPr>
          <a:xfrm>
            <a:off x="-1" y="-20870"/>
            <a:ext cx="10691813" cy="7559675"/>
          </a:xfrm>
          <a:prstGeom prst="rect">
            <a:avLst/>
          </a:prstGeom>
          <a:noFill/>
          <a:ln>
            <a:noFill/>
          </a:ln>
        </p:spPr>
      </p:pic>
      <p:sp>
        <p:nvSpPr>
          <p:cNvPr id="111" name="Google Shape;111;p17"/>
          <p:cNvSpPr txBox="1"/>
          <p:nvPr/>
        </p:nvSpPr>
        <p:spPr>
          <a:xfrm>
            <a:off x="697705" y="1465914"/>
            <a:ext cx="9296400" cy="4595552"/>
          </a:xfrm>
          <a:prstGeom prst="rect">
            <a:avLst/>
          </a:prstGeom>
          <a:noFill/>
          <a:ln>
            <a:noFill/>
          </a:ln>
        </p:spPr>
        <p:txBody>
          <a:bodyPr spcFirstLastPara="1" wrap="square" lIns="78175" tIns="39075" rIns="78175" bIns="39075" anchor="t" anchorCtr="0">
            <a:spAutoFit/>
          </a:bodyPr>
          <a:lstStyle/>
          <a:p>
            <a:pPr marL="0" marR="0" lvl="0" indent="0" algn="l" rtl="0">
              <a:lnSpc>
                <a:spcPct val="150000"/>
              </a:lnSpc>
              <a:spcBef>
                <a:spcPts val="0"/>
              </a:spcBef>
              <a:spcAft>
                <a:spcPts val="0"/>
              </a:spcAft>
              <a:buClr>
                <a:srgbClr val="000000"/>
              </a:buClr>
              <a:buSzPts val="1900"/>
              <a:buFont typeface="Arial"/>
              <a:buNone/>
            </a:pPr>
            <a:r>
              <a:rPr lang="en-US" sz="2300" b="1" i="0" u="none" strike="noStrike" cap="none" dirty="0">
                <a:solidFill>
                  <a:srgbClr val="127373"/>
                </a:solidFill>
                <a:latin typeface="Arial"/>
                <a:ea typeface="Arial"/>
                <a:cs typeface="Arial"/>
                <a:sym typeface="Arial"/>
              </a:rPr>
              <a:t>      </a:t>
            </a:r>
            <a:r>
              <a:rPr lang="en-US" sz="2300" b="1" i="0" u="none" strike="noStrike" cap="none" dirty="0" err="1">
                <a:solidFill>
                  <a:srgbClr val="127373"/>
                </a:solidFill>
                <a:latin typeface="Arial"/>
                <a:ea typeface="Arial"/>
                <a:cs typeface="Arial"/>
                <a:sym typeface="Arial"/>
              </a:rPr>
              <a:t>Inhalt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1. Was </a:t>
            </a:r>
            <a:r>
              <a:rPr lang="en-US" sz="2000" b="1" i="0" u="none" strike="noStrike" cap="none" dirty="0" err="1">
                <a:solidFill>
                  <a:srgbClr val="127373"/>
                </a:solidFill>
                <a:latin typeface="Arial"/>
                <a:ea typeface="Arial"/>
                <a:cs typeface="Arial"/>
                <a:sym typeface="Arial"/>
              </a:rPr>
              <a:t>ist</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Unternehmertum</a:t>
            </a:r>
            <a:r>
              <a:rPr lang="en-US" sz="2000" b="1" i="0" u="none" strike="noStrike" cap="none" dirty="0">
                <a:solidFill>
                  <a:srgbClr val="127373"/>
                </a:solidFill>
                <a:latin typeface="Arial"/>
                <a:ea typeface="Arial"/>
                <a:cs typeface="Arial"/>
                <a:sym typeface="Arial"/>
              </a:rPr>
              <a:t> und </a:t>
            </a:r>
            <a:r>
              <a:rPr lang="en-US" sz="2000" b="1" i="0" u="none" strike="noStrike" cap="none" dirty="0" err="1">
                <a:solidFill>
                  <a:srgbClr val="127373"/>
                </a:solidFill>
                <a:latin typeface="Arial"/>
                <a:ea typeface="Arial"/>
                <a:cs typeface="Arial"/>
                <a:sym typeface="Arial"/>
              </a:rPr>
              <a:t>Branchentrends</a:t>
            </a:r>
            <a:r>
              <a:rPr lang="en-US" sz="2000" b="1" i="0" u="none" strike="noStrike" cap="none" dirty="0">
                <a:solidFill>
                  <a:srgbClr val="127373"/>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2. </a:t>
            </a:r>
            <a:r>
              <a:rPr lang="en-US" sz="2000" b="1" i="0" u="none" strike="noStrike" cap="none" dirty="0" err="1">
                <a:solidFill>
                  <a:srgbClr val="127373"/>
                </a:solidFill>
                <a:latin typeface="Arial"/>
                <a:ea typeface="Arial"/>
                <a:cs typeface="Arial"/>
                <a:sym typeface="Arial"/>
              </a:rPr>
              <a:t>Entwicklung</a:t>
            </a:r>
            <a:r>
              <a:rPr lang="en-US" sz="2000" b="1" i="0" u="none" strike="noStrike" cap="none" dirty="0">
                <a:solidFill>
                  <a:srgbClr val="127373"/>
                </a:solidFill>
                <a:latin typeface="Arial"/>
                <a:ea typeface="Arial"/>
                <a:cs typeface="Arial"/>
                <a:sym typeface="Arial"/>
              </a:rPr>
              <a:t> von </a:t>
            </a:r>
            <a:r>
              <a:rPr lang="en-US" sz="2000" b="1" i="0" u="none" strike="noStrike" cap="none" dirty="0" err="1">
                <a:solidFill>
                  <a:srgbClr val="127373"/>
                </a:solidFill>
                <a:latin typeface="Arial"/>
                <a:ea typeface="Arial"/>
                <a:cs typeface="Arial"/>
                <a:sym typeface="Arial"/>
              </a:rPr>
              <a:t>unternehmerischen</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Fähigkeiten</a:t>
            </a:r>
            <a:r>
              <a:rPr lang="en-US" sz="2000" b="1" i="0" u="none" strike="noStrike" cap="none" dirty="0">
                <a:solidFill>
                  <a:srgbClr val="127373"/>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3. Wie man </a:t>
            </a:r>
            <a:r>
              <a:rPr lang="en-US" sz="2000" b="1" i="0" u="none" strike="noStrike" cap="none" dirty="0" err="1">
                <a:solidFill>
                  <a:srgbClr val="127373"/>
                </a:solidFill>
                <a:latin typeface="Arial"/>
                <a:ea typeface="Arial"/>
                <a:cs typeface="Arial"/>
                <a:sym typeface="Arial"/>
              </a:rPr>
              <a:t>Geschäftsideen</a:t>
            </a:r>
            <a:r>
              <a:rPr lang="en-US" sz="2000" b="1" i="0" u="none" strike="noStrike" cap="none" dirty="0">
                <a:solidFill>
                  <a:srgbClr val="127373"/>
                </a:solidFill>
                <a:latin typeface="Arial"/>
                <a:ea typeface="Arial"/>
                <a:cs typeface="Arial"/>
                <a:sym typeface="Arial"/>
              </a:rPr>
              <a:t> und -</a:t>
            </a:r>
            <a:r>
              <a:rPr lang="en-US" sz="2000" b="1" i="0" u="none" strike="noStrike" cap="none" dirty="0" err="1">
                <a:solidFill>
                  <a:srgbClr val="127373"/>
                </a:solidFill>
                <a:latin typeface="Arial"/>
                <a:ea typeface="Arial"/>
                <a:cs typeface="Arial"/>
                <a:sym typeface="Arial"/>
              </a:rPr>
              <a:t>möglichkeiten</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erkennt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4. </a:t>
            </a:r>
            <a:r>
              <a:rPr lang="en-US" sz="2000" b="1" i="0" u="none" strike="noStrike" cap="none" dirty="0" err="1">
                <a:solidFill>
                  <a:srgbClr val="127373"/>
                </a:solidFill>
                <a:latin typeface="Arial"/>
                <a:ea typeface="Arial"/>
                <a:cs typeface="Arial"/>
                <a:sym typeface="Arial"/>
              </a:rPr>
              <a:t>Fähigkeiten</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zur</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Unternehmensplanung</a:t>
            </a:r>
            <a:r>
              <a:rPr lang="en-US" sz="2000" b="1" i="0" u="none" strike="noStrike" cap="none" dirty="0">
                <a:solidFill>
                  <a:srgbClr val="127373"/>
                </a:solidFill>
                <a:latin typeface="Arial"/>
                <a:ea typeface="Arial"/>
                <a:cs typeface="Arial"/>
                <a:sym typeface="Arial"/>
              </a:rPr>
              <a:t> und -</a:t>
            </a:r>
            <a:r>
              <a:rPr lang="en-US" sz="2000" b="1" i="0" u="none" strike="noStrike" cap="none" dirty="0" err="1">
                <a:solidFill>
                  <a:srgbClr val="127373"/>
                </a:solidFill>
                <a:latin typeface="Arial"/>
                <a:ea typeface="Arial"/>
                <a:cs typeface="Arial"/>
                <a:sym typeface="Arial"/>
              </a:rPr>
              <a:t>strategie</a:t>
            </a:r>
            <a:r>
              <a:rPr lang="en-US" sz="2000" b="1" i="0" u="none" strike="noStrike" cap="none" dirty="0">
                <a:solidFill>
                  <a:srgbClr val="127373"/>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5. </a:t>
            </a:r>
            <a:r>
              <a:rPr lang="en-US" sz="2000" b="1" i="0" u="none" strike="noStrike" cap="none" dirty="0" err="1">
                <a:solidFill>
                  <a:srgbClr val="127373"/>
                </a:solidFill>
                <a:latin typeface="Arial"/>
                <a:ea typeface="Arial"/>
                <a:cs typeface="Arial"/>
                <a:sym typeface="Arial"/>
              </a:rPr>
              <a:t>Kenntnisse</a:t>
            </a:r>
            <a:r>
              <a:rPr lang="en-US" sz="2000" b="1" i="0" u="none" strike="noStrike" cap="none" dirty="0">
                <a:solidFill>
                  <a:srgbClr val="127373"/>
                </a:solidFill>
                <a:latin typeface="Arial"/>
                <a:ea typeface="Arial"/>
                <a:cs typeface="Arial"/>
                <a:sym typeface="Arial"/>
              </a:rPr>
              <a:t> in Marketing und </a:t>
            </a:r>
            <a:r>
              <a:rPr lang="en-US" sz="2000" b="1" i="0" u="none" strike="noStrike" cap="none" dirty="0" err="1">
                <a:solidFill>
                  <a:srgbClr val="127373"/>
                </a:solidFill>
                <a:latin typeface="Arial"/>
                <a:ea typeface="Arial"/>
                <a:cs typeface="Arial"/>
                <a:sym typeface="Arial"/>
              </a:rPr>
              <a:t>Kundenbindung</a:t>
            </a:r>
            <a:endParaRPr sz="2000" b="1" i="0" u="none" strike="noStrike" cap="none" dirty="0">
              <a:solidFill>
                <a:srgbClr val="127373"/>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6. </a:t>
            </a:r>
            <a:r>
              <a:rPr lang="en-US" sz="2000" b="1" i="0" u="none" strike="noStrike" cap="none" dirty="0" err="1">
                <a:solidFill>
                  <a:srgbClr val="127373"/>
                </a:solidFill>
                <a:latin typeface="Arial"/>
                <a:ea typeface="Arial"/>
                <a:cs typeface="Arial"/>
                <a:sym typeface="Arial"/>
              </a:rPr>
              <a:t>Kenntnisse</a:t>
            </a:r>
            <a:r>
              <a:rPr lang="en-US" sz="2000" b="1" i="0" u="none" strike="noStrike" cap="none" dirty="0">
                <a:solidFill>
                  <a:srgbClr val="127373"/>
                </a:solidFill>
                <a:latin typeface="Arial"/>
                <a:ea typeface="Arial"/>
                <a:cs typeface="Arial"/>
                <a:sym typeface="Arial"/>
              </a:rPr>
              <a:t> in </a:t>
            </a:r>
            <a:r>
              <a:rPr lang="en-US" sz="2000" b="1" i="0" u="none" strike="noStrike" cap="none" dirty="0" err="1">
                <a:solidFill>
                  <a:srgbClr val="127373"/>
                </a:solidFill>
                <a:latin typeface="Arial"/>
                <a:ea typeface="Arial"/>
                <a:cs typeface="Arial"/>
                <a:sym typeface="Arial"/>
              </a:rPr>
              <a:t>Finanzmanagement</a:t>
            </a:r>
            <a:r>
              <a:rPr lang="en-US" sz="2000" b="1" i="0" u="none" strike="noStrike" cap="none" dirty="0">
                <a:solidFill>
                  <a:srgbClr val="127373"/>
                </a:solidFill>
                <a:latin typeface="Arial"/>
                <a:ea typeface="Arial"/>
                <a:cs typeface="Arial"/>
                <a:sym typeface="Arial"/>
              </a:rPr>
              <a:t> und </a:t>
            </a:r>
            <a:r>
              <a:rPr lang="en-US" sz="2000" b="1" i="0" u="none" strike="noStrike" cap="none" dirty="0" err="1">
                <a:solidFill>
                  <a:srgbClr val="127373"/>
                </a:solidFill>
                <a:latin typeface="Arial"/>
                <a:ea typeface="Arial"/>
                <a:cs typeface="Arial"/>
                <a:sym typeface="Arial"/>
              </a:rPr>
              <a:t>Finanzierung</a:t>
            </a:r>
            <a:r>
              <a:rPr lang="en-US" sz="2000" b="1" i="0" u="none" strike="noStrike" cap="none" dirty="0">
                <a:solidFill>
                  <a:srgbClr val="127373"/>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rgbClr val="127373"/>
                </a:solidFill>
                <a:latin typeface="Arial"/>
                <a:ea typeface="Arial"/>
                <a:cs typeface="Arial"/>
                <a:sym typeface="Arial"/>
              </a:rPr>
              <a:t>7. Integration von </a:t>
            </a:r>
            <a:r>
              <a:rPr lang="en-US" sz="2000" b="1" i="0" u="none" strike="noStrike" cap="none" dirty="0" err="1">
                <a:solidFill>
                  <a:srgbClr val="127373"/>
                </a:solidFill>
                <a:latin typeface="Arial"/>
                <a:ea typeface="Arial"/>
                <a:cs typeface="Arial"/>
                <a:sym typeface="Arial"/>
              </a:rPr>
              <a:t>Technologie</a:t>
            </a:r>
            <a:r>
              <a:rPr lang="en-US" sz="2000" b="1" i="0" u="none" strike="noStrike" cap="none" dirty="0">
                <a:solidFill>
                  <a:srgbClr val="127373"/>
                </a:solidFill>
                <a:latin typeface="Arial"/>
                <a:ea typeface="Arial"/>
                <a:cs typeface="Arial"/>
                <a:sym typeface="Arial"/>
              </a:rPr>
              <a:t> und </a:t>
            </a:r>
            <a:r>
              <a:rPr lang="en-US" sz="2000" b="1" i="0" u="none" strike="noStrike" cap="none" dirty="0" err="1">
                <a:solidFill>
                  <a:srgbClr val="127373"/>
                </a:solidFill>
                <a:latin typeface="Arial"/>
                <a:ea typeface="Arial"/>
                <a:cs typeface="Arial"/>
                <a:sym typeface="Arial"/>
              </a:rPr>
              <a:t>digitalen</a:t>
            </a:r>
            <a:r>
              <a:rPr lang="en-US" sz="2000" b="1" i="0" u="none" strike="noStrike" cap="none" dirty="0">
                <a:solidFill>
                  <a:srgbClr val="127373"/>
                </a:solidFill>
                <a:latin typeface="Arial"/>
                <a:ea typeface="Arial"/>
                <a:cs typeface="Arial"/>
                <a:sym typeface="Arial"/>
              </a:rPr>
              <a:t> </a:t>
            </a:r>
            <a:r>
              <a:rPr lang="en-US" sz="2000" b="1" i="0" u="none" strike="noStrike" cap="none" dirty="0" err="1">
                <a:solidFill>
                  <a:srgbClr val="127373"/>
                </a:solidFill>
                <a:latin typeface="Arial"/>
                <a:ea typeface="Arial"/>
                <a:cs typeface="Arial"/>
                <a:sym typeface="Arial"/>
              </a:rPr>
              <a:t>Werkzeugen</a:t>
            </a:r>
            <a:br>
              <a:rPr lang="en-US" sz="2000" b="1" i="0" u="none" strike="noStrike" cap="none" dirty="0">
                <a:solidFill>
                  <a:schemeClr val="dk1"/>
                </a:solidFill>
                <a:latin typeface="Arial"/>
                <a:ea typeface="Arial"/>
                <a:cs typeface="Arial"/>
                <a:sym typeface="Arial"/>
              </a:rPr>
            </a:br>
            <a:endParaRPr sz="2000" b="1" i="0" u="none" strike="noStrike" cap="none" dirty="0">
              <a:solidFill>
                <a:srgbClr val="177373"/>
              </a:solidFill>
              <a:latin typeface="Arial"/>
              <a:ea typeface="Arial"/>
              <a:cs typeface="Arial"/>
              <a:sym typeface="Arial"/>
            </a:endParaRPr>
          </a:p>
          <a:p>
            <a:pPr marL="457200" marR="0" lvl="0" indent="-336550" algn="ctr" rtl="0">
              <a:lnSpc>
                <a:spcPct val="100000"/>
              </a:lnSpc>
              <a:spcBef>
                <a:spcPts val="0"/>
              </a:spcBef>
              <a:spcAft>
                <a:spcPts val="0"/>
              </a:spcAft>
              <a:buClr>
                <a:srgbClr val="000000"/>
              </a:buClr>
              <a:buSzPts val="1900"/>
              <a:buFont typeface="Arial"/>
              <a:buNone/>
            </a:pPr>
            <a:endParaRPr sz="1900" b="0" i="0" u="none" strike="noStrike" cap="none" dirty="0">
              <a:solidFill>
                <a:srgbClr val="127373"/>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8"/>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17" name="Google Shape;117;p18"/>
          <p:cNvSpPr txBox="1"/>
          <p:nvPr/>
        </p:nvSpPr>
        <p:spPr>
          <a:xfrm>
            <a:off x="1164657" y="1362456"/>
            <a:ext cx="85647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dk1"/>
                </a:solidFill>
                <a:latin typeface="Arial"/>
                <a:ea typeface="Arial"/>
                <a:cs typeface="Arial"/>
                <a:sym typeface="Arial"/>
              </a:rPr>
              <a:t>Modul 1: Unternehmertum und </a:t>
            </a:r>
            <a:r>
              <a:rPr lang="en-US" sz="2700" b="1" i="0" u="none" strike="noStrike" cap="none">
                <a:solidFill>
                  <a:srgbClr val="177373"/>
                </a:solidFill>
                <a:latin typeface="Arial"/>
                <a:ea typeface="Arial"/>
                <a:cs typeface="Arial"/>
                <a:sym typeface="Arial"/>
              </a:rPr>
              <a:t>Branchentrends </a:t>
            </a:r>
            <a:endParaRPr sz="900" b="0" i="0" u="none" strike="noStrike" cap="none">
              <a:solidFill>
                <a:srgbClr val="000000"/>
              </a:solidFill>
              <a:latin typeface="Arial"/>
              <a:ea typeface="Arial"/>
              <a:cs typeface="Arial"/>
              <a:sym typeface="Arial"/>
            </a:endParaRPr>
          </a:p>
        </p:txBody>
      </p:sp>
      <p:pic>
        <p:nvPicPr>
          <p:cNvPr id="118" name="Google Shape;118;p18"/>
          <p:cNvPicPr preferRelativeResize="0"/>
          <p:nvPr/>
        </p:nvPicPr>
        <p:blipFill rotWithShape="1">
          <a:blip r:embed="rId4">
            <a:alphaModFix/>
          </a:blip>
          <a:srcRect/>
          <a:stretch/>
        </p:blipFill>
        <p:spPr>
          <a:xfrm>
            <a:off x="2927919" y="2047547"/>
            <a:ext cx="4833133" cy="43057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a:stretch/>
        </p:blipFill>
        <p:spPr>
          <a:xfrm>
            <a:off x="2840" y="0"/>
            <a:ext cx="10688973" cy="7559675"/>
          </a:xfrm>
          <a:prstGeom prst="rect">
            <a:avLst/>
          </a:prstGeom>
          <a:noFill/>
          <a:ln>
            <a:noFill/>
          </a:ln>
        </p:spPr>
      </p:pic>
      <p:sp>
        <p:nvSpPr>
          <p:cNvPr id="124" name="Google Shape;124;p19"/>
          <p:cNvSpPr txBox="1"/>
          <p:nvPr/>
        </p:nvSpPr>
        <p:spPr>
          <a:xfrm>
            <a:off x="917240" y="693020"/>
            <a:ext cx="8210400"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              Willkommen in der aufregenden Welt des Unternehmertums! </a:t>
            </a: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17737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177373"/>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Ganz gleich, ob Sie ein angehender Unternehmer sind oder sich bereits auf den Weg in die Selbstständigkeit gemacht haben, dieser Leitfaden soll Ihnen das Wissen und die Fähigkeiten vermitteln, die Sie benötigen, um in der sich ständig weiterentwickelnden Landschaft der Branchentrends erfolgreich zu sein.</a:t>
            </a:r>
            <a:endParaRPr sz="1600" b="0" i="0" u="none" strike="noStrike" cap="none">
              <a:solidFill>
                <a:schemeClr val="dk1"/>
              </a:solidFill>
              <a:latin typeface="Arial"/>
              <a:ea typeface="Arial"/>
              <a:cs typeface="Arial"/>
              <a:sym typeface="Arial"/>
            </a:endParaRPr>
          </a:p>
        </p:txBody>
      </p:sp>
      <p:pic>
        <p:nvPicPr>
          <p:cNvPr id="125" name="Google Shape;125;p19"/>
          <p:cNvPicPr preferRelativeResize="0"/>
          <p:nvPr/>
        </p:nvPicPr>
        <p:blipFill rotWithShape="1">
          <a:blip r:embed="rId4">
            <a:alphaModFix/>
          </a:blip>
          <a:srcRect/>
          <a:stretch/>
        </p:blipFill>
        <p:spPr>
          <a:xfrm>
            <a:off x="2680968" y="2682572"/>
            <a:ext cx="5329875" cy="3459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0"/>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31" name="Google Shape;131;p20"/>
          <p:cNvSpPr txBox="1"/>
          <p:nvPr/>
        </p:nvSpPr>
        <p:spPr>
          <a:xfrm>
            <a:off x="2055831" y="726881"/>
            <a:ext cx="75942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Arial"/>
                <a:ea typeface="Arial"/>
                <a:cs typeface="Arial"/>
                <a:sym typeface="Arial"/>
              </a:rPr>
              <a:t>Kapitel 1: Einführung in das Unternehmertum</a:t>
            </a:r>
            <a:endParaRPr sz="2100" b="0" i="0" u="none" strike="noStrike" cap="none">
              <a:solidFill>
                <a:schemeClr val="dk1"/>
              </a:solidFill>
              <a:latin typeface="Arial"/>
              <a:ea typeface="Arial"/>
              <a:cs typeface="Arial"/>
              <a:sym typeface="Arial"/>
            </a:endParaRPr>
          </a:p>
        </p:txBody>
      </p:sp>
      <p:sp>
        <p:nvSpPr>
          <p:cNvPr id="132" name="Google Shape;132;p20"/>
          <p:cNvSpPr txBox="1"/>
          <p:nvPr/>
        </p:nvSpPr>
        <p:spPr>
          <a:xfrm>
            <a:off x="972152" y="1915427"/>
            <a:ext cx="8335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Unter Unternehmertum versteht man </a:t>
            </a:r>
            <a:r>
              <a:rPr lang="en-US" sz="1800" b="0" i="0" u="none" strike="noStrike" cap="none">
                <a:solidFill>
                  <a:schemeClr val="dk1"/>
                </a:solidFill>
                <a:latin typeface="Arial"/>
                <a:ea typeface="Arial"/>
                <a:cs typeface="Arial"/>
                <a:sym typeface="Arial"/>
              </a:rPr>
              <a:t>den Prozess der Entwicklung, Gründung und Verwaltung eines neuen Unternehmens oder einer Neugründung, um Gewinne zu erzielen. </a:t>
            </a:r>
            <a:endParaRPr sz="1800" b="0" i="0" u="none" strike="noStrike" cap="none">
              <a:solidFill>
                <a:schemeClr val="dk1"/>
              </a:solidFill>
              <a:latin typeface="Arial"/>
              <a:ea typeface="Arial"/>
              <a:cs typeface="Arial"/>
              <a:sym typeface="Arial"/>
            </a:endParaRPr>
          </a:p>
        </p:txBody>
      </p:sp>
      <p:sp>
        <p:nvSpPr>
          <p:cNvPr id="133" name="Google Shape;133;p20"/>
          <p:cNvSpPr txBox="1"/>
          <p:nvPr/>
        </p:nvSpPr>
        <p:spPr>
          <a:xfrm>
            <a:off x="2954028" y="2920312"/>
            <a:ext cx="4783800" cy="1477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Unternehmer </a:t>
            </a:r>
            <a:r>
              <a:rPr lang="en-US" sz="1800" b="0" i="0" u="none" strike="noStrike" cap="none">
                <a:solidFill>
                  <a:schemeClr val="dk1"/>
                </a:solidFill>
                <a:latin typeface="Arial"/>
                <a:ea typeface="Arial"/>
                <a:cs typeface="Arial"/>
                <a:sym typeface="Arial"/>
              </a:rPr>
              <a:t>sind Personen, die die Risiken und die Verantwortung übernehmen, die mit der Gründung und dem Betrieb eines Unternehmens verbunden sind, oft um innovative Produkte, Dienstleistungen oder Geschäftsmodelle auf den Markt zu bringen.</a:t>
            </a:r>
            <a:endParaRPr sz="1800" b="0" i="0" u="none" strike="noStrike" cap="none">
              <a:solidFill>
                <a:schemeClr val="dk1"/>
              </a:solidFill>
              <a:latin typeface="Arial"/>
              <a:ea typeface="Arial"/>
              <a:cs typeface="Arial"/>
              <a:sym typeface="Arial"/>
            </a:endParaRPr>
          </a:p>
        </p:txBody>
      </p:sp>
      <p:sp>
        <p:nvSpPr>
          <p:cNvPr id="134" name="Google Shape;134;p20"/>
          <p:cNvSpPr/>
          <p:nvPr/>
        </p:nvSpPr>
        <p:spPr>
          <a:xfrm>
            <a:off x="1878496" y="3021294"/>
            <a:ext cx="806010" cy="758543"/>
          </a:xfrm>
          <a:prstGeom prst="curvedRightArrow">
            <a:avLst>
              <a:gd name="adj1" fmla="val 25000"/>
              <a:gd name="adj2" fmla="val 50000"/>
              <a:gd name="adj3" fmla="val 25000"/>
            </a:avLst>
          </a:prstGeom>
          <a:solidFill>
            <a:srgbClr val="FFC00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C000"/>
              </a:solidFill>
              <a:latin typeface="Arial"/>
              <a:ea typeface="Arial"/>
              <a:cs typeface="Arial"/>
              <a:sym typeface="Arial"/>
            </a:endParaRPr>
          </a:p>
        </p:txBody>
      </p:sp>
      <p:sp>
        <p:nvSpPr>
          <p:cNvPr id="135" name="Google Shape;135;p20"/>
          <p:cNvSpPr txBox="1"/>
          <p:nvPr/>
        </p:nvSpPr>
        <p:spPr>
          <a:xfrm>
            <a:off x="972153" y="4929217"/>
            <a:ext cx="8335476"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Unternehmertum kann verschiedene Formen annehmen, darunter kleine Unternehmen, Neugründungen, Sozialunternehmen und vieles mehr. Es spielt eine wichtige Rolle bei der wirtschaftlichen Entwicklung, indem es Arbeitsplätze schafft, Innovationen fördert und zum allgemeinen Wirtschaftswachstum beiträgt.</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1"/>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41" name="Google Shape;141;p21"/>
          <p:cNvSpPr txBox="1"/>
          <p:nvPr/>
        </p:nvSpPr>
        <p:spPr>
          <a:xfrm>
            <a:off x="2874618" y="743797"/>
            <a:ext cx="728003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Schlüsselaspekte des Unternehmertums</a:t>
            </a:r>
            <a:endParaRPr sz="1400" b="0" i="0" u="none" strike="noStrike" cap="none">
              <a:solidFill>
                <a:schemeClr val="dk1"/>
              </a:solidFill>
              <a:latin typeface="Arial"/>
              <a:ea typeface="Arial"/>
              <a:cs typeface="Arial"/>
              <a:sym typeface="Arial"/>
            </a:endParaRPr>
          </a:p>
        </p:txBody>
      </p:sp>
      <p:sp>
        <p:nvSpPr>
          <p:cNvPr id="142" name="Google Shape;142;p21"/>
          <p:cNvSpPr txBox="1"/>
          <p:nvPr/>
        </p:nvSpPr>
        <p:spPr>
          <a:xfrm>
            <a:off x="693018" y="1541457"/>
            <a:ext cx="2926200" cy="25852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Innovation</a:t>
            </a:r>
            <a:endParaRPr sz="1800" b="0" i="0" u="none" strike="noStrike" cap="none" dirty="0">
              <a:solidFill>
                <a:schemeClr val="dk1"/>
              </a:solidFill>
              <a:latin typeface="Arial"/>
              <a:ea typeface="Arial"/>
              <a:cs typeface="Arial"/>
              <a:sym typeface="Arial"/>
            </a:endParaRPr>
          </a:p>
          <a:p>
            <a:pPr marL="0" marR="0" lvl="0" indent="0"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Arial"/>
                <a:ea typeface="Arial"/>
                <a:cs typeface="Arial"/>
                <a:sym typeface="Arial"/>
              </a:rPr>
              <a:t>Fortschritt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durch</a:t>
            </a:r>
            <a:r>
              <a:rPr lang="en-US" sz="1800" b="0" i="0" u="none" strike="noStrike" cap="none" dirty="0">
                <a:solidFill>
                  <a:schemeClr val="dk1"/>
                </a:solidFill>
                <a:latin typeface="Arial"/>
                <a:ea typeface="Arial"/>
                <a:cs typeface="Arial"/>
                <a:sym typeface="Arial"/>
              </a:rPr>
              <a:t> die </a:t>
            </a:r>
            <a:r>
              <a:rPr lang="en-US" sz="1800" b="0" i="0" u="none" strike="noStrike" cap="none" dirty="0" err="1">
                <a:solidFill>
                  <a:schemeClr val="dk1"/>
                </a:solidFill>
                <a:latin typeface="Arial"/>
                <a:ea typeface="Arial"/>
                <a:cs typeface="Arial"/>
                <a:sym typeface="Arial"/>
              </a:rPr>
              <a:t>Schaffung</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oder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Verbesserung</a:t>
            </a:r>
            <a:r>
              <a:rPr lang="en-US" sz="1800" b="0" i="0" u="none" strike="noStrike" cap="none" dirty="0">
                <a:solidFill>
                  <a:schemeClr val="dk1"/>
                </a:solidFill>
                <a:latin typeface="Arial"/>
                <a:ea typeface="Arial"/>
                <a:cs typeface="Arial"/>
                <a:sym typeface="Arial"/>
              </a:rPr>
              <a:t> von </a:t>
            </a:r>
            <a:r>
              <a:rPr lang="en-US" sz="1800" b="0" i="0" u="none" strike="noStrike" cap="none" dirty="0" err="1">
                <a:solidFill>
                  <a:schemeClr val="dk1"/>
                </a:solidFill>
                <a:latin typeface="Arial"/>
                <a:ea typeface="Arial"/>
                <a:cs typeface="Arial"/>
                <a:sym typeface="Arial"/>
              </a:rPr>
              <a:t>Produkten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Dienstleistungen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Geschäftsmethoden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durch</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technologische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Fortschritte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oder</a:t>
            </a:r>
            <a:r>
              <a:rPr lang="en-US" sz="1800" b="0" i="0" u="none" strike="noStrike" cap="none" dirty="0">
                <a:solidFill>
                  <a:schemeClr val="dk1"/>
                </a:solidFill>
                <a:latin typeface="Arial"/>
                <a:ea typeface="Arial"/>
                <a:cs typeface="Arial"/>
                <a:sym typeface="Arial"/>
              </a:rPr>
              <a:t> innovative </a:t>
            </a:r>
            <a:r>
              <a:rPr lang="en-US" sz="1800" b="0" i="0" u="none" strike="noStrike" cap="none" dirty="0" err="1">
                <a:solidFill>
                  <a:schemeClr val="dk1"/>
                </a:solidFill>
                <a:latin typeface="Arial"/>
                <a:ea typeface="Arial"/>
                <a:cs typeface="Arial"/>
                <a:sym typeface="Arial"/>
              </a:rPr>
              <a:t>Modelle</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
        <p:nvSpPr>
          <p:cNvPr id="143" name="Google Shape;143;p21"/>
          <p:cNvSpPr txBox="1"/>
          <p:nvPr/>
        </p:nvSpPr>
        <p:spPr>
          <a:xfrm>
            <a:off x="7072712" y="3779836"/>
            <a:ext cx="2926200" cy="31392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Risikobereitschaf</a:t>
            </a:r>
            <a:r>
              <a:rPr lang="en-US" sz="1800" b="0" i="0" u="none" strike="noStrike" cap="none" dirty="0" err="1">
                <a:solidFill>
                  <a:schemeClr val="dk1"/>
                </a:solidFill>
                <a:latin typeface="Arial"/>
                <a:ea typeface="Arial"/>
                <a:cs typeface="Arial"/>
                <a:sym typeface="Arial"/>
              </a:rPr>
              <a:t>t</a:t>
            </a:r>
            <a:r>
              <a:rPr lang="en-US" sz="1800" b="0"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Arial"/>
                <a:ea typeface="Arial"/>
                <a:cs typeface="Arial"/>
                <a:sym typeface="Arial"/>
              </a:rPr>
              <a:t>Unternehmertum</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bedeutet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angesichts</a:t>
            </a:r>
            <a:r>
              <a:rPr lang="en-US" sz="1800" b="0" i="0" u="none" strike="noStrike" cap="none" dirty="0">
                <a:solidFill>
                  <a:schemeClr val="dk1"/>
                </a:solidFill>
                <a:latin typeface="Arial"/>
                <a:ea typeface="Arial"/>
                <a:cs typeface="Arial"/>
                <a:sym typeface="Arial"/>
              </a:rPr>
              <a:t> der </a:t>
            </a:r>
            <a:r>
              <a:rPr lang="en-US" sz="1800" b="0" i="0" u="none" strike="noStrike" cap="none" dirty="0" err="1">
                <a:solidFill>
                  <a:schemeClr val="dk1"/>
                </a:solidFill>
                <a:latin typeface="Arial"/>
                <a:ea typeface="Arial"/>
                <a:cs typeface="Arial"/>
                <a:sym typeface="Arial"/>
              </a:rPr>
              <a:t>Ungewissheit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kalkulierte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Entscheidungen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treffen</a:t>
            </a:r>
            <a:r>
              <a:rPr lang="en-US" sz="1800" b="0" i="0" u="none" strike="noStrike" cap="none" dirty="0">
                <a:solidFill>
                  <a:schemeClr val="dk1"/>
                </a:solidFill>
                <a:latin typeface="Arial"/>
                <a:ea typeface="Arial"/>
                <a:cs typeface="Arial"/>
                <a:sym typeface="Arial"/>
              </a:rPr>
              <a:t>, Zeit und </a:t>
            </a:r>
            <a:r>
              <a:rPr lang="en-US" sz="1800" b="0" i="0" u="none" strike="noStrike" cap="none" dirty="0" err="1">
                <a:solidFill>
                  <a:schemeClr val="dk1"/>
                </a:solidFill>
                <a:latin typeface="Arial"/>
                <a:ea typeface="Arial"/>
                <a:cs typeface="Arial"/>
                <a:sym typeface="Arial"/>
              </a:rPr>
              <a:t>Ressourcen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investieren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sich</a:t>
            </a:r>
            <a:r>
              <a:rPr lang="en-US" sz="1800" b="0" i="0" u="none" strike="noStrike" cap="none" dirty="0">
                <a:solidFill>
                  <a:schemeClr val="dk1"/>
                </a:solidFill>
                <a:latin typeface="Arial"/>
                <a:ea typeface="Arial"/>
                <a:cs typeface="Arial"/>
                <a:sym typeface="Arial"/>
              </a:rPr>
              <a:t> des </a:t>
            </a:r>
            <a:r>
              <a:rPr lang="en-US" sz="1800" b="0" i="0" u="none" strike="noStrike" cap="none" dirty="0" err="1">
                <a:solidFill>
                  <a:schemeClr val="dk1"/>
                </a:solidFill>
                <a:latin typeface="Arial"/>
                <a:ea typeface="Arial"/>
                <a:cs typeface="Arial"/>
                <a:sym typeface="Arial"/>
              </a:rPr>
              <a:t>möglichen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Erfolgs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oder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Misserfolgs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bewusst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sein.</a:t>
            </a:r>
            <a:endParaRPr sz="1800" b="0" i="0" u="none" strike="noStrike" cap="none" dirty="0">
              <a:solidFill>
                <a:schemeClr val="dk1"/>
              </a:solidFill>
              <a:latin typeface="Arial"/>
              <a:ea typeface="Arial"/>
              <a:cs typeface="Arial"/>
              <a:sym typeface="Arial"/>
            </a:endParaRPr>
          </a:p>
        </p:txBody>
      </p:sp>
      <p:sp>
        <p:nvSpPr>
          <p:cNvPr id="144" name="Google Shape;144;p21"/>
          <p:cNvSpPr txBox="1"/>
          <p:nvPr/>
        </p:nvSpPr>
        <p:spPr>
          <a:xfrm>
            <a:off x="7072712" y="1543275"/>
            <a:ext cx="2926200"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Anpassungsfähigkeit</a:t>
            </a:r>
            <a:endParaRPr sz="1400" b="0" i="0" u="none" strike="noStrike" cap="none" dirty="0">
              <a:solidFill>
                <a:schemeClr val="dk1"/>
              </a:solidFill>
              <a:latin typeface="Arial"/>
              <a:ea typeface="Arial"/>
              <a:cs typeface="Arial"/>
              <a:sym typeface="Arial"/>
            </a:endParaRPr>
          </a:p>
          <a:p>
            <a:pPr marL="0" marR="0" lvl="0" indent="0"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Arial"/>
                <a:ea typeface="Arial"/>
                <a:cs typeface="Arial"/>
                <a:sym typeface="Arial"/>
              </a:rPr>
              <a:t>Anpassung</a:t>
            </a:r>
            <a:r>
              <a:rPr lang="en-US" sz="1800" b="0" i="0" u="none" strike="noStrike" cap="none" dirty="0">
                <a:solidFill>
                  <a:schemeClr val="dk1"/>
                </a:solidFill>
                <a:latin typeface="Arial"/>
                <a:ea typeface="Arial"/>
                <a:cs typeface="Arial"/>
                <a:sym typeface="Arial"/>
              </a:rPr>
              <a:t> an </a:t>
            </a:r>
            <a:r>
              <a:rPr lang="en-US" sz="1800" b="0" i="0" u="none" strike="noStrike" cap="none" dirty="0" err="1">
                <a:solidFill>
                  <a:schemeClr val="dk1"/>
                </a:solidFill>
                <a:latin typeface="Arial"/>
                <a:ea typeface="Arial"/>
                <a:cs typeface="Arial"/>
                <a:sym typeface="Arial"/>
              </a:rPr>
              <a:t>ein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sich</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veränderndes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Geschäftsumfeld</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Anpassung</a:t>
            </a:r>
            <a:r>
              <a:rPr lang="en-US" sz="1800" b="0" i="0" u="none" strike="noStrike" cap="none" dirty="0">
                <a:solidFill>
                  <a:schemeClr val="dk1"/>
                </a:solidFill>
                <a:latin typeface="Arial"/>
                <a:ea typeface="Arial"/>
                <a:cs typeface="Arial"/>
                <a:sym typeface="Arial"/>
              </a:rPr>
              <a:t> der </a:t>
            </a:r>
            <a:r>
              <a:rPr lang="en-US" sz="1800" b="0" i="0" u="none" strike="noStrike" cap="none" dirty="0" err="1">
                <a:solidFill>
                  <a:schemeClr val="dk1"/>
                </a:solidFill>
                <a:latin typeface="Arial"/>
                <a:ea typeface="Arial"/>
                <a:cs typeface="Arial"/>
                <a:sym typeface="Arial"/>
              </a:rPr>
              <a:t>Strategien</a:t>
            </a:r>
            <a:r>
              <a:rPr lang="en-US" sz="1800" b="0" i="0" u="none" strike="noStrike" cap="none" dirty="0">
                <a:solidFill>
                  <a:schemeClr val="dk1"/>
                </a:solidFill>
                <a:latin typeface="Arial"/>
                <a:ea typeface="Arial"/>
                <a:cs typeface="Arial"/>
                <a:sym typeface="Arial"/>
              </a:rPr>
              <a:t> an </a:t>
            </a:r>
            <a:r>
              <a:rPr lang="en-US" sz="1800" b="0" i="0" u="none" strike="noStrike" cap="none" dirty="0" err="1">
                <a:solidFill>
                  <a:schemeClr val="dk1"/>
                </a:solidFill>
                <a:latin typeface="Arial"/>
                <a:ea typeface="Arial"/>
                <a:cs typeface="Arial"/>
                <a:sym typeface="Arial"/>
              </a:rPr>
              <a:t>Markttrends</a:t>
            </a:r>
            <a:r>
              <a:rPr lang="en-US" sz="1800" b="0" i="0" u="none" strike="noStrike" cap="none" dirty="0">
                <a:solidFill>
                  <a:schemeClr val="dk1"/>
                </a:solidFill>
                <a:latin typeface="Arial"/>
                <a:ea typeface="Arial"/>
                <a:cs typeface="Arial"/>
                <a:sym typeface="Arial"/>
              </a:rPr>
              <a:t> und externe </a:t>
            </a:r>
            <a:r>
              <a:rPr lang="en-US" sz="1800" b="0" i="0" u="none" strike="noStrike" cap="none" dirty="0" err="1">
                <a:solidFill>
                  <a:schemeClr val="dk1"/>
                </a:solidFill>
                <a:latin typeface="Arial"/>
                <a:ea typeface="Arial"/>
                <a:cs typeface="Arial"/>
                <a:sym typeface="Arial"/>
              </a:rPr>
              <a:t>Faktoren</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
        <p:nvSpPr>
          <p:cNvPr id="145" name="Google Shape;145;p21"/>
          <p:cNvSpPr txBox="1"/>
          <p:nvPr/>
        </p:nvSpPr>
        <p:spPr>
          <a:xfrm>
            <a:off x="693017" y="4456574"/>
            <a:ext cx="2926200" cy="2308284"/>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Vernetzung</a:t>
            </a:r>
            <a:endParaRPr sz="1400" b="0" i="0" u="none" strike="noStrike" cap="none" dirty="0">
              <a:solidFill>
                <a:schemeClr val="dk1"/>
              </a:solidFill>
              <a:latin typeface="Arial"/>
              <a:ea typeface="Arial"/>
              <a:cs typeface="Arial"/>
              <a:sym typeface="Arial"/>
            </a:endParaRPr>
          </a:p>
          <a:p>
            <a:pPr marL="0" marR="0" lvl="0" indent="0"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Der Aufbau und die </a:t>
            </a:r>
            <a:r>
              <a:rPr lang="en-US" sz="1800" b="0" i="0" u="none" strike="noStrike" cap="none" dirty="0" err="1">
                <a:solidFill>
                  <a:schemeClr val="dk1"/>
                </a:solidFill>
                <a:latin typeface="Arial"/>
                <a:ea typeface="Arial"/>
                <a:cs typeface="Arial"/>
                <a:sym typeface="Arial"/>
              </a:rPr>
              <a:t>Pflege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eines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Netzwerks</a:t>
            </a:r>
            <a:r>
              <a:rPr lang="en-US" sz="1800" b="0" i="0" u="none" strike="noStrike" cap="none" dirty="0">
                <a:solidFill>
                  <a:schemeClr val="dk1"/>
                </a:solidFill>
                <a:latin typeface="Arial"/>
                <a:ea typeface="Arial"/>
                <a:cs typeface="Arial"/>
                <a:sym typeface="Arial"/>
              </a:rPr>
              <a:t> von </a:t>
            </a:r>
            <a:r>
              <a:rPr lang="en-US" sz="1800" b="0" i="0" u="none" strike="noStrike" cap="none" dirty="0" err="1">
                <a:solidFill>
                  <a:schemeClr val="dk1"/>
                </a:solidFill>
                <a:latin typeface="Arial"/>
                <a:ea typeface="Arial"/>
                <a:cs typeface="Arial"/>
                <a:sym typeface="Arial"/>
              </a:rPr>
              <a:t>Verbindungen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bietet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wertvolle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Ressourcen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Unterstützung</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Kooperationsmöglichkeiten</a:t>
            </a:r>
            <a:r>
              <a:rPr lang="en-US" sz="1800" b="0" i="0" u="none" strike="noStrike" cap="none" dirty="0">
                <a:solidFill>
                  <a:schemeClr val="dk1"/>
                </a:solidFill>
                <a:latin typeface="Arial"/>
                <a:ea typeface="Arial"/>
                <a:cs typeface="Arial"/>
                <a:sym typeface="Arial"/>
              </a:rPr>
              <a:t> für </a:t>
            </a:r>
            <a:r>
              <a:rPr lang="en-US" sz="1800" b="0" i="0" u="none" strike="noStrike" cap="none" dirty="0" err="1">
                <a:solidFill>
                  <a:schemeClr val="dk1"/>
                </a:solidFill>
                <a:latin typeface="Arial"/>
                <a:ea typeface="Arial"/>
                <a:cs typeface="Arial"/>
                <a:sym typeface="Arial"/>
              </a:rPr>
              <a:t>Unternehmer</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pic>
        <p:nvPicPr>
          <p:cNvPr id="146" name="Google Shape;146;p21"/>
          <p:cNvPicPr preferRelativeResize="0"/>
          <p:nvPr/>
        </p:nvPicPr>
        <p:blipFill rotWithShape="1">
          <a:blip r:embed="rId4">
            <a:alphaModFix/>
          </a:blip>
          <a:srcRect/>
          <a:stretch/>
        </p:blipFill>
        <p:spPr>
          <a:xfrm>
            <a:off x="3820255" y="2502934"/>
            <a:ext cx="3051300" cy="2553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52" name="Google Shape;152;p22"/>
          <p:cNvSpPr txBox="1"/>
          <p:nvPr/>
        </p:nvSpPr>
        <p:spPr>
          <a:xfrm>
            <a:off x="1438977" y="722728"/>
            <a:ext cx="801784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Wichtige Aspekte des Unternehmertums</a:t>
            </a:r>
            <a:endParaRPr sz="1400" b="0" i="0" u="none" strike="noStrike" cap="none">
              <a:solidFill>
                <a:schemeClr val="dk1"/>
              </a:solidFill>
              <a:latin typeface="Arial"/>
              <a:ea typeface="Arial"/>
              <a:cs typeface="Arial"/>
              <a:sym typeface="Arial"/>
            </a:endParaRPr>
          </a:p>
        </p:txBody>
      </p:sp>
      <p:sp>
        <p:nvSpPr>
          <p:cNvPr id="153" name="Google Shape;153;p22"/>
          <p:cNvSpPr txBox="1"/>
          <p:nvPr/>
        </p:nvSpPr>
        <p:spPr>
          <a:xfrm>
            <a:off x="572330" y="1900032"/>
            <a:ext cx="3041619"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dirty="0" err="1">
                <a:solidFill>
                  <a:schemeClr val="dk1"/>
                </a:solidFill>
                <a:latin typeface="Arial"/>
                <a:ea typeface="Arial"/>
                <a:cs typeface="Arial"/>
                <a:sym typeface="Arial"/>
              </a:rPr>
              <a:t>Ressourcenmanagement</a:t>
            </a:r>
            <a:r>
              <a:rPr lang="en-US" sz="1800" b="1" i="0" u="none" strike="noStrike" cap="none" dirty="0">
                <a:solidFill>
                  <a:schemeClr val="dk1"/>
                </a:solidFill>
                <a:latin typeface="Arial"/>
                <a:ea typeface="Arial"/>
                <a:cs typeface="Arial"/>
                <a:sym typeface="Arial"/>
              </a:rPr>
              <a:t> </a:t>
            </a:r>
            <a:endParaRPr lang="tr-TR" sz="18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Ein </a:t>
            </a:r>
            <a:r>
              <a:rPr lang="en-US" sz="1800" b="0" i="0" u="none" strike="noStrike" cap="none" dirty="0" err="1">
                <a:solidFill>
                  <a:schemeClr val="dk1"/>
                </a:solidFill>
                <a:latin typeface="Arial"/>
                <a:ea typeface="Arial"/>
                <a:cs typeface="Arial"/>
                <a:sym typeface="Arial"/>
              </a:rPr>
              <a:t>effizientes</a:t>
            </a:r>
            <a:r>
              <a:rPr lang="en-US" sz="1800" b="0" i="0" u="none" strike="noStrike" cap="none" dirty="0">
                <a:solidFill>
                  <a:schemeClr val="dk1"/>
                </a:solidFill>
                <a:latin typeface="Arial"/>
                <a:ea typeface="Arial"/>
                <a:cs typeface="Arial"/>
                <a:sym typeface="Arial"/>
              </a:rPr>
              <a:t> Management von Kapital, Personal und Zeit </a:t>
            </a:r>
            <a:r>
              <a:rPr lang="en-US" sz="1800" b="0" i="0" u="none" strike="noStrike" cap="none" dirty="0" err="1">
                <a:solidFill>
                  <a:schemeClr val="dk1"/>
                </a:solidFill>
                <a:latin typeface="Arial"/>
                <a:ea typeface="Arial"/>
                <a:cs typeface="Arial"/>
                <a:sym typeface="Arial"/>
              </a:rPr>
              <a:t>ist</a:t>
            </a:r>
            <a:r>
              <a:rPr lang="en-US" sz="1800" b="0" i="0" u="none" strike="noStrike" cap="none" dirty="0">
                <a:solidFill>
                  <a:schemeClr val="dk1"/>
                </a:solidFill>
                <a:latin typeface="Arial"/>
                <a:ea typeface="Arial"/>
                <a:cs typeface="Arial"/>
                <a:sym typeface="Arial"/>
              </a:rPr>
              <a:t> für </a:t>
            </a:r>
            <a:r>
              <a:rPr lang="en-US" sz="1800" b="0" i="0" u="none" strike="noStrike" cap="none" dirty="0" err="1">
                <a:solidFill>
                  <a:schemeClr val="dk1"/>
                </a:solidFill>
                <a:latin typeface="Arial"/>
                <a:ea typeface="Arial"/>
                <a:cs typeface="Arial"/>
                <a:sym typeface="Arial"/>
              </a:rPr>
              <a:t>Unternehmer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entscheidend</a:t>
            </a:r>
            <a:r>
              <a:rPr lang="en-US" sz="1800" b="0" i="0" u="none" strike="noStrike" cap="none" dirty="0">
                <a:solidFill>
                  <a:schemeClr val="dk1"/>
                </a:solidFill>
                <a:latin typeface="Arial"/>
                <a:ea typeface="Arial"/>
                <a:cs typeface="Arial"/>
                <a:sym typeface="Arial"/>
              </a:rPr>
              <a:t>, um </a:t>
            </a:r>
            <a:r>
              <a:rPr lang="en-US" sz="1800" b="0" i="0" u="none" strike="noStrike" cap="none" dirty="0" err="1">
                <a:solidFill>
                  <a:schemeClr val="dk1"/>
                </a:solidFill>
                <a:latin typeface="Arial"/>
                <a:ea typeface="Arial"/>
                <a:cs typeface="Arial"/>
                <a:sym typeface="Arial"/>
              </a:rPr>
              <a:t>ein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nachhaltiges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Unternehmenswachstum</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gewährleisten</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
        <p:nvSpPr>
          <p:cNvPr id="154" name="Google Shape;154;p22"/>
          <p:cNvSpPr txBox="1"/>
          <p:nvPr/>
        </p:nvSpPr>
        <p:spPr>
          <a:xfrm>
            <a:off x="6891779" y="1881868"/>
            <a:ext cx="2877900" cy="2308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                 Vision</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Erfolgreiche Unternehmer haben eine klare, zukunftsorientierte Vision, setzen sich Ziele und treffen strategische Entscheidungen, um nachhaltige und profitable Unternehmen aufzubauen.</a:t>
            </a:r>
            <a:endParaRPr sz="1800" b="0" i="0" u="none" strike="noStrike" cap="none">
              <a:solidFill>
                <a:schemeClr val="dk1"/>
              </a:solidFill>
              <a:latin typeface="Arial"/>
              <a:ea typeface="Arial"/>
              <a:cs typeface="Arial"/>
              <a:sym typeface="Arial"/>
            </a:endParaRPr>
          </a:p>
        </p:txBody>
      </p:sp>
      <p:pic>
        <p:nvPicPr>
          <p:cNvPr id="155" name="Google Shape;155;p22"/>
          <p:cNvPicPr preferRelativeResize="0"/>
          <p:nvPr/>
        </p:nvPicPr>
        <p:blipFill rotWithShape="1">
          <a:blip r:embed="rId4">
            <a:alphaModFix/>
          </a:blip>
          <a:srcRect/>
          <a:stretch/>
        </p:blipFill>
        <p:spPr>
          <a:xfrm>
            <a:off x="3711556" y="2230463"/>
            <a:ext cx="3051300" cy="2553805"/>
          </a:xfrm>
          <a:prstGeom prst="rect">
            <a:avLst/>
          </a:prstGeom>
          <a:noFill/>
          <a:ln>
            <a:noFill/>
          </a:ln>
        </p:spPr>
      </p:pic>
      <p:sp>
        <p:nvSpPr>
          <p:cNvPr id="156" name="Google Shape;156;p22"/>
          <p:cNvSpPr txBox="1"/>
          <p:nvPr/>
        </p:nvSpPr>
        <p:spPr>
          <a:xfrm>
            <a:off x="3428832" y="4800664"/>
            <a:ext cx="4038134"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Persistenz</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Arial"/>
                <a:ea typeface="Arial"/>
                <a:cs typeface="Arial"/>
                <a:sym typeface="Arial"/>
              </a:rPr>
              <a:t>Unternehmerinnen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Unternehmer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meistern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Herausforderungen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mit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Ausdauer</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Beharrlichkeit</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verfolgen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trotz</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Rückschlägen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unbeirrt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ihre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Ziele</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a:stretch/>
        </p:blipFill>
        <p:spPr>
          <a:xfrm>
            <a:off x="0" y="-1"/>
            <a:ext cx="10688973" cy="7559675"/>
          </a:xfrm>
          <a:prstGeom prst="rect">
            <a:avLst/>
          </a:prstGeom>
          <a:noFill/>
          <a:ln>
            <a:noFill/>
          </a:ln>
        </p:spPr>
      </p:pic>
      <p:pic>
        <p:nvPicPr>
          <p:cNvPr id="162" name="Google Shape;162;p23"/>
          <p:cNvPicPr preferRelativeResize="0"/>
          <p:nvPr/>
        </p:nvPicPr>
        <p:blipFill rotWithShape="1">
          <a:blip r:embed="rId4">
            <a:alphaModFix/>
          </a:blip>
          <a:srcRect/>
          <a:stretch/>
        </p:blipFill>
        <p:spPr>
          <a:xfrm>
            <a:off x="306426" y="1482291"/>
            <a:ext cx="4612083" cy="4477329"/>
          </a:xfrm>
          <a:prstGeom prst="rect">
            <a:avLst/>
          </a:prstGeom>
          <a:noFill/>
          <a:ln>
            <a:noFill/>
          </a:ln>
        </p:spPr>
      </p:pic>
      <p:sp>
        <p:nvSpPr>
          <p:cNvPr id="163" name="Google Shape;163;p23"/>
          <p:cNvSpPr txBox="1"/>
          <p:nvPr/>
        </p:nvSpPr>
        <p:spPr>
          <a:xfrm>
            <a:off x="1106905" y="726881"/>
            <a:ext cx="854325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Kapitel 2: Identifizierung branchenspezifischer Chancen</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FFC000"/>
              </a:solidFill>
              <a:latin typeface="Arial"/>
              <a:ea typeface="Arial"/>
              <a:cs typeface="Arial"/>
              <a:sym typeface="Arial"/>
            </a:endParaRPr>
          </a:p>
        </p:txBody>
      </p:sp>
      <p:sp>
        <p:nvSpPr>
          <p:cNvPr id="164" name="Google Shape;164;p23"/>
          <p:cNvSpPr txBox="1"/>
          <p:nvPr/>
        </p:nvSpPr>
        <p:spPr>
          <a:xfrm>
            <a:off x="5130265" y="2281187"/>
            <a:ext cx="430249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Marktanalyse </a:t>
            </a:r>
            <a:endParaRPr sz="1400" b="0" i="0" u="none" strike="noStrike" cap="none">
              <a:solidFill>
                <a:schemeClr val="dk1"/>
              </a:solidFill>
              <a:latin typeface="Arial"/>
              <a:ea typeface="Arial"/>
              <a:cs typeface="Arial"/>
              <a:sym typeface="Arial"/>
            </a:endParaRPr>
          </a:p>
        </p:txBody>
      </p:sp>
      <p:sp>
        <p:nvSpPr>
          <p:cNvPr id="165" name="Google Shape;165;p23"/>
          <p:cNvSpPr txBox="1"/>
          <p:nvPr/>
        </p:nvSpPr>
        <p:spPr>
          <a:xfrm>
            <a:off x="5130265" y="2839452"/>
            <a:ext cx="4414200" cy="2031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Eine Marktanalyse ist eine detaillierte Bewertung des Zielmarktes Ihres Unternehmens und der Wettbewerbslandschaft in einer bestimmten Branche. Anhand dieser Analyse können Sie den Erfolg vorhersagen, den Sie bei der Einführung Ihrer Marke und Ihrer Produkte bei den Verbrauchern auf dem Markt erwarten können.</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71" name="Google Shape;171;p24"/>
          <p:cNvSpPr txBox="1"/>
          <p:nvPr/>
        </p:nvSpPr>
        <p:spPr>
          <a:xfrm>
            <a:off x="913772" y="2299319"/>
            <a:ext cx="7969800" cy="36942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Recherchieren</a:t>
            </a:r>
            <a:r>
              <a:rPr lang="en-US" sz="1800" b="0" i="0" u="none" strike="noStrike" cap="none" dirty="0">
                <a:solidFill>
                  <a:schemeClr val="dk1"/>
                </a:solidFill>
                <a:latin typeface="Arial"/>
                <a:ea typeface="Arial"/>
                <a:cs typeface="Arial"/>
                <a:sym typeface="Arial"/>
              </a:rPr>
              <a:t> Sie </a:t>
            </a:r>
            <a:r>
              <a:rPr lang="en-US" sz="1800" b="0" i="0" u="none" strike="noStrike" cap="none" dirty="0" err="1">
                <a:solidFill>
                  <a:schemeClr val="dk1"/>
                </a:solidFill>
                <a:latin typeface="Arial"/>
                <a:ea typeface="Arial"/>
                <a:cs typeface="Arial"/>
                <a:sym typeface="Arial"/>
              </a:rPr>
              <a:t>Ihre</a:t>
            </a:r>
            <a:r>
              <a:rPr lang="en-US" sz="1800" b="0" i="0" u="none" strike="noStrike" cap="none" dirty="0">
                <a:solidFill>
                  <a:schemeClr val="dk1"/>
                </a:solidFill>
                <a:latin typeface="Arial"/>
                <a:ea typeface="Arial"/>
                <a:cs typeface="Arial"/>
                <a:sym typeface="Arial"/>
              </a:rPr>
              <a:t> Branche</a:t>
            </a:r>
            <a:endParaRPr sz="14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Untersuchen</a:t>
            </a:r>
            <a:r>
              <a:rPr lang="en-US" sz="1800" b="0" i="0" u="none" strike="noStrike" cap="none" dirty="0">
                <a:solidFill>
                  <a:schemeClr val="dk1"/>
                </a:solidFill>
                <a:latin typeface="Arial"/>
                <a:ea typeface="Arial"/>
                <a:cs typeface="Arial"/>
                <a:sym typeface="Arial"/>
              </a:rPr>
              <a:t> Sie die </a:t>
            </a:r>
            <a:r>
              <a:rPr lang="en-US" sz="1800" b="0" i="0" u="none" strike="noStrike" cap="none" dirty="0" err="1">
                <a:solidFill>
                  <a:schemeClr val="dk1"/>
                </a:solidFill>
                <a:latin typeface="Arial"/>
                <a:ea typeface="Arial"/>
                <a:cs typeface="Arial"/>
                <a:sym typeface="Arial"/>
              </a:rPr>
              <a:t>Wettbewerbslandschaft</a:t>
            </a:r>
            <a:endParaRPr sz="14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Identifizieren</a:t>
            </a:r>
            <a:r>
              <a:rPr lang="en-US" sz="1800" b="0" i="0" u="none" strike="noStrike" cap="none" dirty="0">
                <a:solidFill>
                  <a:schemeClr val="dk1"/>
                </a:solidFill>
                <a:latin typeface="Arial"/>
                <a:ea typeface="Arial"/>
                <a:cs typeface="Arial"/>
                <a:sym typeface="Arial"/>
              </a:rPr>
              <a:t> Sie </a:t>
            </a:r>
            <a:r>
              <a:rPr lang="en-US" sz="1800" b="0" i="0" u="none" strike="noStrike" cap="none" dirty="0" err="1">
                <a:solidFill>
                  <a:schemeClr val="dk1"/>
                </a:solidFill>
                <a:latin typeface="Arial"/>
                <a:ea typeface="Arial"/>
                <a:cs typeface="Arial"/>
                <a:sym typeface="Arial"/>
              </a:rPr>
              <a:t>Marktlücken</a:t>
            </a:r>
            <a:endParaRPr sz="14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Definieren</a:t>
            </a:r>
            <a:r>
              <a:rPr lang="en-US" sz="1800" b="0" i="0" u="none" strike="noStrike" cap="none" dirty="0">
                <a:solidFill>
                  <a:schemeClr val="dk1"/>
                </a:solidFill>
                <a:latin typeface="Arial"/>
                <a:ea typeface="Arial"/>
                <a:cs typeface="Arial"/>
                <a:sym typeface="Arial"/>
              </a:rPr>
              <a:t> Sie </a:t>
            </a:r>
            <a:r>
              <a:rPr lang="en-US" sz="1800" b="0" i="0" u="none" strike="noStrike" cap="none" dirty="0" err="1">
                <a:solidFill>
                  <a:schemeClr val="dk1"/>
                </a:solidFill>
                <a:latin typeface="Arial"/>
                <a:ea typeface="Arial"/>
                <a:cs typeface="Arial"/>
                <a:sym typeface="Arial"/>
              </a:rPr>
              <a:t>Ihren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Zielmarkt</a:t>
            </a:r>
            <a:endParaRPr sz="14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Ermittlung</a:t>
            </a:r>
            <a:r>
              <a:rPr lang="en-US" sz="1800" b="0" i="0" u="none" strike="noStrike" cap="none" dirty="0">
                <a:solidFill>
                  <a:schemeClr val="dk1"/>
                </a:solidFill>
                <a:latin typeface="Arial"/>
                <a:ea typeface="Arial"/>
                <a:cs typeface="Arial"/>
                <a:sym typeface="Arial"/>
              </a:rPr>
              <a:t> von </a:t>
            </a:r>
            <a:r>
              <a:rPr lang="en-US" sz="1800" b="0" i="0" u="none" strike="noStrike" cap="none" dirty="0" err="1">
                <a:solidFill>
                  <a:schemeClr val="dk1"/>
                </a:solidFill>
                <a:latin typeface="Arial"/>
                <a:ea typeface="Arial"/>
                <a:cs typeface="Arial"/>
                <a:sym typeface="Arial"/>
              </a:rPr>
              <a:t>Marktzutrittsschranken</a:t>
            </a:r>
            <a:endParaRPr sz="14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chemeClr val="dk1"/>
                </a:solidFill>
                <a:latin typeface="Arial"/>
                <a:ea typeface="Arial"/>
                <a:cs typeface="Arial"/>
                <a:sym typeface="Arial"/>
              </a:rPr>
              <a:t>Erstellen</a:t>
            </a:r>
            <a:r>
              <a:rPr lang="en-US" sz="1800" b="0" i="0" u="none" strike="noStrike" cap="none" dirty="0">
                <a:solidFill>
                  <a:schemeClr val="dk1"/>
                </a:solidFill>
                <a:latin typeface="Arial"/>
                <a:ea typeface="Arial"/>
                <a:cs typeface="Arial"/>
                <a:sym typeface="Arial"/>
              </a:rPr>
              <a:t> Sie </a:t>
            </a:r>
            <a:r>
              <a:rPr lang="en-US" sz="1800" b="0" i="0" u="none" strike="noStrike" cap="none" dirty="0" err="1">
                <a:solidFill>
                  <a:schemeClr val="dk1"/>
                </a:solidFill>
                <a:latin typeface="Arial"/>
                <a:ea typeface="Arial"/>
                <a:cs typeface="Arial"/>
                <a:sym typeface="Arial"/>
              </a:rPr>
              <a:t>eine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Umsatzprognose</a:t>
            </a:r>
            <a:endParaRPr sz="14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800"/>
              <a:buFont typeface="+mj-lt"/>
              <a:buAutoNum type="arabicPeriod"/>
            </a:pPr>
            <a:endParaRPr sz="1800" b="1" i="0" u="none" strike="noStrike" cap="none" dirty="0">
              <a:solidFill>
                <a:srgbClr val="1F1F1F"/>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mj-lt"/>
              <a:buAutoNum type="arabicPeriod"/>
            </a:pPr>
            <a:endParaRPr sz="1800" b="1" i="0" u="none" strike="noStrike" cap="none" dirty="0">
              <a:solidFill>
                <a:srgbClr val="1F1F1F"/>
              </a:solidFill>
              <a:latin typeface="Arial"/>
              <a:ea typeface="Arial"/>
              <a:cs typeface="Arial"/>
              <a:sym typeface="Arial"/>
            </a:endParaRPr>
          </a:p>
        </p:txBody>
      </p:sp>
      <p:sp>
        <p:nvSpPr>
          <p:cNvPr id="172" name="Google Shape;172;p24"/>
          <p:cNvSpPr txBox="1"/>
          <p:nvPr/>
        </p:nvSpPr>
        <p:spPr>
          <a:xfrm>
            <a:off x="1361047" y="1217742"/>
            <a:ext cx="877435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err="1">
                <a:solidFill>
                  <a:schemeClr val="dk1"/>
                </a:solidFill>
                <a:latin typeface="Arial"/>
                <a:ea typeface="Arial"/>
                <a:cs typeface="Arial"/>
                <a:sym typeface="Arial"/>
              </a:rPr>
              <a:t>Marktanalyse</a:t>
            </a:r>
            <a:r>
              <a:rPr lang="en-US" sz="2400" b="1" i="0" u="none" strike="noStrike" cap="none" dirty="0">
                <a:solidFill>
                  <a:schemeClr val="dk1"/>
                </a:solidFill>
                <a:latin typeface="Arial"/>
                <a:ea typeface="Arial"/>
                <a:cs typeface="Arial"/>
                <a:sym typeface="Arial"/>
              </a:rPr>
              <a:t> in 6 SCHRITTEN</a:t>
            </a:r>
            <a:endParaRPr sz="1400" b="0" i="0" u="none" strike="noStrike" cap="none" dirty="0">
              <a:solidFill>
                <a:schemeClr val="dk1"/>
              </a:solidFill>
              <a:latin typeface="Arial"/>
              <a:ea typeface="Arial"/>
              <a:cs typeface="Arial"/>
              <a:sym typeface="Arial"/>
            </a:endParaRPr>
          </a:p>
        </p:txBody>
      </p:sp>
      <p:pic>
        <p:nvPicPr>
          <p:cNvPr id="173" name="Google Shape;173;p24"/>
          <p:cNvPicPr preferRelativeResize="0"/>
          <p:nvPr/>
        </p:nvPicPr>
        <p:blipFill rotWithShape="1">
          <a:blip r:embed="rId4">
            <a:alphaModFix/>
          </a:blip>
          <a:srcRect/>
          <a:stretch/>
        </p:blipFill>
        <p:spPr>
          <a:xfrm>
            <a:off x="5909911" y="2472748"/>
            <a:ext cx="3982378" cy="3188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79" name="Google Shape;179;p25"/>
          <p:cNvSpPr txBox="1"/>
          <p:nvPr/>
        </p:nvSpPr>
        <p:spPr>
          <a:xfrm>
            <a:off x="1361047" y="1217742"/>
            <a:ext cx="877435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Bedeutung der Trendanalyse</a:t>
            </a:r>
            <a:endParaRPr sz="1400" b="0" i="0" u="none" strike="noStrike" cap="none">
              <a:solidFill>
                <a:schemeClr val="dk1"/>
              </a:solidFill>
              <a:latin typeface="Arial"/>
              <a:ea typeface="Arial"/>
              <a:cs typeface="Arial"/>
              <a:sym typeface="Arial"/>
            </a:endParaRPr>
          </a:p>
        </p:txBody>
      </p:sp>
      <p:sp>
        <p:nvSpPr>
          <p:cNvPr id="180" name="Google Shape;180;p25"/>
          <p:cNvSpPr txBox="1"/>
          <p:nvPr/>
        </p:nvSpPr>
        <p:spPr>
          <a:xfrm>
            <a:off x="1361047" y="2029812"/>
            <a:ext cx="7969800" cy="1477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Regelmäßige Trendanalysen verschaffen den Unternehmen einen Wettbewerbsvorteil, da sie der Entwicklung immer einen Schritt voraus sind. Das Verständnis der Marktdynamik hilft dabei, die Schritte der Wettbewerber zu antizipieren und strategische Antworten vorzubereiten.</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1F1F1F"/>
              </a:solidFill>
              <a:latin typeface="Arial"/>
              <a:ea typeface="Arial"/>
              <a:cs typeface="Arial"/>
              <a:sym typeface="Arial"/>
            </a:endParaRPr>
          </a:p>
          <a:p>
            <a:pPr marL="342900" marR="0" lvl="0" indent="-228600" algn="l" rtl="0">
              <a:lnSpc>
                <a:spcPct val="100000"/>
              </a:lnSpc>
              <a:spcBef>
                <a:spcPts val="0"/>
              </a:spcBef>
              <a:spcAft>
                <a:spcPts val="0"/>
              </a:spcAft>
              <a:buClr>
                <a:schemeClr val="dk1"/>
              </a:buClr>
              <a:buSzPts val="1800"/>
              <a:buFont typeface="Calibri"/>
              <a:buNone/>
            </a:pPr>
            <a:endParaRPr sz="1800" b="1" i="0" u="none" strike="noStrike" cap="none">
              <a:solidFill>
                <a:srgbClr val="1F1F1F"/>
              </a:solidFill>
              <a:latin typeface="Arial"/>
              <a:ea typeface="Arial"/>
              <a:cs typeface="Arial"/>
              <a:sym typeface="Arial"/>
            </a:endParaRPr>
          </a:p>
        </p:txBody>
      </p:sp>
      <p:sp>
        <p:nvSpPr>
          <p:cNvPr id="181" name="Google Shape;181;p25"/>
          <p:cNvSpPr txBox="1"/>
          <p:nvPr/>
        </p:nvSpPr>
        <p:spPr>
          <a:xfrm>
            <a:off x="5345906" y="3578412"/>
            <a:ext cx="3984900" cy="2308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Das Erkennen von technologischen Fortschritten ist für die Innovation und die Anpassung an sich ändernde Verbraucherpräferenzen unerlässlich. Unternehmen, die sich über neue Technologien auf dem Laufenden halten, sind besser in der Lage, diese in ihren Betrieb und ihr Angebot zu integrieren.</a:t>
            </a:r>
            <a:endParaRPr sz="1400" b="0" i="0" u="none" strike="noStrike" cap="none">
              <a:solidFill>
                <a:schemeClr val="dk1"/>
              </a:solidFill>
              <a:latin typeface="Arial"/>
              <a:ea typeface="Arial"/>
              <a:cs typeface="Arial"/>
              <a:sym typeface="Arial"/>
            </a:endParaRPr>
          </a:p>
        </p:txBody>
      </p:sp>
      <p:pic>
        <p:nvPicPr>
          <p:cNvPr id="182" name="Google Shape;182;p25"/>
          <p:cNvPicPr preferRelativeResize="0"/>
          <p:nvPr/>
        </p:nvPicPr>
        <p:blipFill rotWithShape="1">
          <a:blip r:embed="rId4">
            <a:alphaModFix/>
          </a:blip>
          <a:srcRect/>
          <a:stretch/>
        </p:blipFill>
        <p:spPr>
          <a:xfrm>
            <a:off x="1361047" y="4052535"/>
            <a:ext cx="2879299" cy="1708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88" name="Google Shape;188;p26"/>
          <p:cNvSpPr txBox="1"/>
          <p:nvPr/>
        </p:nvSpPr>
        <p:spPr>
          <a:xfrm>
            <a:off x="1074277" y="769058"/>
            <a:ext cx="854325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Bestandteile der Trendanalyse</a:t>
            </a:r>
            <a:endParaRPr sz="2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FFC000"/>
              </a:solidFill>
              <a:latin typeface="Arial"/>
              <a:ea typeface="Arial"/>
              <a:cs typeface="Arial"/>
              <a:sym typeface="Arial"/>
            </a:endParaRPr>
          </a:p>
        </p:txBody>
      </p:sp>
      <p:sp>
        <p:nvSpPr>
          <p:cNvPr id="189" name="Google Shape;189;p26"/>
          <p:cNvSpPr txBox="1"/>
          <p:nvPr/>
        </p:nvSpPr>
        <p:spPr>
          <a:xfrm>
            <a:off x="1074277" y="1704954"/>
            <a:ext cx="8964900" cy="3694200"/>
          </a:xfrm>
          <a:prstGeom prst="rect">
            <a:avLst/>
          </a:prstGeom>
          <a:noFill/>
          <a:ln>
            <a:noFill/>
          </a:ln>
        </p:spPr>
        <p:txBody>
          <a:bodyPr spcFirstLastPara="1" wrap="square" lIns="91425" tIns="45700" rIns="91425" bIns="45700" anchor="t" anchorCtr="0">
            <a:spAutoFit/>
          </a:bodyPr>
          <a:lstStyle/>
          <a:p>
            <a:pPr marL="0" marR="0" lvl="0" indent="0" algn="l" rtl="0">
              <a:lnSpc>
                <a:spcPct val="250000"/>
              </a:lnSpc>
              <a:spcBef>
                <a:spcPts val="0"/>
              </a:spcBef>
              <a:spcAft>
                <a:spcPts val="0"/>
              </a:spcAft>
              <a:buClr>
                <a:srgbClr val="000000"/>
              </a:buClr>
              <a:buSzPts val="1800"/>
              <a:buFont typeface="Arial"/>
              <a:buNone/>
            </a:pPr>
            <a:r>
              <a:rPr lang="en-US" sz="1800" b="1" i="0" u="none" strike="noStrike" cap="none">
                <a:solidFill>
                  <a:srgbClr val="177373"/>
                </a:solidFill>
                <a:latin typeface="Arial"/>
                <a:ea typeface="Arial"/>
                <a:cs typeface="Arial"/>
                <a:sym typeface="Arial"/>
              </a:rPr>
              <a:t>1. </a:t>
            </a:r>
            <a:r>
              <a:rPr lang="en-US" sz="1800" b="1" i="0" u="none" strike="noStrike" cap="none">
                <a:solidFill>
                  <a:schemeClr val="dk1"/>
                </a:solidFill>
                <a:latin typeface="Arial"/>
                <a:ea typeface="Arial"/>
                <a:cs typeface="Arial"/>
                <a:sym typeface="Arial"/>
              </a:rPr>
              <a:t> Trends in der Industrie</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Überwachen Sie makroökonomische Branchentrends wie Marktwachstum, Konsolidierung oder Störung. Verstehen Sie, wie sich externe Faktoren wie wirtschaftliche Veränderungen oder geopolitische Ereignisse auf die Branche auswirken.</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25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2. Technologischer Fortschritt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Behalten Sie technologische Entwicklungen im Auge, die Geschäftsprozesse verändern oder völlig neue Märkte schaffen können. Beurteilen Sie die potenziellen Auswirkungen von Technologien wie künstlicher Intelligenz, Blockchain oder 5G auf Ihre Branche.</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95" name="Google Shape;195;p27"/>
          <p:cNvSpPr txBox="1"/>
          <p:nvPr/>
        </p:nvSpPr>
        <p:spPr>
          <a:xfrm>
            <a:off x="1074277" y="769058"/>
            <a:ext cx="854325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Bestandteile der Trendanalyse</a:t>
            </a:r>
            <a:endParaRPr sz="2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FFC000"/>
              </a:solidFill>
              <a:latin typeface="Arial"/>
              <a:ea typeface="Arial"/>
              <a:cs typeface="Arial"/>
              <a:sym typeface="Arial"/>
            </a:endParaRPr>
          </a:p>
        </p:txBody>
      </p:sp>
      <p:sp>
        <p:nvSpPr>
          <p:cNvPr id="196" name="Google Shape;196;p27"/>
          <p:cNvSpPr txBox="1"/>
          <p:nvPr/>
        </p:nvSpPr>
        <p:spPr>
          <a:xfrm>
            <a:off x="1074277" y="1687150"/>
            <a:ext cx="8964900" cy="4248300"/>
          </a:xfrm>
          <a:prstGeom prst="rect">
            <a:avLst/>
          </a:prstGeom>
          <a:noFill/>
          <a:ln>
            <a:noFill/>
          </a:ln>
        </p:spPr>
        <p:txBody>
          <a:bodyPr spcFirstLastPara="1" wrap="square" lIns="91425" tIns="45700" rIns="91425" bIns="45700" anchor="t" anchorCtr="0">
            <a:spAutoFit/>
          </a:bodyPr>
          <a:lstStyle/>
          <a:p>
            <a:pPr marL="0" marR="0" lvl="0" indent="0" algn="l" rtl="0">
              <a:lnSpc>
                <a:spcPct val="25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3</a:t>
            </a:r>
            <a:r>
              <a:rPr lang="en-US" sz="1800" b="1" i="0" u="none" strike="noStrike" cap="none">
                <a:solidFill>
                  <a:srgbClr val="177373"/>
                </a:solidFill>
                <a:latin typeface="Arial"/>
                <a:ea typeface="Arial"/>
                <a:cs typeface="Arial"/>
                <a:sym typeface="Arial"/>
              </a:rPr>
              <a:t>.</a:t>
            </a:r>
            <a:r>
              <a:rPr lang="en-US" sz="1800" b="1" i="0" u="none" strike="noStrike" cap="none">
                <a:solidFill>
                  <a:schemeClr val="dk1"/>
                </a:solidFill>
                <a:latin typeface="Arial"/>
                <a:ea typeface="Arial"/>
                <a:cs typeface="Arial"/>
                <a:sym typeface="Arial"/>
              </a:rPr>
              <a:t> Verbraucherverhalten</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Analysieren Sie Veränderungen der Verbraucherpräferenzen und des Verbraucherverhaltens, einschließlich Verschiebungen bei den Einkaufsgewohnheiten, Lebensstilentscheidungen und Werten. Nutzen Sie Datenanalysen, um das Feedback und die Stimmung der Kunden zu verstehen.</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25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Regulatorische Änderungen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Bleiben Sie über regulatorische Entwicklungen informiert, die Ihre Branche betreffen könnten. Die Einhaltung von Vorschriften ist von entscheidender Bedeutung; das Verständnis und die Anpassung an regulatorische Änderungen können Risiken mindern und einen positiven Ruf fördern.</a:t>
            </a:r>
            <a:endParaRPr sz="1400" b="0" i="0" u="none" strike="noStrike" cap="none">
              <a:solidFill>
                <a:schemeClr val="dk1"/>
              </a:solidFill>
              <a:latin typeface="Arial"/>
              <a:ea typeface="Arial"/>
              <a:cs typeface="Arial"/>
              <a:sym typeface="Arial"/>
            </a:endParaRPr>
          </a:p>
          <a:p>
            <a:pPr marL="0" marR="0" lvl="0" indent="0" algn="l" rtl="0">
              <a:lnSpc>
                <a:spcPct val="25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a:stretch/>
        </p:blipFill>
        <p:spPr>
          <a:xfrm>
            <a:off x="0" y="-1"/>
            <a:ext cx="10688973" cy="7559675"/>
          </a:xfrm>
          <a:prstGeom prst="rect">
            <a:avLst/>
          </a:prstGeom>
          <a:noFill/>
          <a:ln>
            <a:noFill/>
          </a:ln>
        </p:spPr>
      </p:pic>
      <p:pic>
        <p:nvPicPr>
          <p:cNvPr id="202" name="Google Shape;202;p28"/>
          <p:cNvPicPr preferRelativeResize="0"/>
          <p:nvPr/>
        </p:nvPicPr>
        <p:blipFill rotWithShape="1">
          <a:blip r:embed="rId4">
            <a:alphaModFix/>
          </a:blip>
          <a:srcRect/>
          <a:stretch/>
        </p:blipFill>
        <p:spPr>
          <a:xfrm>
            <a:off x="3710632" y="2928906"/>
            <a:ext cx="2461662" cy="2242025"/>
          </a:xfrm>
          <a:prstGeom prst="rect">
            <a:avLst/>
          </a:prstGeom>
          <a:noFill/>
          <a:ln>
            <a:noFill/>
          </a:ln>
        </p:spPr>
      </p:pic>
      <p:sp>
        <p:nvSpPr>
          <p:cNvPr id="203" name="Google Shape;203;p28"/>
          <p:cNvSpPr txBox="1"/>
          <p:nvPr/>
        </p:nvSpPr>
        <p:spPr>
          <a:xfrm>
            <a:off x="596857" y="922239"/>
            <a:ext cx="854325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Strategien für die Trendanalyse</a:t>
            </a:r>
            <a:endParaRPr sz="2400" b="1" i="0" u="none" strike="noStrike" cap="none">
              <a:solidFill>
                <a:schemeClr val="dk1"/>
              </a:solidFill>
              <a:latin typeface="Arial"/>
              <a:ea typeface="Arial"/>
              <a:cs typeface="Arial"/>
              <a:sym typeface="Arial"/>
            </a:endParaRPr>
          </a:p>
        </p:txBody>
      </p:sp>
      <p:sp>
        <p:nvSpPr>
          <p:cNvPr id="204" name="Google Shape;204;p28"/>
          <p:cNvSpPr txBox="1"/>
          <p:nvPr/>
        </p:nvSpPr>
        <p:spPr>
          <a:xfrm>
            <a:off x="596857" y="1666956"/>
            <a:ext cx="3048711" cy="26160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err="1">
                <a:solidFill>
                  <a:schemeClr val="dk1"/>
                </a:solidFill>
                <a:latin typeface="Arial"/>
                <a:ea typeface="Arial"/>
                <a:cs typeface="Arial"/>
                <a:sym typeface="Arial"/>
              </a:rPr>
              <a:t>Kontinuierliche</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Überwachung</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dirty="0" err="1">
                <a:solidFill>
                  <a:schemeClr val="dk1"/>
                </a:solidFill>
                <a:latin typeface="Arial"/>
                <a:ea typeface="Arial"/>
                <a:cs typeface="Arial"/>
                <a:sym typeface="Arial"/>
              </a:rPr>
              <a:t>Implementierung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Systemen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kontinuierlichen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Überwachung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Nachrichten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Branchenberichten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Marktforschung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Nutzen</a:t>
            </a:r>
            <a:r>
              <a:rPr lang="en-US" sz="1600" b="0" i="0" u="none" strike="noStrike" cap="none" dirty="0">
                <a:solidFill>
                  <a:schemeClr val="dk1"/>
                </a:solidFill>
                <a:latin typeface="Arial"/>
                <a:ea typeface="Arial"/>
                <a:cs typeface="Arial"/>
                <a:sym typeface="Arial"/>
              </a:rPr>
              <a:t> Sie Tools und </a:t>
            </a:r>
            <a:r>
              <a:rPr lang="en-US" sz="1600" b="0" i="0" u="none" strike="noStrike" cap="none" dirty="0" err="1">
                <a:solidFill>
                  <a:schemeClr val="dk1"/>
                </a:solidFill>
                <a:latin typeface="Arial"/>
                <a:ea typeface="Arial"/>
                <a:cs typeface="Arial"/>
                <a:sym typeface="Arial"/>
              </a:rPr>
              <a:t>Dienste</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Echtzeit</a:t>
            </a:r>
            <a:r>
              <a:rPr lang="en-US" sz="1600" b="0" i="0" u="none" strike="noStrike" cap="none" dirty="0">
                <a:solidFill>
                  <a:schemeClr val="dk1"/>
                </a:solidFill>
                <a:latin typeface="Arial"/>
                <a:ea typeface="Arial"/>
                <a:cs typeface="Arial"/>
                <a:sym typeface="Arial"/>
              </a:rPr>
              <a:t>-Updates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relevanten</a:t>
            </a:r>
            <a:r>
              <a:rPr lang="en-US" sz="1600" b="0" i="0" u="none" strike="noStrike" cap="none" dirty="0">
                <a:solidFill>
                  <a:schemeClr val="dk1"/>
                </a:solidFill>
                <a:latin typeface="Arial"/>
                <a:ea typeface="Arial"/>
                <a:cs typeface="Arial"/>
                <a:sym typeface="Arial"/>
              </a:rPr>
              <a:t> Trends </a:t>
            </a:r>
            <a:r>
              <a:rPr lang="en-US" sz="1600" b="0" i="0" u="none" strike="noStrike" cap="none" dirty="0" err="1">
                <a:solidFill>
                  <a:schemeClr val="dk1"/>
                </a:solidFill>
                <a:latin typeface="Arial"/>
                <a:ea typeface="Arial"/>
                <a:cs typeface="Arial"/>
                <a:sym typeface="Arial"/>
              </a:rPr>
              <a:t>liefern</a:t>
            </a:r>
            <a:r>
              <a:rPr lang="en-US" sz="16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
        <p:nvSpPr>
          <p:cNvPr id="205" name="Google Shape;205;p28"/>
          <p:cNvSpPr txBox="1"/>
          <p:nvPr/>
        </p:nvSpPr>
        <p:spPr>
          <a:xfrm>
            <a:off x="6275673" y="1397270"/>
            <a:ext cx="3811500" cy="184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Networking und </a:t>
            </a:r>
            <a:r>
              <a:rPr lang="en-US" sz="1800" b="1" i="0" u="none" strike="noStrike" cap="none" dirty="0" err="1">
                <a:solidFill>
                  <a:schemeClr val="dk1"/>
                </a:solidFill>
                <a:latin typeface="Arial"/>
                <a:ea typeface="Arial"/>
                <a:cs typeface="Arial"/>
                <a:sym typeface="Arial"/>
              </a:rPr>
              <a:t>Branchenveranstaltungen</a:t>
            </a: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err="1">
                <a:solidFill>
                  <a:schemeClr val="dk1"/>
                </a:solidFill>
                <a:latin typeface="Arial"/>
                <a:ea typeface="Arial"/>
                <a:cs typeface="Arial"/>
                <a:sym typeface="Arial"/>
              </a:rPr>
              <a:t>Nehmen</a:t>
            </a:r>
            <a:r>
              <a:rPr lang="en-US" sz="1600" b="0" i="0" u="none" strike="noStrike" cap="none" dirty="0">
                <a:solidFill>
                  <a:schemeClr val="dk1"/>
                </a:solidFill>
                <a:latin typeface="Arial"/>
                <a:ea typeface="Arial"/>
                <a:cs typeface="Arial"/>
                <a:sym typeface="Arial"/>
              </a:rPr>
              <a:t> Sie an </a:t>
            </a:r>
            <a:r>
              <a:rPr lang="en-US" sz="1600" b="0" i="0" u="none" strike="noStrike" cap="none" dirty="0" err="1">
                <a:solidFill>
                  <a:schemeClr val="dk1"/>
                </a:solidFill>
                <a:latin typeface="Arial"/>
                <a:ea typeface="Arial"/>
                <a:cs typeface="Arial"/>
                <a:sym typeface="Arial"/>
              </a:rPr>
              <a:t>Konferenzen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Messen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Branchenveranstaltungen</a:t>
            </a:r>
            <a:r>
              <a:rPr lang="en-US" sz="1600" b="0" i="0" u="none" strike="noStrike" cap="none" dirty="0">
                <a:solidFill>
                  <a:schemeClr val="dk1"/>
                </a:solidFill>
                <a:latin typeface="Arial"/>
                <a:ea typeface="Arial"/>
                <a:cs typeface="Arial"/>
                <a:sym typeface="Arial"/>
              </a:rPr>
              <a:t> teil, um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Gleichgesinnten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auszutauschen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neuesten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Entwicklungen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informieren</a:t>
            </a:r>
            <a:r>
              <a:rPr lang="en-US" sz="1600" b="0" i="0" u="none" strike="noStrike" cap="none" dirty="0">
                <a:solidFill>
                  <a:schemeClr val="dk1"/>
                </a:solidFill>
                <a:latin typeface="Arial"/>
                <a:ea typeface="Arial"/>
                <a:cs typeface="Arial"/>
                <a:sym typeface="Arial"/>
              </a:rPr>
              <a:t>. Networking </a:t>
            </a:r>
            <a:r>
              <a:rPr lang="en-US" sz="1600" b="0" i="0" u="none" strike="noStrike" cap="none" dirty="0" err="1">
                <a:solidFill>
                  <a:schemeClr val="dk1"/>
                </a:solidFill>
                <a:latin typeface="Arial"/>
                <a:ea typeface="Arial"/>
                <a:cs typeface="Arial"/>
                <a:sym typeface="Arial"/>
              </a:rPr>
              <a:t>kann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wertvolle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Einblicke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verschiedenen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Perspektiven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bieten</a:t>
            </a:r>
            <a:r>
              <a:rPr lang="en-US" sz="16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
        <p:nvSpPr>
          <p:cNvPr id="206" name="Google Shape;206;p28"/>
          <p:cNvSpPr txBox="1"/>
          <p:nvPr/>
        </p:nvSpPr>
        <p:spPr>
          <a:xfrm>
            <a:off x="596857" y="4333007"/>
            <a:ext cx="2945332"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err="1">
                <a:solidFill>
                  <a:schemeClr val="dk1"/>
                </a:solidFill>
                <a:latin typeface="Arial"/>
                <a:ea typeface="Arial"/>
                <a:cs typeface="Arial"/>
                <a:sym typeface="Arial"/>
              </a:rPr>
              <a:t>Datenanalyse</a:t>
            </a:r>
            <a:r>
              <a:rPr lang="en-US" sz="1800" b="1"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err="1">
                <a:solidFill>
                  <a:schemeClr val="dk1"/>
                </a:solidFill>
                <a:latin typeface="Arial"/>
                <a:ea typeface="Arial"/>
                <a:cs typeface="Arial"/>
                <a:sym typeface="Arial"/>
              </a:rPr>
              <a:t>Nutzen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Datenanalysetools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Analyse</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Kundendaten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Markttrends</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Leistungsmetriken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Datengestützte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Erkenntnisse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Muster und </a:t>
            </a:r>
            <a:r>
              <a:rPr lang="en-US" sz="1600" b="0" i="0" u="none" strike="noStrike" cap="none" dirty="0" err="1">
                <a:solidFill>
                  <a:schemeClr val="dk1"/>
                </a:solidFill>
                <a:latin typeface="Arial"/>
                <a:ea typeface="Arial"/>
                <a:cs typeface="Arial"/>
                <a:sym typeface="Arial"/>
              </a:rPr>
              <a:t>Korrelationen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aufdecken</a:t>
            </a:r>
            <a:r>
              <a:rPr lang="en-US" sz="16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
        <p:nvSpPr>
          <p:cNvPr id="207" name="Google Shape;207;p28"/>
          <p:cNvSpPr txBox="1"/>
          <p:nvPr/>
        </p:nvSpPr>
        <p:spPr>
          <a:xfrm>
            <a:off x="6275673" y="4049919"/>
            <a:ext cx="3702900" cy="184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err="1">
                <a:solidFill>
                  <a:schemeClr val="dk1"/>
                </a:solidFill>
                <a:latin typeface="Arial"/>
                <a:ea typeface="Arial"/>
                <a:cs typeface="Arial"/>
                <a:sym typeface="Arial"/>
              </a:rPr>
              <a:t>Funktionsübergreifende</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Zusammenarbeit</a:t>
            </a: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err="1">
                <a:solidFill>
                  <a:schemeClr val="dk1"/>
                </a:solidFill>
                <a:latin typeface="Arial"/>
                <a:ea typeface="Arial"/>
                <a:cs typeface="Arial"/>
                <a:sym typeface="Arial"/>
              </a:rPr>
              <a:t>Erleichtern</a:t>
            </a:r>
            <a:r>
              <a:rPr lang="en-US" sz="1600" b="0" i="0" u="none" strike="noStrike" cap="none" dirty="0">
                <a:solidFill>
                  <a:schemeClr val="dk1"/>
                </a:solidFill>
                <a:latin typeface="Arial"/>
                <a:ea typeface="Arial"/>
                <a:cs typeface="Arial"/>
                <a:sym typeface="Arial"/>
              </a:rPr>
              <a:t> Sie die </a:t>
            </a:r>
            <a:r>
              <a:rPr lang="en-US" sz="1600" b="0" i="0" u="none" strike="noStrike" cap="none" dirty="0" err="1">
                <a:solidFill>
                  <a:schemeClr val="dk1"/>
                </a:solidFill>
                <a:latin typeface="Arial"/>
                <a:ea typeface="Arial"/>
                <a:cs typeface="Arial"/>
                <a:sym typeface="Arial"/>
              </a:rPr>
              <a:t>Zusammenarbeit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zwischen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Abteilungen</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ganzheitliches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Verständnis</a:t>
            </a:r>
            <a:r>
              <a:rPr lang="en-US" sz="1600" b="0" i="0" u="none" strike="noStrike" cap="none" dirty="0">
                <a:solidFill>
                  <a:schemeClr val="dk1"/>
                </a:solidFill>
                <a:latin typeface="Arial"/>
                <a:ea typeface="Arial"/>
                <a:cs typeface="Arial"/>
                <a:sym typeface="Arial"/>
              </a:rPr>
              <a:t> von Trends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gewährleisten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Ermutigen</a:t>
            </a:r>
            <a:r>
              <a:rPr lang="en-US" sz="1600" b="0" i="0" u="none" strike="noStrike" cap="none" dirty="0">
                <a:solidFill>
                  <a:schemeClr val="dk1"/>
                </a:solidFill>
                <a:latin typeface="Arial"/>
                <a:ea typeface="Arial"/>
                <a:cs typeface="Arial"/>
                <a:sym typeface="Arial"/>
              </a:rPr>
              <a:t> Sie die Mitarbeiter, </a:t>
            </a:r>
            <a:r>
              <a:rPr lang="en-US" sz="1600" b="0" i="0" u="none" strike="noStrike" cap="none" dirty="0" err="1">
                <a:solidFill>
                  <a:schemeClr val="dk1"/>
                </a:solidFill>
                <a:latin typeface="Arial"/>
                <a:ea typeface="Arial"/>
                <a:cs typeface="Arial"/>
                <a:sym typeface="Arial"/>
              </a:rPr>
              <a:t>Erkenntnisse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Beobachtungen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Fachgebieten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mitzuteilen</a:t>
            </a:r>
            <a:r>
              <a:rPr lang="en-US" sz="16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13" name="Google Shape;213;p29"/>
          <p:cNvSpPr txBox="1"/>
          <p:nvPr/>
        </p:nvSpPr>
        <p:spPr>
          <a:xfrm>
            <a:off x="1197268" y="959080"/>
            <a:ext cx="835099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Arial"/>
                <a:ea typeface="Arial"/>
                <a:cs typeface="Arial"/>
                <a:sym typeface="Arial"/>
              </a:rPr>
              <a:t>Kapitel 3: Über Branchentrends auf dem Laufenden bleiben</a:t>
            </a:r>
            <a:endParaRPr sz="2800" b="1" i="0" u="none" strike="noStrike" cap="none">
              <a:solidFill>
                <a:schemeClr val="dk1"/>
              </a:solidFill>
              <a:latin typeface="Arial"/>
              <a:ea typeface="Arial"/>
              <a:cs typeface="Arial"/>
              <a:sym typeface="Arial"/>
            </a:endParaRPr>
          </a:p>
        </p:txBody>
      </p:sp>
      <p:sp>
        <p:nvSpPr>
          <p:cNvPr id="214" name="Google Shape;214;p29"/>
          <p:cNvSpPr txBox="1"/>
          <p:nvPr/>
        </p:nvSpPr>
        <p:spPr>
          <a:xfrm>
            <a:off x="1197268" y="2791328"/>
            <a:ext cx="4360200" cy="2308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In der sich ständig verändernden Unternehmenslandschaft ist es für den Erfolg unerlässlich, mit den Branchentrends Schritt zu halten. Über Branchentrends und Aktualisierungen im digitalen Marketing auf dem Laufenden zu bleiben, ist entscheidend für den Erfolg in diesem schnelllebigen Bereich. </a:t>
            </a: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177373"/>
              </a:solidFill>
              <a:latin typeface="Arial"/>
              <a:ea typeface="Arial"/>
              <a:cs typeface="Arial"/>
              <a:sym typeface="Arial"/>
            </a:endParaRPr>
          </a:p>
        </p:txBody>
      </p:sp>
      <p:pic>
        <p:nvPicPr>
          <p:cNvPr id="215" name="Google Shape;215;p29"/>
          <p:cNvPicPr preferRelativeResize="0"/>
          <p:nvPr/>
        </p:nvPicPr>
        <p:blipFill rotWithShape="1">
          <a:blip r:embed="rId4">
            <a:alphaModFix/>
          </a:blip>
          <a:srcRect/>
          <a:stretch/>
        </p:blipFill>
        <p:spPr>
          <a:xfrm>
            <a:off x="5904022" y="2379825"/>
            <a:ext cx="3932998" cy="24743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21" name="Google Shape;221;p30"/>
          <p:cNvSpPr txBox="1"/>
          <p:nvPr/>
        </p:nvSpPr>
        <p:spPr>
          <a:xfrm>
            <a:off x="933650" y="822806"/>
            <a:ext cx="856564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Arial"/>
                <a:ea typeface="Arial"/>
                <a:cs typeface="Arial"/>
                <a:sym typeface="Arial"/>
              </a:rPr>
              <a:t> Bedeutung von Branchentrends </a:t>
            </a:r>
            <a:endParaRPr sz="1400" b="0" i="0" u="none" strike="noStrike" cap="none">
              <a:solidFill>
                <a:schemeClr val="dk1"/>
              </a:solidFill>
              <a:latin typeface="Arial"/>
              <a:ea typeface="Arial"/>
              <a:cs typeface="Arial"/>
              <a:sym typeface="Arial"/>
            </a:endParaRPr>
          </a:p>
        </p:txBody>
      </p:sp>
      <p:sp>
        <p:nvSpPr>
          <p:cNvPr id="222" name="Google Shape;222;p30"/>
          <p:cNvSpPr txBox="1"/>
          <p:nvPr/>
        </p:nvSpPr>
        <p:spPr>
          <a:xfrm>
            <a:off x="1126156" y="1465048"/>
            <a:ext cx="8790900" cy="4648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900"/>
              <a:buFont typeface="Arial"/>
              <a:buNone/>
            </a:pPr>
            <a:r>
              <a:rPr lang="en-US" sz="1900" b="0" i="0" u="none" strike="noStrike" cap="none">
                <a:solidFill>
                  <a:schemeClr val="dk1"/>
                </a:solidFill>
                <a:latin typeface="Arial"/>
                <a:ea typeface="Arial"/>
                <a:cs typeface="Arial"/>
                <a:sym typeface="Arial"/>
              </a:rPr>
              <a:t>Für Unternehmer ist es wichtig, über Branchentrends informiert zu sein</a:t>
            </a:r>
            <a:r>
              <a:rPr lang="en-US" sz="2000" b="0" i="0" u="none" strike="noStrike" cap="none">
                <a:solidFill>
                  <a:schemeClr val="dk1"/>
                </a:solidFill>
                <a:latin typeface="Arial"/>
                <a:ea typeface="Arial"/>
                <a:cs typeface="Arial"/>
                <a:sym typeface="Arial"/>
              </a:rPr>
              <a:t>. </a:t>
            </a:r>
            <a:br>
              <a:rPr lang="en-US" sz="2000" b="0" i="0" u="none" strike="noStrike" cap="none">
                <a:solidFill>
                  <a:schemeClr val="dk1"/>
                </a:solidFill>
                <a:latin typeface="Arial"/>
                <a:ea typeface="Arial"/>
                <a:cs typeface="Arial"/>
                <a:sym typeface="Arial"/>
              </a:rPr>
            </a:b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Sie informiert: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Entscheidungsfindung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bietet einen Wettbewerbsvorteil</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erhöht die Kundenzufriedenheit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mildert Risiken</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identifiziert Innovationsmöglichkeiten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fördert die Anpassungsfähigkeit</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fördert die Vernetzung und Zusammenarbeit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gewährleistet die Einhaltung von Vorschriften</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stärkt das Vertrauen der Investoren und </a:t>
            </a:r>
            <a:endParaRPr sz="1400" b="0" i="0" u="none" strike="noStrike" cap="none">
              <a:solidFill>
                <a:schemeClr val="dk1"/>
              </a:solidFill>
              <a:latin typeface="Arial"/>
              <a:ea typeface="Arial"/>
              <a:cs typeface="Arial"/>
              <a:sym typeface="Arial"/>
            </a:endParaRPr>
          </a:p>
          <a:p>
            <a:pPr marL="342900" marR="0" lvl="0" indent="-342900" algn="just" rtl="0">
              <a:lnSpc>
                <a:spcPct val="100000"/>
              </a:lnSpc>
              <a:spcBef>
                <a:spcPts val="0"/>
              </a:spcBef>
              <a:spcAft>
                <a:spcPts val="0"/>
              </a:spcAft>
              <a:buClr>
                <a:schemeClr val="dk1"/>
              </a:buClr>
              <a:buSzPts val="1800"/>
              <a:buFont typeface="Arial"/>
              <a:buChar char="•"/>
            </a:pPr>
            <a:r>
              <a:rPr lang="en-US" sz="1800" b="0" i="1" u="none" strike="noStrike" cap="none">
                <a:solidFill>
                  <a:schemeClr val="dk1"/>
                </a:solidFill>
                <a:latin typeface="Arial"/>
                <a:ea typeface="Arial"/>
                <a:cs typeface="Arial"/>
                <a:sym typeface="Arial"/>
              </a:rPr>
              <a:t>trägt zur langfristigen Rentabilität des Unternehmens bei. </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900"/>
              <a:buFont typeface="Arial"/>
              <a:buNone/>
            </a:pPr>
            <a:r>
              <a:rPr lang="en-US" sz="1900" b="0" i="0" u="none" strike="noStrike" cap="none">
                <a:solidFill>
                  <a:schemeClr val="dk1"/>
                </a:solidFill>
                <a:latin typeface="Arial"/>
                <a:ea typeface="Arial"/>
                <a:cs typeface="Arial"/>
                <a:sym typeface="Arial"/>
              </a:rPr>
              <a:t>Das ist nicht nur vorteilhaft, sondern ein </a:t>
            </a:r>
            <a:r>
              <a:rPr lang="en-US" sz="1900" b="1" i="0" u="none" strike="noStrike" cap="none">
                <a:solidFill>
                  <a:schemeClr val="dk1"/>
                </a:solidFill>
                <a:latin typeface="Arial"/>
                <a:ea typeface="Arial"/>
                <a:cs typeface="Arial"/>
                <a:sym typeface="Arial"/>
              </a:rPr>
              <a:t>strategisches Gebot für den Erfolg in einem dynamischen Geschäftsumfeld.</a:t>
            </a:r>
            <a:endParaRPr sz="1900" b="1" i="0" u="none" strike="noStrike" cap="none">
              <a:solidFill>
                <a:schemeClr val="dk1"/>
              </a:solidFill>
              <a:latin typeface="Arial"/>
              <a:ea typeface="Arial"/>
              <a:cs typeface="Arial"/>
              <a:sym typeface="Arial"/>
            </a:endParaRPr>
          </a:p>
        </p:txBody>
      </p:sp>
      <p:pic>
        <p:nvPicPr>
          <p:cNvPr id="223" name="Google Shape;223;p30"/>
          <p:cNvPicPr preferRelativeResize="0"/>
          <p:nvPr/>
        </p:nvPicPr>
        <p:blipFill rotWithShape="1">
          <a:blip r:embed="rId4">
            <a:alphaModFix/>
          </a:blip>
          <a:srcRect/>
          <a:stretch/>
        </p:blipFill>
        <p:spPr>
          <a:xfrm>
            <a:off x="6474018" y="2051662"/>
            <a:ext cx="3637322" cy="26141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29" name="Google Shape;229;p31"/>
          <p:cNvSpPr txBox="1"/>
          <p:nvPr/>
        </p:nvSpPr>
        <p:spPr>
          <a:xfrm>
            <a:off x="774832" y="1077953"/>
            <a:ext cx="776758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Arial"/>
                <a:ea typeface="Arial"/>
                <a:cs typeface="Arial"/>
                <a:sym typeface="Arial"/>
              </a:rPr>
              <a:t>Wie </a:t>
            </a:r>
            <a:r>
              <a:rPr lang="en-US" sz="2800" b="1" i="0" u="none" strike="noStrike" cap="none" dirty="0" err="1">
                <a:solidFill>
                  <a:schemeClr val="dk1"/>
                </a:solidFill>
                <a:latin typeface="Arial"/>
                <a:ea typeface="Arial"/>
                <a:cs typeface="Arial"/>
                <a:sym typeface="Arial"/>
              </a:rPr>
              <a:t>kann</a:t>
            </a:r>
            <a:r>
              <a:rPr lang="en-US" sz="2800" b="1" i="0" u="none" strike="noStrike" cap="none" dirty="0">
                <a:solidFill>
                  <a:schemeClr val="dk1"/>
                </a:solidFill>
                <a:latin typeface="Arial"/>
                <a:ea typeface="Arial"/>
                <a:cs typeface="Arial"/>
                <a:sym typeface="Arial"/>
              </a:rPr>
              <a:t> man </a:t>
            </a:r>
            <a:r>
              <a:rPr lang="en-US" sz="2800" b="1" i="0" u="none" strike="noStrike" cap="none" dirty="0" err="1">
                <a:solidFill>
                  <a:schemeClr val="dk1"/>
                </a:solidFill>
                <a:latin typeface="Arial"/>
                <a:ea typeface="Arial"/>
                <a:cs typeface="Arial"/>
                <a:sym typeface="Arial"/>
              </a:rPr>
              <a:t>sich</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über</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Branchentrends</a:t>
            </a:r>
            <a:r>
              <a:rPr lang="en-US" sz="2800" b="1" i="0" u="none" strike="noStrike" cap="none" dirty="0">
                <a:solidFill>
                  <a:schemeClr val="dk1"/>
                </a:solidFill>
                <a:latin typeface="Arial"/>
                <a:ea typeface="Arial"/>
                <a:cs typeface="Arial"/>
                <a:sym typeface="Arial"/>
              </a:rPr>
              <a:t> auf dem </a:t>
            </a:r>
            <a:r>
              <a:rPr lang="en-US" sz="2800" b="1" i="0" u="none" strike="noStrike" cap="none" dirty="0" err="1">
                <a:solidFill>
                  <a:schemeClr val="dk1"/>
                </a:solidFill>
                <a:latin typeface="Arial"/>
                <a:ea typeface="Arial"/>
                <a:cs typeface="Arial"/>
                <a:sym typeface="Arial"/>
              </a:rPr>
              <a:t>Laufenden</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halten</a:t>
            </a:r>
            <a:r>
              <a:rPr lang="en-US" sz="2800" b="1"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
        <p:nvSpPr>
          <p:cNvPr id="230" name="Google Shape;230;p31"/>
          <p:cNvSpPr txBox="1"/>
          <p:nvPr/>
        </p:nvSpPr>
        <p:spPr>
          <a:xfrm>
            <a:off x="774832" y="2286736"/>
            <a:ext cx="4658700" cy="29862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800"/>
              <a:buFont typeface="Arial"/>
              <a:buAutoNum type="arabicPeriod"/>
            </a:pPr>
            <a:r>
              <a:rPr lang="en-US" sz="1800" b="1" i="0" u="none" strike="noStrike" cap="none" dirty="0" err="1">
                <a:solidFill>
                  <a:schemeClr val="dk1"/>
                </a:solidFill>
                <a:latin typeface="Arial"/>
                <a:ea typeface="Arial"/>
                <a:cs typeface="Arial"/>
                <a:sym typeface="Arial"/>
              </a:rPr>
              <a:t>Folgen</a:t>
            </a:r>
            <a:r>
              <a:rPr lang="en-US" sz="1800" b="1" i="0" u="none" strike="noStrike" cap="none" dirty="0">
                <a:solidFill>
                  <a:schemeClr val="dk1"/>
                </a:solidFill>
                <a:latin typeface="Arial"/>
                <a:ea typeface="Arial"/>
                <a:cs typeface="Arial"/>
                <a:sym typeface="Arial"/>
              </a:rPr>
              <a:t> Sie </a:t>
            </a:r>
            <a:r>
              <a:rPr lang="en-US" sz="1800" b="1" i="0" u="none" strike="noStrike" cap="none" dirty="0" err="1">
                <a:solidFill>
                  <a:schemeClr val="dk1"/>
                </a:solidFill>
                <a:latin typeface="Arial"/>
                <a:ea typeface="Arial"/>
                <a:cs typeface="Arial"/>
                <a:sym typeface="Arial"/>
              </a:rPr>
              <a:t>wichtigen</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Beeinflussern</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Eine der </a:t>
            </a:r>
            <a:r>
              <a:rPr lang="en-US" sz="1700" b="0" i="0" u="none" strike="noStrike" cap="none" dirty="0" err="1">
                <a:solidFill>
                  <a:schemeClr val="dk1"/>
                </a:solidFill>
                <a:latin typeface="Arial"/>
                <a:ea typeface="Arial"/>
                <a:cs typeface="Arial"/>
                <a:sym typeface="Arial"/>
              </a:rPr>
              <a:t>einfachsten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Branchentrends</a:t>
            </a:r>
            <a:r>
              <a:rPr lang="en-US" sz="1700" b="0" i="0" u="none" strike="noStrike" cap="none" dirty="0">
                <a:solidFill>
                  <a:schemeClr val="dk1"/>
                </a:solidFill>
                <a:latin typeface="Arial"/>
                <a:ea typeface="Arial"/>
                <a:cs typeface="Arial"/>
                <a:sym typeface="Arial"/>
              </a:rPr>
              <a:t> auf dem </a:t>
            </a:r>
            <a:r>
              <a:rPr lang="en-US" sz="1700" b="0" i="0" u="none" strike="noStrike" cap="none" dirty="0" err="1">
                <a:solidFill>
                  <a:schemeClr val="dk1"/>
                </a:solidFill>
                <a:latin typeface="Arial"/>
                <a:ea typeface="Arial"/>
                <a:cs typeface="Arial"/>
                <a:sym typeface="Arial"/>
              </a:rPr>
              <a:t>Laufenden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besteht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darin</a:t>
            </a:r>
            <a:r>
              <a:rPr lang="en-US" sz="1700" b="0" i="0" u="none" strike="noStrike" cap="none" dirty="0">
                <a:solidFill>
                  <a:schemeClr val="dk1"/>
                </a:solidFill>
                <a:latin typeface="Arial"/>
                <a:ea typeface="Arial"/>
                <a:cs typeface="Arial"/>
                <a:sym typeface="Arial"/>
              </a:rPr>
              <a:t>, den Menschen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folgen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mitgestalten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Dabei</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kann</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Vordenker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Experten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Praktiker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sogar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Konkurrenten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handeln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Erkenntnisse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Meinungen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Erfahrungen</a:t>
            </a:r>
            <a:r>
              <a:rPr lang="en-US" sz="1700" b="0" i="0" u="none" strike="noStrike" cap="none" dirty="0">
                <a:solidFill>
                  <a:schemeClr val="dk1"/>
                </a:solidFill>
                <a:latin typeface="Arial"/>
                <a:ea typeface="Arial"/>
                <a:cs typeface="Arial"/>
                <a:sym typeface="Arial"/>
              </a:rPr>
              <a:t> in </a:t>
            </a:r>
            <a:r>
              <a:rPr lang="en-US" sz="1700" b="0" i="0" u="none" strike="noStrike" cap="none" dirty="0" err="1">
                <a:solidFill>
                  <a:schemeClr val="dk1"/>
                </a:solidFill>
                <a:latin typeface="Arial"/>
                <a:ea typeface="Arial"/>
                <a:cs typeface="Arial"/>
                <a:sym typeface="Arial"/>
              </a:rPr>
              <a:t>sozialen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Medien</a:t>
            </a:r>
            <a:r>
              <a:rPr lang="en-US" sz="1700" b="0" i="0" u="none" strike="noStrike" cap="none" dirty="0">
                <a:solidFill>
                  <a:schemeClr val="dk1"/>
                </a:solidFill>
                <a:latin typeface="Arial"/>
                <a:ea typeface="Arial"/>
                <a:cs typeface="Arial"/>
                <a:sym typeface="Arial"/>
              </a:rPr>
              <a:t>, Blogs, Podcasts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Newslettern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teilen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Indem</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wichtigen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Einflussnehmern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folgen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Sie von </a:t>
            </a:r>
            <a:r>
              <a:rPr lang="en-US" sz="1700" b="0" i="0" u="none" strike="noStrike" cap="none" dirty="0" err="1">
                <a:solidFill>
                  <a:schemeClr val="dk1"/>
                </a:solidFill>
                <a:latin typeface="Arial"/>
                <a:ea typeface="Arial"/>
                <a:cs typeface="Arial"/>
                <a:sym typeface="Arial"/>
              </a:rPr>
              <a:t>deren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Perspektiven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lernen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Ideen </a:t>
            </a:r>
            <a:r>
              <a:rPr lang="en-US" sz="1700" b="0" i="0" u="none" strike="noStrike" cap="none" dirty="0" err="1">
                <a:solidFill>
                  <a:schemeClr val="dk1"/>
                </a:solidFill>
                <a:latin typeface="Arial"/>
                <a:ea typeface="Arial"/>
                <a:cs typeface="Arial"/>
                <a:sym typeface="Arial"/>
              </a:rPr>
              <a:t>entdecken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ihnen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ihren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Anhängern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austauschen</a:t>
            </a:r>
            <a:r>
              <a:rPr lang="en-US" sz="1700" b="1"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p:txBody>
      </p:sp>
      <p:pic>
        <p:nvPicPr>
          <p:cNvPr id="231" name="Google Shape;231;p31"/>
          <p:cNvPicPr preferRelativeResize="0"/>
          <p:nvPr/>
        </p:nvPicPr>
        <p:blipFill rotWithShape="1">
          <a:blip r:embed="rId4">
            <a:alphaModFix/>
          </a:blip>
          <a:srcRect/>
          <a:stretch/>
        </p:blipFill>
        <p:spPr>
          <a:xfrm>
            <a:off x="5650101" y="2647921"/>
            <a:ext cx="4409092" cy="2985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37" name="Google Shape;237;p32"/>
          <p:cNvSpPr txBox="1"/>
          <p:nvPr/>
        </p:nvSpPr>
        <p:spPr>
          <a:xfrm>
            <a:off x="991402" y="1062350"/>
            <a:ext cx="668955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Wie kann man sich über Branchentrends auf dem Laufenden halten?</a:t>
            </a:r>
            <a:endParaRPr sz="1400" b="0" i="0" u="none" strike="noStrike" cap="none">
              <a:solidFill>
                <a:schemeClr val="dk1"/>
              </a:solidFill>
              <a:latin typeface="Arial"/>
              <a:ea typeface="Arial"/>
              <a:cs typeface="Arial"/>
              <a:sym typeface="Arial"/>
            </a:endParaRPr>
          </a:p>
        </p:txBody>
      </p:sp>
      <p:sp>
        <p:nvSpPr>
          <p:cNvPr id="238" name="Google Shape;238;p32"/>
          <p:cNvSpPr txBox="1"/>
          <p:nvPr/>
        </p:nvSpPr>
        <p:spPr>
          <a:xfrm>
            <a:off x="991401" y="1834853"/>
            <a:ext cx="4759693" cy="430883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1800"/>
              <a:buFont typeface="Arial"/>
              <a:buAutoNum type="arabicPeriod" startAt="2"/>
            </a:pPr>
            <a:r>
              <a:rPr lang="en-US" sz="1800" b="1" i="0" u="none" strike="noStrike" cap="none" dirty="0" err="1">
                <a:solidFill>
                  <a:schemeClr val="dk1"/>
                </a:solidFill>
                <a:latin typeface="Arial"/>
                <a:ea typeface="Arial"/>
                <a:cs typeface="Arial"/>
                <a:sym typeface="Arial"/>
              </a:rPr>
              <a:t>Beitritt</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zu</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professionellen</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Netzwerken</a:t>
            </a:r>
            <a:endParaRPr lang="tr-TR" sz="1800" b="1" i="0" u="none" strike="noStrike" cap="none" dirty="0">
              <a:solidFill>
                <a:schemeClr val="dk1"/>
              </a:solidFill>
              <a:latin typeface="Arial"/>
              <a:ea typeface="Arial"/>
              <a:cs typeface="Arial"/>
              <a:sym typeface="Arial"/>
            </a:endParaRPr>
          </a:p>
          <a:p>
            <a:pPr marR="0" lvl="0" algn="l" rtl="0">
              <a:lnSpc>
                <a:spcPct val="100000"/>
              </a:lnSpc>
              <a:spcBef>
                <a:spcPts val="0"/>
              </a:spcBef>
              <a:spcAft>
                <a:spcPts val="0"/>
              </a:spcAft>
              <a:buClr>
                <a:srgbClr val="000000"/>
              </a:buClr>
              <a:buSzPts val="1800"/>
            </a:pPr>
            <a:r>
              <a:rPr lang="en-US" sz="1800" b="1"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Eine </a:t>
            </a:r>
            <a:r>
              <a:rPr lang="en-US" sz="1700" b="0" i="0" u="none" strike="noStrike" cap="none" dirty="0" err="1">
                <a:solidFill>
                  <a:schemeClr val="dk1"/>
                </a:solidFill>
                <a:latin typeface="Arial"/>
                <a:ea typeface="Arial"/>
                <a:cs typeface="Arial"/>
                <a:sym typeface="Arial"/>
              </a:rPr>
              <a:t>weitere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Branchentrends</a:t>
            </a:r>
            <a:r>
              <a:rPr lang="en-US" sz="1700" b="0" i="0" u="none" strike="noStrike" cap="none" dirty="0">
                <a:solidFill>
                  <a:schemeClr val="dk1"/>
                </a:solidFill>
                <a:latin typeface="Arial"/>
                <a:ea typeface="Arial"/>
                <a:cs typeface="Arial"/>
                <a:sym typeface="Arial"/>
              </a:rPr>
              <a:t> auf dem </a:t>
            </a:r>
            <a:r>
              <a:rPr lang="en-US" sz="1700" b="0" i="0" u="none" strike="noStrike" cap="none" dirty="0" err="1">
                <a:solidFill>
                  <a:schemeClr val="dk1"/>
                </a:solidFill>
                <a:latin typeface="Arial"/>
                <a:ea typeface="Arial"/>
                <a:cs typeface="Arial"/>
                <a:sym typeface="Arial"/>
              </a:rPr>
              <a:t>Laufenden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Beitritt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beruflichen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Netzwerken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Gemeinschaften</a:t>
            </a:r>
            <a:r>
              <a:rPr lang="en-US" sz="1700" b="0" i="0" u="none" strike="noStrike" cap="none" dirty="0">
                <a:solidFill>
                  <a:schemeClr val="dk1"/>
                </a:solidFill>
                <a:latin typeface="Arial"/>
                <a:ea typeface="Arial"/>
                <a:cs typeface="Arial"/>
                <a:sym typeface="Arial"/>
              </a:rPr>
              <a:t>, die für </a:t>
            </a:r>
            <a:r>
              <a:rPr lang="en-US" sz="1700" b="0" i="0" u="none" strike="noStrike" cap="none" dirty="0" err="1">
                <a:solidFill>
                  <a:schemeClr val="dk1"/>
                </a:solidFill>
                <a:latin typeface="Arial"/>
                <a:ea typeface="Arial"/>
                <a:cs typeface="Arial"/>
                <a:sym typeface="Arial"/>
              </a:rPr>
              <a:t>Ihren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Bereich</a:t>
            </a:r>
            <a:r>
              <a:rPr lang="en-US" sz="1700" b="0" i="0" u="none" strike="noStrike" cap="none" dirty="0">
                <a:solidFill>
                  <a:schemeClr val="dk1"/>
                </a:solidFill>
                <a:latin typeface="Arial"/>
                <a:ea typeface="Arial"/>
                <a:cs typeface="Arial"/>
                <a:sym typeface="Arial"/>
              </a:rPr>
              <a:t> relevant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Dabei</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kann</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um Online-</a:t>
            </a:r>
            <a:r>
              <a:rPr lang="en-US" sz="1700" b="0" i="0" u="none" strike="noStrike" cap="none" dirty="0" err="1">
                <a:solidFill>
                  <a:schemeClr val="dk1"/>
                </a:solidFill>
                <a:latin typeface="Arial"/>
                <a:ea typeface="Arial"/>
                <a:cs typeface="Arial"/>
                <a:sym typeface="Arial"/>
              </a:rPr>
              <a:t>Plattformen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Foren</a:t>
            </a:r>
            <a:r>
              <a:rPr lang="en-US" sz="1700" b="0" i="0" u="none" strike="noStrike" cap="none" dirty="0">
                <a:solidFill>
                  <a:schemeClr val="dk1"/>
                </a:solidFill>
                <a:latin typeface="Arial"/>
                <a:ea typeface="Arial"/>
                <a:cs typeface="Arial"/>
                <a:sym typeface="Arial"/>
              </a:rPr>
              <a:t>, Gruppen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Verbände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handeln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die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bieten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anderen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Fachleuten</a:t>
            </a:r>
            <a:r>
              <a:rPr lang="en-US" sz="1700" b="0" i="0" u="none" strike="noStrike" cap="none" dirty="0">
                <a:solidFill>
                  <a:schemeClr val="dk1"/>
                </a:solidFill>
                <a:latin typeface="Arial"/>
                <a:ea typeface="Arial"/>
                <a:cs typeface="Arial"/>
                <a:sym typeface="Arial"/>
              </a:rPr>
              <a:t> in </a:t>
            </a:r>
            <a:r>
              <a:rPr lang="en-US" sz="1700" b="0" i="0" u="none" strike="noStrike" cap="none" dirty="0" err="1">
                <a:solidFill>
                  <a:schemeClr val="dk1"/>
                </a:solidFill>
                <a:latin typeface="Arial"/>
                <a:ea typeface="Arial"/>
                <a:cs typeface="Arial"/>
                <a:sym typeface="Arial"/>
              </a:rPr>
              <a:t>Kontakt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treten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Informationen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auszutauschen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Fragen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stellen</a:t>
            </a:r>
            <a:r>
              <a:rPr lang="en-US" sz="1700" b="0" i="0" u="none" strike="noStrike" cap="none" dirty="0">
                <a:solidFill>
                  <a:schemeClr val="dk1"/>
                </a:solidFill>
                <a:latin typeface="Arial"/>
                <a:ea typeface="Arial"/>
                <a:cs typeface="Arial"/>
                <a:sym typeface="Arial"/>
              </a:rPr>
              <a:t> und auf </a:t>
            </a:r>
            <a:r>
              <a:rPr lang="en-US" sz="1700" b="0" i="0" u="none" strike="noStrike" cap="none" dirty="0" err="1">
                <a:solidFill>
                  <a:schemeClr val="dk1"/>
                </a:solidFill>
                <a:latin typeface="Arial"/>
                <a:ea typeface="Arial"/>
                <a:cs typeface="Arial"/>
                <a:sym typeface="Arial"/>
              </a:rPr>
              <a:t>Ressourcen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zuzugreifen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Teilnahme</a:t>
            </a:r>
            <a:r>
              <a:rPr lang="en-US" sz="1700" b="0" i="0" u="none" strike="noStrike" cap="none" dirty="0">
                <a:solidFill>
                  <a:schemeClr val="dk1"/>
                </a:solidFill>
                <a:latin typeface="Arial"/>
                <a:ea typeface="Arial"/>
                <a:cs typeface="Arial"/>
                <a:sym typeface="Arial"/>
              </a:rPr>
              <a:t> an </a:t>
            </a:r>
            <a:r>
              <a:rPr lang="en-US" sz="1700" b="0" i="0" u="none" strike="noStrike" cap="none" dirty="0" err="1">
                <a:solidFill>
                  <a:schemeClr val="dk1"/>
                </a:solidFill>
                <a:latin typeface="Arial"/>
                <a:ea typeface="Arial"/>
                <a:cs typeface="Arial"/>
                <a:sym typeface="Arial"/>
              </a:rPr>
              <a:t>beruflichen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Netzwerken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Ihr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Netzwerk</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erweitern</a:t>
            </a:r>
            <a:r>
              <a:rPr lang="en-US" sz="1700" b="0" i="0" u="none" strike="noStrike" cap="none" dirty="0">
                <a:solidFill>
                  <a:schemeClr val="dk1"/>
                </a:solidFill>
                <a:latin typeface="Arial"/>
                <a:ea typeface="Arial"/>
                <a:cs typeface="Arial"/>
                <a:sym typeface="Arial"/>
              </a:rPr>
              <a:t>, Feedback </a:t>
            </a:r>
            <a:r>
              <a:rPr lang="en-US" sz="1700" b="0" i="0" u="none" strike="noStrike" cap="none" dirty="0" err="1">
                <a:solidFill>
                  <a:schemeClr val="dk1"/>
                </a:solidFill>
                <a:latin typeface="Arial"/>
                <a:ea typeface="Arial"/>
                <a:cs typeface="Arial"/>
                <a:sym typeface="Arial"/>
              </a:rPr>
              <a:t>erhalten</a:t>
            </a:r>
            <a:r>
              <a:rPr lang="en-US" sz="1700" b="0" i="0" u="none" strike="noStrike" cap="none" dirty="0">
                <a:solidFill>
                  <a:schemeClr val="dk1"/>
                </a:solidFill>
                <a:latin typeface="Arial"/>
                <a:ea typeface="Arial"/>
                <a:cs typeface="Arial"/>
                <a:sym typeface="Arial"/>
              </a:rPr>
              <a:t> und an </a:t>
            </a:r>
            <a:r>
              <a:rPr lang="en-US" sz="1700" b="0" i="0" u="none" strike="noStrike" cap="none" dirty="0" err="1">
                <a:solidFill>
                  <a:schemeClr val="dk1"/>
                </a:solidFill>
                <a:latin typeface="Arial"/>
                <a:ea typeface="Arial"/>
                <a:cs typeface="Arial"/>
                <a:sym typeface="Arial"/>
              </a:rPr>
              <a:t>Diskussionen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Veranstaltungen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teilnehmen</a:t>
            </a:r>
            <a:r>
              <a:rPr lang="en-US" sz="1700" b="0" i="0" u="none" strike="noStrike" cap="none" dirty="0">
                <a:solidFill>
                  <a:schemeClr val="dk1"/>
                </a:solidFill>
                <a:latin typeface="Arial"/>
                <a:ea typeface="Arial"/>
                <a:cs typeface="Arial"/>
                <a:sym typeface="Arial"/>
              </a:rPr>
              <a:t>.</a:t>
            </a:r>
            <a:endParaRPr sz="1700" b="1" i="0" u="none" strike="noStrike" cap="none" dirty="0">
              <a:solidFill>
                <a:schemeClr val="dk1"/>
              </a:solidFill>
              <a:latin typeface="Arial"/>
              <a:ea typeface="Arial"/>
              <a:cs typeface="Arial"/>
              <a:sym typeface="Arial"/>
            </a:endParaRPr>
          </a:p>
        </p:txBody>
      </p:sp>
      <p:pic>
        <p:nvPicPr>
          <p:cNvPr id="239" name="Google Shape;239;p32"/>
          <p:cNvPicPr preferRelativeResize="0"/>
          <p:nvPr/>
        </p:nvPicPr>
        <p:blipFill rotWithShape="1">
          <a:blip r:embed="rId4">
            <a:alphaModFix/>
          </a:blip>
          <a:srcRect/>
          <a:stretch/>
        </p:blipFill>
        <p:spPr>
          <a:xfrm>
            <a:off x="6398554" y="2552015"/>
            <a:ext cx="3301857" cy="33816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33"/>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45" name="Google Shape;245;p33"/>
          <p:cNvSpPr txBox="1"/>
          <p:nvPr/>
        </p:nvSpPr>
        <p:spPr>
          <a:xfrm>
            <a:off x="991402" y="1062350"/>
            <a:ext cx="668955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Wie kann man sich über Branchentrends auf dem Laufenden halten?</a:t>
            </a:r>
            <a:endParaRPr sz="1400" b="0" i="0" u="none" strike="noStrike" cap="none">
              <a:solidFill>
                <a:schemeClr val="dk1"/>
              </a:solidFill>
              <a:latin typeface="Arial"/>
              <a:ea typeface="Arial"/>
              <a:cs typeface="Arial"/>
              <a:sym typeface="Arial"/>
            </a:endParaRPr>
          </a:p>
        </p:txBody>
      </p:sp>
      <p:sp>
        <p:nvSpPr>
          <p:cNvPr id="246" name="Google Shape;246;p33"/>
          <p:cNvSpPr txBox="1"/>
          <p:nvPr/>
        </p:nvSpPr>
        <p:spPr>
          <a:xfrm>
            <a:off x="991403" y="1834853"/>
            <a:ext cx="3772800" cy="350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3.   Teilnahme an Webinaren und Veranstaltungen </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Eine dritte Möglichkeit, sich über Branchentrends auf dem Laufenden zu halten, ist die Teilnahme an Webinaren und Veranstaltungen zu Themen und Fragen, die für Ihre Branche wichtig sind. Diese können online oder offline, kostenlos oder kostenpflichtig, formell oder informell sein, je nach Ihren Vorlieben und Ihrer Verfügbarkeit. Durch die Teilnahme an Webinaren und Veranstaltungen können Sie von Experten lernen, über die neuesten Entwicklungen informiert bleiben und sich mit anderen Teilnehmern austauschen.</a:t>
            </a:r>
            <a:endParaRPr sz="1700" b="1" i="0" u="none" strike="noStrike" cap="none">
              <a:solidFill>
                <a:schemeClr val="dk1"/>
              </a:solidFill>
              <a:latin typeface="Arial"/>
              <a:ea typeface="Arial"/>
              <a:cs typeface="Arial"/>
              <a:sym typeface="Arial"/>
            </a:endParaRPr>
          </a:p>
        </p:txBody>
      </p:sp>
      <p:sp>
        <p:nvSpPr>
          <p:cNvPr id="247" name="Google Shape;247;p33"/>
          <p:cNvSpPr txBox="1"/>
          <p:nvPr/>
        </p:nvSpPr>
        <p:spPr>
          <a:xfrm>
            <a:off x="5927309" y="1834853"/>
            <a:ext cx="3772800" cy="377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4.   Veröffentlichungen und Berichte lesen</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Eine vierte Möglichkeit, sich über Branchentrends auf dem Laufenden zu halten, ist die Lektüre von Publikationen und Berichten, die eingehende Analysen, Daten und Prognosen für Ihre Branche enthalten. Dabei kann es sich um branchenspezifische Zeitschriften, Journale, Newsletter, Blogs oder Forschungsberichte handeln, die wertvolle Informationen und Einblicke bieten. Durch die Lektüre von Publikationen und Berichten können Sie Ihr Wissen vertiefen, Chancen und Herausforderungen erkennen und Ihre Leistung messen.</a:t>
            </a:r>
            <a:endParaRPr sz="1700" b="1" i="0" u="none" strike="noStrike" cap="non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4"/>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53" name="Google Shape;253;p34"/>
          <p:cNvSpPr txBox="1"/>
          <p:nvPr/>
        </p:nvSpPr>
        <p:spPr>
          <a:xfrm>
            <a:off x="991402" y="1062350"/>
            <a:ext cx="668955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Wie kann man sich über Branchentrends auf dem Laufenden halten?</a:t>
            </a:r>
            <a:endParaRPr sz="1400" b="0" i="0" u="none" strike="noStrike" cap="none">
              <a:solidFill>
                <a:schemeClr val="dk1"/>
              </a:solidFill>
              <a:latin typeface="Arial"/>
              <a:ea typeface="Arial"/>
              <a:cs typeface="Arial"/>
              <a:sym typeface="Arial"/>
            </a:endParaRPr>
          </a:p>
        </p:txBody>
      </p:sp>
      <p:sp>
        <p:nvSpPr>
          <p:cNvPr id="254" name="Google Shape;254;p34"/>
          <p:cNvSpPr txBox="1"/>
          <p:nvPr/>
        </p:nvSpPr>
        <p:spPr>
          <a:xfrm>
            <a:off x="991402" y="2080013"/>
            <a:ext cx="4212430" cy="40318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5. </a:t>
            </a:r>
            <a:r>
              <a:rPr lang="en-US" sz="1800" b="1" i="0" u="none" strike="noStrike" cap="none" dirty="0" err="1">
                <a:solidFill>
                  <a:schemeClr val="dk1"/>
                </a:solidFill>
                <a:latin typeface="Arial"/>
                <a:ea typeface="Arial"/>
                <a:cs typeface="Arial"/>
                <a:sym typeface="Arial"/>
              </a:rPr>
              <a:t>Experimente</a:t>
            </a:r>
            <a:r>
              <a:rPr lang="en-US" sz="1800" b="1" i="0" u="none" strike="noStrike" cap="none" dirty="0">
                <a:solidFill>
                  <a:schemeClr val="dk1"/>
                </a:solidFill>
                <a:latin typeface="Arial"/>
                <a:ea typeface="Arial"/>
                <a:cs typeface="Arial"/>
                <a:sym typeface="Arial"/>
              </a:rPr>
              <a:t> und </a:t>
            </a:r>
            <a:r>
              <a:rPr lang="en-US" sz="1800" b="1" i="0" u="none" strike="noStrike" cap="none" dirty="0" err="1">
                <a:solidFill>
                  <a:schemeClr val="dk1"/>
                </a:solidFill>
                <a:latin typeface="Arial"/>
                <a:ea typeface="Arial"/>
                <a:cs typeface="Arial"/>
                <a:sym typeface="Arial"/>
              </a:rPr>
              <a:t>Lernen</a:t>
            </a:r>
            <a:r>
              <a:rPr lang="en-US" sz="1800" b="1"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Eine </a:t>
            </a:r>
            <a:r>
              <a:rPr lang="en-US" sz="1700" b="0" i="0" u="none" strike="noStrike" cap="none" dirty="0" err="1">
                <a:solidFill>
                  <a:schemeClr val="dk1"/>
                </a:solidFill>
                <a:latin typeface="Arial"/>
                <a:ea typeface="Arial"/>
                <a:cs typeface="Arial"/>
                <a:sym typeface="Arial"/>
              </a:rPr>
              <a:t>fünfte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Branchentrends</a:t>
            </a:r>
            <a:r>
              <a:rPr lang="en-US" sz="1700" b="0" i="0" u="none" strike="noStrike" cap="none" dirty="0">
                <a:solidFill>
                  <a:schemeClr val="dk1"/>
                </a:solidFill>
                <a:latin typeface="Arial"/>
                <a:ea typeface="Arial"/>
                <a:cs typeface="Arial"/>
                <a:sym typeface="Arial"/>
              </a:rPr>
              <a:t> auf dem </a:t>
            </a:r>
            <a:r>
              <a:rPr lang="en-US" sz="1700" b="0" i="0" u="none" strike="noStrike" cap="none" dirty="0" err="1">
                <a:solidFill>
                  <a:schemeClr val="dk1"/>
                </a:solidFill>
                <a:latin typeface="Arial"/>
                <a:ea typeface="Arial"/>
                <a:cs typeface="Arial"/>
                <a:sym typeface="Arial"/>
              </a:rPr>
              <a:t>Laufenden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besteht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darin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experimentieren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aus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eigenen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Erfahrungen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denen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Ihres</a:t>
            </a:r>
            <a:r>
              <a:rPr lang="en-US" sz="1700" b="0" i="0" u="none" strike="noStrike" cap="none" dirty="0">
                <a:solidFill>
                  <a:schemeClr val="dk1"/>
                </a:solidFill>
                <a:latin typeface="Arial"/>
                <a:ea typeface="Arial"/>
                <a:cs typeface="Arial"/>
                <a:sym typeface="Arial"/>
              </a:rPr>
              <a:t> Teams, </a:t>
            </a:r>
            <a:r>
              <a:rPr lang="en-US" sz="1700" b="0" i="0" u="none" strike="noStrike" cap="none" dirty="0" err="1">
                <a:solidFill>
                  <a:schemeClr val="dk1"/>
                </a:solidFill>
                <a:latin typeface="Arial"/>
                <a:ea typeface="Arial"/>
                <a:cs typeface="Arial"/>
                <a:sym typeface="Arial"/>
              </a:rPr>
              <a:t>Ihrer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Kunden</a:t>
            </a:r>
            <a:r>
              <a:rPr lang="en-US" sz="1700" b="0" i="0" u="none" strike="noStrike" cap="none" dirty="0">
                <a:solidFill>
                  <a:schemeClr val="dk1"/>
                </a:solidFill>
                <a:latin typeface="Arial"/>
                <a:ea typeface="Arial"/>
                <a:cs typeface="Arial"/>
                <a:sym typeface="Arial"/>
              </a:rPr>
              <a:t> und Partner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lernen</a:t>
            </a:r>
            <a:r>
              <a:rPr lang="en-US" sz="1700" b="0" i="0" u="none" strike="noStrike" cap="none" dirty="0">
                <a:solidFill>
                  <a:schemeClr val="dk1"/>
                </a:solidFill>
                <a:latin typeface="Arial"/>
                <a:ea typeface="Arial"/>
                <a:cs typeface="Arial"/>
                <a:sym typeface="Arial"/>
              </a:rPr>
              <a:t>. Das </a:t>
            </a:r>
            <a:r>
              <a:rPr lang="en-US" sz="1700" b="0" i="0" u="none" strike="noStrike" cap="none" dirty="0" err="1">
                <a:solidFill>
                  <a:schemeClr val="dk1"/>
                </a:solidFill>
                <a:latin typeface="Arial"/>
                <a:ea typeface="Arial"/>
                <a:cs typeface="Arial"/>
                <a:sym typeface="Arial"/>
              </a:rPr>
              <a:t>bedeutet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Tools, </a:t>
            </a:r>
            <a:r>
              <a:rPr lang="en-US" sz="1700" b="0" i="0" u="none" strike="noStrike" cap="none" dirty="0" err="1">
                <a:solidFill>
                  <a:schemeClr val="dk1"/>
                </a:solidFill>
                <a:latin typeface="Arial"/>
                <a:ea typeface="Arial"/>
                <a:cs typeface="Arial"/>
                <a:sym typeface="Arial"/>
              </a:rPr>
              <a:t>Methoden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Produkte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Dienstleistungen</a:t>
            </a:r>
            <a:r>
              <a:rPr lang="en-US" sz="1700" b="0" i="0" u="none" strike="noStrike" cap="none" dirty="0">
                <a:solidFill>
                  <a:schemeClr val="dk1"/>
                </a:solidFill>
                <a:latin typeface="Arial"/>
                <a:ea typeface="Arial"/>
                <a:cs typeface="Arial"/>
                <a:sym typeface="Arial"/>
              </a:rPr>
              <a:t>, die für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Branche relevant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ausprobieren</a:t>
            </a:r>
            <a:r>
              <a:rPr lang="en-US" sz="1700" b="0" i="0" u="none" strike="noStrike" cap="none" dirty="0">
                <a:solidFill>
                  <a:schemeClr val="dk1"/>
                </a:solidFill>
                <a:latin typeface="Arial"/>
                <a:ea typeface="Arial"/>
                <a:cs typeface="Arial"/>
                <a:sym typeface="Arial"/>
              </a:rPr>
              <a:t>, Feedback </a:t>
            </a:r>
            <a:r>
              <a:rPr lang="en-US" sz="1700" b="0" i="0" u="none" strike="noStrike" cap="none" dirty="0" err="1">
                <a:solidFill>
                  <a:schemeClr val="dk1"/>
                </a:solidFill>
                <a:latin typeface="Arial"/>
                <a:ea typeface="Arial"/>
                <a:cs typeface="Arial"/>
                <a:sym typeface="Arial"/>
              </a:rPr>
              <a:t>einholen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Ergebnisse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messen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Verbesserungen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vornehmen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Indem</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experimentieren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lernen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Annahmen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testen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Ideen </a:t>
            </a:r>
            <a:r>
              <a:rPr lang="en-US" sz="1700" b="0" i="0" u="none" strike="noStrike" cap="none" dirty="0" err="1">
                <a:solidFill>
                  <a:schemeClr val="dk1"/>
                </a:solidFill>
                <a:latin typeface="Arial"/>
                <a:ea typeface="Arial"/>
                <a:cs typeface="Arial"/>
                <a:sym typeface="Arial"/>
              </a:rPr>
              <a:t>validieren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Innovationen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einführen</a:t>
            </a:r>
            <a:r>
              <a:rPr lang="en-US" sz="1700" b="0" i="0" u="none" strike="noStrike" cap="none" dirty="0">
                <a:solidFill>
                  <a:schemeClr val="dk1"/>
                </a:solidFill>
                <a:latin typeface="Arial"/>
                <a:ea typeface="Arial"/>
                <a:cs typeface="Arial"/>
                <a:sym typeface="Arial"/>
              </a:rPr>
              <a:t>.</a:t>
            </a:r>
            <a:endParaRPr sz="1700" b="1" i="0" u="none" strike="noStrike" cap="none" dirty="0">
              <a:solidFill>
                <a:schemeClr val="dk1"/>
              </a:solidFill>
              <a:latin typeface="Arial"/>
              <a:ea typeface="Arial"/>
              <a:cs typeface="Arial"/>
              <a:sym typeface="Arial"/>
            </a:endParaRPr>
          </a:p>
        </p:txBody>
      </p:sp>
      <p:pic>
        <p:nvPicPr>
          <p:cNvPr id="255" name="Google Shape;255;p34"/>
          <p:cNvPicPr preferRelativeResize="0"/>
          <p:nvPr/>
        </p:nvPicPr>
        <p:blipFill rotWithShape="1">
          <a:blip r:embed="rId4">
            <a:alphaModFix/>
          </a:blip>
          <a:srcRect/>
          <a:stretch/>
        </p:blipFill>
        <p:spPr>
          <a:xfrm>
            <a:off x="5384161" y="2729908"/>
            <a:ext cx="4212431" cy="27320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35"/>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61" name="Google Shape;261;p35"/>
          <p:cNvSpPr txBox="1"/>
          <p:nvPr/>
        </p:nvSpPr>
        <p:spPr>
          <a:xfrm>
            <a:off x="2501556" y="733874"/>
            <a:ext cx="856564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Lektionen von erfolgreichen Unternehmern</a:t>
            </a:r>
            <a:endParaRPr sz="1400" b="0" i="0" u="none" strike="noStrike" cap="none">
              <a:solidFill>
                <a:schemeClr val="dk1"/>
              </a:solidFill>
              <a:latin typeface="Arial"/>
              <a:ea typeface="Arial"/>
              <a:cs typeface="Arial"/>
              <a:sym typeface="Arial"/>
            </a:endParaRPr>
          </a:p>
        </p:txBody>
      </p:sp>
      <p:sp>
        <p:nvSpPr>
          <p:cNvPr id="262" name="Google Shape;262;p35"/>
          <p:cNvSpPr txBox="1"/>
          <p:nvPr/>
        </p:nvSpPr>
        <p:spPr>
          <a:xfrm>
            <a:off x="1432310" y="2431080"/>
            <a:ext cx="9140100" cy="394719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Jeff Bezos </a:t>
            </a:r>
            <a:r>
              <a:rPr lang="en-US" sz="1900" b="1" i="1" u="none" strike="noStrike" cap="none" dirty="0">
                <a:solidFill>
                  <a:schemeClr val="dk1"/>
                </a:solidFill>
                <a:latin typeface="Arial"/>
                <a:ea typeface="Arial"/>
                <a:cs typeface="Arial"/>
                <a:sym typeface="Arial"/>
              </a:rPr>
              <a:t>Klein </a:t>
            </a:r>
            <a:r>
              <a:rPr lang="en-US" sz="1900" b="1" i="1" u="none" strike="noStrike" cap="none" dirty="0" err="1">
                <a:solidFill>
                  <a:schemeClr val="dk1"/>
                </a:solidFill>
                <a:latin typeface="Arial"/>
                <a:ea typeface="Arial"/>
                <a:cs typeface="Arial"/>
                <a:sym typeface="Arial"/>
              </a:rPr>
              <a:t>anfangen</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groß</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rauskommen</a:t>
            </a:r>
            <a:endParaRPr sz="1400" b="0" i="0"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endParaRPr sz="1800" b="1" i="1"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r>
              <a:rPr lang="en-US" sz="1800" b="0" i="1" u="none" strike="noStrike" cap="none" dirty="0">
                <a:solidFill>
                  <a:schemeClr val="dk1"/>
                </a:solidFill>
                <a:latin typeface="Arial"/>
                <a:ea typeface="Arial"/>
                <a:cs typeface="Arial"/>
                <a:sym typeface="Arial"/>
              </a:rPr>
              <a:t>Bill Gates </a:t>
            </a:r>
            <a:r>
              <a:rPr lang="en-US" sz="1900" b="1" i="1" u="none" strike="noStrike" cap="none" dirty="0">
                <a:solidFill>
                  <a:schemeClr val="dk1"/>
                </a:solidFill>
                <a:latin typeface="Arial"/>
                <a:ea typeface="Arial"/>
                <a:cs typeface="Arial"/>
                <a:sym typeface="Arial"/>
              </a:rPr>
              <a:t>Sei </a:t>
            </a:r>
            <a:r>
              <a:rPr lang="en-US" sz="1900" b="1" i="1" u="none" strike="noStrike" cap="none" dirty="0" err="1">
                <a:solidFill>
                  <a:schemeClr val="dk1"/>
                </a:solidFill>
                <a:latin typeface="Arial"/>
                <a:ea typeface="Arial"/>
                <a:cs typeface="Arial"/>
                <a:sym typeface="Arial"/>
              </a:rPr>
              <a:t>dein</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eigener</a:t>
            </a:r>
            <a:r>
              <a:rPr lang="en-US" sz="1900" b="1" i="1" u="none" strike="noStrike" cap="none" dirty="0">
                <a:solidFill>
                  <a:schemeClr val="dk1"/>
                </a:solidFill>
                <a:latin typeface="Arial"/>
                <a:ea typeface="Arial"/>
                <a:cs typeface="Arial"/>
                <a:sym typeface="Arial"/>
              </a:rPr>
              <a:t> Chef und fang </a:t>
            </a:r>
            <a:r>
              <a:rPr lang="en-US" sz="1900" b="1" i="1" u="none" strike="noStrike" cap="none" dirty="0" err="1">
                <a:solidFill>
                  <a:schemeClr val="dk1"/>
                </a:solidFill>
                <a:latin typeface="Arial"/>
                <a:ea typeface="Arial"/>
                <a:cs typeface="Arial"/>
                <a:sym typeface="Arial"/>
              </a:rPr>
              <a:t>früh</a:t>
            </a:r>
            <a:r>
              <a:rPr lang="en-US" sz="1900" b="1" i="1" u="none" strike="noStrike" cap="none" dirty="0">
                <a:solidFill>
                  <a:schemeClr val="dk1"/>
                </a:solidFill>
                <a:latin typeface="Arial"/>
                <a:ea typeface="Arial"/>
                <a:cs typeface="Arial"/>
                <a:sym typeface="Arial"/>
              </a:rPr>
              <a:t> an</a:t>
            </a:r>
            <a:endParaRPr sz="1400" b="0" i="0"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endParaRPr sz="1800" b="1" i="1"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r>
              <a:rPr lang="en-US" sz="1800" b="0" i="1" u="none" strike="noStrike" cap="none" dirty="0">
                <a:solidFill>
                  <a:schemeClr val="dk1"/>
                </a:solidFill>
                <a:latin typeface="Arial"/>
                <a:ea typeface="Arial"/>
                <a:cs typeface="Arial"/>
                <a:sym typeface="Arial"/>
              </a:rPr>
              <a:t>Mark Zuckerberg </a:t>
            </a:r>
            <a:r>
              <a:rPr lang="en-US" sz="1900" b="1" i="1" u="none" strike="noStrike" cap="none" dirty="0" err="1">
                <a:solidFill>
                  <a:schemeClr val="dk1"/>
                </a:solidFill>
                <a:latin typeface="Arial"/>
                <a:ea typeface="Arial"/>
                <a:cs typeface="Arial"/>
                <a:sym typeface="Arial"/>
              </a:rPr>
              <a:t>jagt</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nicht</a:t>
            </a:r>
            <a:r>
              <a:rPr lang="en-US" sz="1900" b="1" i="1" u="none" strike="noStrike" cap="none" dirty="0">
                <a:solidFill>
                  <a:schemeClr val="dk1"/>
                </a:solidFill>
                <a:latin typeface="Arial"/>
                <a:ea typeface="Arial"/>
                <a:cs typeface="Arial"/>
                <a:sym typeface="Arial"/>
              </a:rPr>
              <a:t> dem Geld </a:t>
            </a:r>
            <a:r>
              <a:rPr lang="en-US" sz="1900" b="1" i="1" u="none" strike="noStrike" cap="none" dirty="0" err="1">
                <a:solidFill>
                  <a:schemeClr val="dk1"/>
                </a:solidFill>
                <a:latin typeface="Arial"/>
                <a:ea typeface="Arial"/>
                <a:cs typeface="Arial"/>
                <a:sym typeface="Arial"/>
              </a:rPr>
              <a:t>hinterher</a:t>
            </a:r>
            <a:r>
              <a:rPr lang="en-US" sz="1900" b="1" i="1"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endParaRPr sz="1800" b="1" i="1"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r>
              <a:rPr lang="en-US" sz="1800" b="0" i="1" u="none" strike="noStrike" cap="none" dirty="0">
                <a:solidFill>
                  <a:schemeClr val="dk1"/>
                </a:solidFill>
                <a:latin typeface="Arial"/>
                <a:ea typeface="Arial"/>
                <a:cs typeface="Arial"/>
                <a:sym typeface="Arial"/>
              </a:rPr>
              <a:t>Steve Jobs </a:t>
            </a:r>
            <a:r>
              <a:rPr lang="en-US" sz="1900" b="1" i="1" u="none" strike="noStrike" cap="none" dirty="0">
                <a:solidFill>
                  <a:schemeClr val="dk1"/>
                </a:solidFill>
                <a:latin typeface="Arial"/>
                <a:ea typeface="Arial"/>
                <a:cs typeface="Arial"/>
                <a:sym typeface="Arial"/>
              </a:rPr>
              <a:t>hat dem </a:t>
            </a:r>
            <a:r>
              <a:rPr lang="en-US" sz="1900" b="1" i="1" u="none" strike="noStrike" cap="none" dirty="0" err="1">
                <a:solidFill>
                  <a:schemeClr val="dk1"/>
                </a:solidFill>
                <a:latin typeface="Arial"/>
                <a:ea typeface="Arial"/>
                <a:cs typeface="Arial"/>
                <a:sym typeface="Arial"/>
              </a:rPr>
              <a:t>Universum</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eine</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Delle</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verpasst</a:t>
            </a:r>
            <a:r>
              <a:rPr lang="en-US" sz="1900" b="1" i="1"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endParaRPr sz="1800" b="1" i="1" u="none" strike="noStrike" cap="none" dirty="0">
              <a:solidFill>
                <a:schemeClr val="dk1"/>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800"/>
              <a:buFont typeface="Arial"/>
              <a:buNone/>
            </a:pPr>
            <a:r>
              <a:rPr lang="en-US" sz="1800" b="0" i="1" u="none" strike="noStrike" cap="none" dirty="0">
                <a:solidFill>
                  <a:schemeClr val="dk1"/>
                </a:solidFill>
                <a:latin typeface="Arial"/>
                <a:ea typeface="Arial"/>
                <a:cs typeface="Arial"/>
                <a:sym typeface="Arial"/>
              </a:rPr>
              <a:t>Larry Ellison </a:t>
            </a:r>
            <a:r>
              <a:rPr lang="en-US" sz="1900" b="1" i="1" u="none" strike="noStrike" cap="none" dirty="0">
                <a:solidFill>
                  <a:schemeClr val="dk1"/>
                </a:solidFill>
                <a:latin typeface="Arial"/>
                <a:ea typeface="Arial"/>
                <a:cs typeface="Arial"/>
                <a:sym typeface="Arial"/>
              </a:rPr>
              <a:t>hat </a:t>
            </a:r>
            <a:r>
              <a:rPr lang="en-US" sz="1900" b="1" i="1" u="none" strike="noStrike" cap="none" dirty="0" err="1">
                <a:solidFill>
                  <a:schemeClr val="dk1"/>
                </a:solidFill>
                <a:latin typeface="Arial"/>
                <a:ea typeface="Arial"/>
                <a:cs typeface="Arial"/>
                <a:sym typeface="Arial"/>
              </a:rPr>
              <a:t>eine</a:t>
            </a:r>
            <a:r>
              <a:rPr lang="en-US" sz="1900" b="1" i="1" u="none" strike="noStrike" cap="none" dirty="0">
                <a:solidFill>
                  <a:schemeClr val="dk1"/>
                </a:solidFill>
                <a:latin typeface="Arial"/>
                <a:ea typeface="Arial"/>
                <a:cs typeface="Arial"/>
                <a:sym typeface="Arial"/>
              </a:rPr>
              <a:t> </a:t>
            </a:r>
            <a:r>
              <a:rPr lang="en-US" sz="1900" b="1" i="1" u="none" strike="noStrike" cap="none" dirty="0" err="1">
                <a:solidFill>
                  <a:schemeClr val="dk1"/>
                </a:solidFill>
                <a:latin typeface="Arial"/>
                <a:ea typeface="Arial"/>
                <a:cs typeface="Arial"/>
                <a:sym typeface="Arial"/>
              </a:rPr>
              <a:t>klare</a:t>
            </a:r>
            <a:r>
              <a:rPr lang="en-US" sz="1900" b="1" i="1" u="none" strike="noStrike" cap="none" dirty="0">
                <a:solidFill>
                  <a:schemeClr val="dk1"/>
                </a:solidFill>
                <a:latin typeface="Arial"/>
                <a:ea typeface="Arial"/>
                <a:cs typeface="Arial"/>
                <a:sym typeface="Arial"/>
              </a:rPr>
              <a:t> Vision</a:t>
            </a:r>
            <a:endParaRPr sz="1400" b="0" i="0" u="none" strike="noStrike" cap="none" dirty="0">
              <a:solidFill>
                <a:schemeClr val="dk1"/>
              </a:solidFill>
              <a:latin typeface="Arial"/>
              <a:ea typeface="Arial"/>
              <a:cs typeface="Arial"/>
              <a:sym typeface="Arial"/>
            </a:endParaRPr>
          </a:p>
        </p:txBody>
      </p:sp>
      <p:pic>
        <p:nvPicPr>
          <p:cNvPr id="263" name="Google Shape;263;p35"/>
          <p:cNvPicPr preferRelativeResize="0"/>
          <p:nvPr/>
        </p:nvPicPr>
        <p:blipFill rotWithShape="1">
          <a:blip r:embed="rId4">
            <a:alphaModFix/>
          </a:blip>
          <a:srcRect/>
          <a:stretch/>
        </p:blipFill>
        <p:spPr>
          <a:xfrm>
            <a:off x="7212876" y="2431080"/>
            <a:ext cx="2894873" cy="2163252"/>
          </a:xfrm>
          <a:prstGeom prst="rect">
            <a:avLst/>
          </a:prstGeom>
          <a:noFill/>
          <a:ln>
            <a:noFill/>
          </a:ln>
        </p:spPr>
      </p:pic>
      <p:sp>
        <p:nvSpPr>
          <p:cNvPr id="264" name="Google Shape;264;p35"/>
          <p:cNvSpPr txBox="1"/>
          <p:nvPr/>
        </p:nvSpPr>
        <p:spPr>
          <a:xfrm>
            <a:off x="789272" y="1636295"/>
            <a:ext cx="8470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Wenn es NUR eine Lektion gibt, die Sie aus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p35"/>
          <p:cNvSpPr/>
          <p:nvPr/>
        </p:nvSpPr>
        <p:spPr>
          <a:xfrm>
            <a:off x="1242133" y="2655017"/>
            <a:ext cx="242963" cy="137068"/>
          </a:xfrm>
          <a:prstGeom prst="chevron">
            <a:avLst>
              <a:gd name="adj" fmla="val 50000"/>
            </a:avLst>
          </a:prstGeom>
          <a:solidFill>
            <a:srgbClr val="F2A34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6" name="Google Shape;266;p35"/>
          <p:cNvSpPr/>
          <p:nvPr/>
        </p:nvSpPr>
        <p:spPr>
          <a:xfrm>
            <a:off x="1242133" y="3449802"/>
            <a:ext cx="242963" cy="137068"/>
          </a:xfrm>
          <a:prstGeom prst="chevron">
            <a:avLst>
              <a:gd name="adj" fmla="val 50000"/>
            </a:avLst>
          </a:prstGeom>
          <a:solidFill>
            <a:srgbClr val="F2A34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35"/>
          <p:cNvSpPr/>
          <p:nvPr/>
        </p:nvSpPr>
        <p:spPr>
          <a:xfrm>
            <a:off x="1215740" y="4336143"/>
            <a:ext cx="242963" cy="137068"/>
          </a:xfrm>
          <a:prstGeom prst="chevron">
            <a:avLst>
              <a:gd name="adj" fmla="val 50000"/>
            </a:avLst>
          </a:prstGeom>
          <a:solidFill>
            <a:srgbClr val="F2A34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68" name="Google Shape;268;p35"/>
          <p:cNvSpPr/>
          <p:nvPr/>
        </p:nvSpPr>
        <p:spPr>
          <a:xfrm>
            <a:off x="1224444" y="5193200"/>
            <a:ext cx="242963" cy="137068"/>
          </a:xfrm>
          <a:prstGeom prst="chevron">
            <a:avLst>
              <a:gd name="adj" fmla="val 50000"/>
            </a:avLst>
          </a:prstGeom>
          <a:solidFill>
            <a:srgbClr val="F2A34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35"/>
          <p:cNvSpPr/>
          <p:nvPr/>
        </p:nvSpPr>
        <p:spPr>
          <a:xfrm>
            <a:off x="1242133" y="6066415"/>
            <a:ext cx="242963" cy="137068"/>
          </a:xfrm>
          <a:prstGeom prst="chevron">
            <a:avLst>
              <a:gd name="adj" fmla="val 50000"/>
            </a:avLst>
          </a:prstGeom>
          <a:solidFill>
            <a:srgbClr val="F2A34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36"/>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75" name="Google Shape;275;p36"/>
          <p:cNvSpPr txBox="1"/>
          <p:nvPr/>
        </p:nvSpPr>
        <p:spPr>
          <a:xfrm>
            <a:off x="662702" y="1076575"/>
            <a:ext cx="66897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Fallstudie von Jeff Bezos - Amazon</a:t>
            </a:r>
            <a:endParaRPr sz="1400" b="0" i="0" u="none" strike="noStrike" cap="none">
              <a:solidFill>
                <a:schemeClr val="dk1"/>
              </a:solidFill>
              <a:latin typeface="Arial"/>
              <a:ea typeface="Arial"/>
              <a:cs typeface="Arial"/>
              <a:sym typeface="Arial"/>
            </a:endParaRPr>
          </a:p>
        </p:txBody>
      </p:sp>
      <p:sp>
        <p:nvSpPr>
          <p:cNvPr id="276" name="Google Shape;276;p36"/>
          <p:cNvSpPr txBox="1"/>
          <p:nvPr/>
        </p:nvSpPr>
        <p:spPr>
          <a:xfrm>
            <a:off x="662702" y="1774272"/>
            <a:ext cx="9100200" cy="4525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800" b="0" i="0" u="none" strike="noStrike" cap="none" dirty="0">
                <a:solidFill>
                  <a:schemeClr val="dk1"/>
                </a:solidFill>
                <a:latin typeface="Arial"/>
                <a:ea typeface="Arial"/>
                <a:cs typeface="Arial"/>
                <a:sym typeface="Arial"/>
              </a:rPr>
              <a:t>Jeff Bezos </a:t>
            </a:r>
            <a:r>
              <a:rPr lang="en-US" sz="1800" b="0" i="0" u="none" strike="noStrike" cap="none" dirty="0" err="1">
                <a:solidFill>
                  <a:schemeClr val="dk1"/>
                </a:solidFill>
                <a:latin typeface="Arial"/>
                <a:ea typeface="Arial"/>
                <a:cs typeface="Arial"/>
                <a:sym typeface="Arial"/>
              </a:rPr>
              <a:t>gründete</a:t>
            </a:r>
            <a:r>
              <a:rPr lang="en-US" sz="1800" b="0" i="0" u="none" strike="noStrike" cap="none" dirty="0">
                <a:solidFill>
                  <a:schemeClr val="dk1"/>
                </a:solidFill>
                <a:latin typeface="Arial"/>
                <a:ea typeface="Arial"/>
                <a:cs typeface="Arial"/>
                <a:sym typeface="Arial"/>
              </a:rPr>
              <a:t> Amazon </a:t>
            </a:r>
            <a:r>
              <a:rPr lang="en-US" sz="1800" b="0" i="0" u="none" strike="noStrike" cap="none" dirty="0" err="1">
                <a:solidFill>
                  <a:schemeClr val="dk1"/>
                </a:solidFill>
                <a:latin typeface="Arial"/>
                <a:ea typeface="Arial"/>
                <a:cs typeface="Arial"/>
                <a:sym typeface="Arial"/>
              </a:rPr>
              <a:t>im</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Jahr</a:t>
            </a:r>
            <a:r>
              <a:rPr lang="en-US" sz="1800" b="0" i="0" u="none" strike="noStrike" cap="none" dirty="0">
                <a:solidFill>
                  <a:schemeClr val="dk1"/>
                </a:solidFill>
                <a:latin typeface="Arial"/>
                <a:ea typeface="Arial"/>
                <a:cs typeface="Arial"/>
                <a:sym typeface="Arial"/>
              </a:rPr>
              <a:t> 1994 </a:t>
            </a:r>
            <a:r>
              <a:rPr lang="en-US" sz="1800" b="0" i="0" u="none" strike="noStrike" cap="none" dirty="0" err="1">
                <a:solidFill>
                  <a:schemeClr val="dk1"/>
                </a:solidFill>
                <a:latin typeface="Arial"/>
                <a:ea typeface="Arial"/>
                <a:cs typeface="Arial"/>
                <a:sym typeface="Arial"/>
              </a:rPr>
              <a:t>mit</a:t>
            </a:r>
            <a:r>
              <a:rPr lang="en-US" sz="1800" b="0" i="0" u="none" strike="noStrike" cap="none" dirty="0">
                <a:solidFill>
                  <a:schemeClr val="dk1"/>
                </a:solidFill>
                <a:latin typeface="Arial"/>
                <a:ea typeface="Arial"/>
                <a:cs typeface="Arial"/>
                <a:sym typeface="Arial"/>
              </a:rPr>
              <a:t> der Vision, der "</a:t>
            </a:r>
            <a:r>
              <a:rPr lang="en-US" sz="1800" b="0" i="0" u="none" strike="noStrike" cap="none" dirty="0" err="1">
                <a:solidFill>
                  <a:schemeClr val="dk1"/>
                </a:solidFill>
                <a:latin typeface="Arial"/>
                <a:ea typeface="Arial"/>
                <a:cs typeface="Arial"/>
                <a:sym typeface="Arial"/>
              </a:rPr>
              <a:t>größte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Buchladen</a:t>
            </a:r>
            <a:r>
              <a:rPr lang="en-US" sz="1800" b="0" i="0" u="none" strike="noStrike" cap="none" dirty="0">
                <a:solidFill>
                  <a:schemeClr val="dk1"/>
                </a:solidFill>
                <a:latin typeface="Arial"/>
                <a:ea typeface="Arial"/>
                <a:cs typeface="Arial"/>
                <a:sym typeface="Arial"/>
              </a:rPr>
              <a:t> der Welt"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werden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Indem</a:t>
            </a:r>
            <a:r>
              <a:rPr lang="en-US" sz="1800" b="0" i="0" u="none" strike="noStrike" cap="none" dirty="0">
                <a:solidFill>
                  <a:schemeClr val="dk1"/>
                </a:solidFill>
                <a:latin typeface="Arial"/>
                <a:ea typeface="Arial"/>
                <a:cs typeface="Arial"/>
                <a:sym typeface="Arial"/>
              </a:rPr>
              <a:t> er das </a:t>
            </a:r>
            <a:r>
              <a:rPr lang="en-US" sz="1800" b="0" i="0" u="none" strike="noStrike" cap="none" dirty="0" err="1">
                <a:solidFill>
                  <a:schemeClr val="dk1"/>
                </a:solidFill>
                <a:latin typeface="Arial"/>
                <a:ea typeface="Arial"/>
                <a:cs typeface="Arial"/>
                <a:sym typeface="Arial"/>
              </a:rPr>
              <a:t>Wachstum</a:t>
            </a:r>
            <a:r>
              <a:rPr lang="en-US" sz="1800" b="0" i="0" u="none" strike="noStrike" cap="none" dirty="0">
                <a:solidFill>
                  <a:schemeClr val="dk1"/>
                </a:solidFill>
                <a:latin typeface="Arial"/>
                <a:ea typeface="Arial"/>
                <a:cs typeface="Arial"/>
                <a:sym typeface="Arial"/>
              </a:rPr>
              <a:t> des Internets und das </a:t>
            </a:r>
            <a:r>
              <a:rPr lang="en-US" sz="1800" b="0" i="0" u="none" strike="noStrike" cap="none" dirty="0" err="1">
                <a:solidFill>
                  <a:schemeClr val="dk1"/>
                </a:solidFill>
                <a:latin typeface="Arial"/>
                <a:ea typeface="Arial"/>
                <a:cs typeface="Arial"/>
                <a:sym typeface="Arial"/>
              </a:rPr>
              <a:t>Potenzial</a:t>
            </a:r>
            <a:r>
              <a:rPr lang="en-US" sz="1800" b="0" i="0" u="none" strike="noStrike" cap="none" dirty="0">
                <a:solidFill>
                  <a:schemeClr val="dk1"/>
                </a:solidFill>
                <a:latin typeface="Arial"/>
                <a:ea typeface="Arial"/>
                <a:cs typeface="Arial"/>
                <a:sym typeface="Arial"/>
              </a:rPr>
              <a:t> des </a:t>
            </a:r>
            <a:r>
              <a:rPr lang="en-US" sz="1800" b="0" i="0" u="none" strike="noStrike" cap="none" dirty="0" err="1">
                <a:solidFill>
                  <a:schemeClr val="dk1"/>
                </a:solidFill>
                <a:latin typeface="Arial"/>
                <a:ea typeface="Arial"/>
                <a:cs typeface="Arial"/>
                <a:sym typeface="Arial"/>
              </a:rPr>
              <a:t>elektronischen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Handels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vorwegnahm</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positionierte</a:t>
            </a:r>
            <a:r>
              <a:rPr lang="en-US" sz="1800" b="0" i="0" u="none" strike="noStrike" cap="none" dirty="0">
                <a:solidFill>
                  <a:schemeClr val="dk1"/>
                </a:solidFill>
                <a:latin typeface="Arial"/>
                <a:ea typeface="Arial"/>
                <a:cs typeface="Arial"/>
                <a:sym typeface="Arial"/>
              </a:rPr>
              <a:t> Bezos Amazon an der </a:t>
            </a:r>
            <a:r>
              <a:rPr lang="en-US" sz="1800" b="0" i="0" u="none" strike="noStrike" cap="none" dirty="0" err="1">
                <a:solidFill>
                  <a:schemeClr val="dk1"/>
                </a:solidFill>
                <a:latin typeface="Arial"/>
                <a:ea typeface="Arial"/>
                <a:cs typeface="Arial"/>
                <a:sym typeface="Arial"/>
              </a:rPr>
              <a:t>Spitze</a:t>
            </a:r>
            <a:r>
              <a:rPr lang="en-US" sz="1800" b="0" i="0" u="none" strike="noStrike" cap="none" dirty="0">
                <a:solidFill>
                  <a:schemeClr val="dk1"/>
                </a:solidFill>
                <a:latin typeface="Arial"/>
                <a:ea typeface="Arial"/>
                <a:cs typeface="Arial"/>
                <a:sym typeface="Arial"/>
              </a:rPr>
              <a:t> des Online-</a:t>
            </a:r>
            <a:r>
              <a:rPr lang="en-US" sz="1800" b="0" i="0" u="none" strike="noStrike" cap="none" dirty="0" err="1">
                <a:solidFill>
                  <a:schemeClr val="dk1"/>
                </a:solidFill>
                <a:latin typeface="Arial"/>
                <a:ea typeface="Arial"/>
                <a:cs typeface="Arial"/>
                <a:sym typeface="Arial"/>
              </a:rPr>
              <a:t>Einzelhandels</a:t>
            </a:r>
            <a:r>
              <a:rPr lang="en-US" sz="1800" b="0" i="0" u="none" strike="noStrike" cap="none" dirty="0">
                <a:solidFill>
                  <a:schemeClr val="dk1"/>
                </a:solidFill>
                <a:latin typeface="Arial"/>
                <a:ea typeface="Arial"/>
                <a:cs typeface="Arial"/>
                <a:sym typeface="Arial"/>
              </a:rPr>
              <a:t>. Er gab </a:t>
            </a:r>
            <a:r>
              <a:rPr lang="en-US" sz="1800" b="0" i="0" u="none" strike="noStrike" cap="none" dirty="0" err="1">
                <a:solidFill>
                  <a:schemeClr val="dk1"/>
                </a:solidFill>
                <a:latin typeface="Arial"/>
                <a:ea typeface="Arial"/>
                <a:cs typeface="Arial"/>
                <a:sym typeface="Arial"/>
              </a:rPr>
              <a:t>langfristigen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Investitionen</a:t>
            </a:r>
            <a:r>
              <a:rPr lang="en-US" sz="1800" b="0" i="0" u="none" strike="noStrike" cap="none" dirty="0">
                <a:solidFill>
                  <a:schemeClr val="dk1"/>
                </a:solidFill>
                <a:latin typeface="Arial"/>
                <a:ea typeface="Arial"/>
                <a:cs typeface="Arial"/>
                <a:sym typeface="Arial"/>
              </a:rPr>
              <a:t> den </a:t>
            </a:r>
            <a:r>
              <a:rPr lang="en-US" sz="1800" b="0" i="0" u="none" strike="noStrike" cap="none" dirty="0" err="1">
                <a:solidFill>
                  <a:schemeClr val="dk1"/>
                </a:solidFill>
                <a:latin typeface="Arial"/>
                <a:ea typeface="Arial"/>
                <a:cs typeface="Arial"/>
                <a:sym typeface="Arial"/>
              </a:rPr>
              <a:t>Vorzug</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vor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sofortigen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Gewinnen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eine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Strategie</a:t>
            </a:r>
            <a:r>
              <a:rPr lang="en-US" sz="1800" b="0" i="0" u="none" strike="noStrike" cap="none" dirty="0">
                <a:solidFill>
                  <a:schemeClr val="dk1"/>
                </a:solidFill>
                <a:latin typeface="Arial"/>
                <a:ea typeface="Arial"/>
                <a:cs typeface="Arial"/>
                <a:sym typeface="Arial"/>
              </a:rPr>
              <a:t>, die </a:t>
            </a:r>
            <a:r>
              <a:rPr lang="en-US" sz="1800" b="0" i="0" u="none" strike="noStrike" cap="none" dirty="0" err="1">
                <a:solidFill>
                  <a:schemeClr val="dk1"/>
                </a:solidFill>
                <a:latin typeface="Arial"/>
                <a:ea typeface="Arial"/>
                <a:cs typeface="Arial"/>
                <a:sym typeface="Arial"/>
              </a:rPr>
              <a:t>viele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Anleger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zunächst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verwirrte</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800" b="0" i="0" u="none" strike="noStrike" cap="none" dirty="0">
                <a:solidFill>
                  <a:schemeClr val="dk1"/>
                </a:solidFill>
                <a:latin typeface="Arial"/>
                <a:ea typeface="Arial"/>
                <a:cs typeface="Arial"/>
                <a:sym typeface="Arial"/>
              </a:rPr>
              <a:t>Bezos' </a:t>
            </a:r>
            <a:r>
              <a:rPr lang="en-US" sz="1800" b="0" i="0" u="none" strike="noStrike" cap="none" dirty="0" err="1">
                <a:solidFill>
                  <a:schemeClr val="dk1"/>
                </a:solidFill>
                <a:latin typeface="Arial"/>
                <a:ea typeface="Arial"/>
                <a:cs typeface="Arial"/>
                <a:sym typeface="Arial"/>
              </a:rPr>
              <a:t>obsessiver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Fokus</a:t>
            </a:r>
            <a:r>
              <a:rPr lang="en-US" sz="1800" b="0" i="0" u="none" strike="noStrike" cap="none" dirty="0">
                <a:solidFill>
                  <a:schemeClr val="dk1"/>
                </a:solidFill>
                <a:latin typeface="Arial"/>
                <a:ea typeface="Arial"/>
                <a:cs typeface="Arial"/>
                <a:sym typeface="Arial"/>
              </a:rPr>
              <a:t> auf die </a:t>
            </a:r>
            <a:r>
              <a:rPr lang="en-US" sz="1800" b="0" i="0" u="none" strike="noStrike" cap="none" dirty="0" err="1">
                <a:solidFill>
                  <a:schemeClr val="dk1"/>
                </a:solidFill>
                <a:latin typeface="Arial"/>
                <a:ea typeface="Arial"/>
                <a:cs typeface="Arial"/>
                <a:sym typeface="Arial"/>
              </a:rPr>
              <a:t>Kundenzufriedenheit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trieb</a:t>
            </a:r>
            <a:r>
              <a:rPr lang="en-US" sz="1800" b="0" i="0" u="none" strike="noStrike" cap="none" dirty="0">
                <a:solidFill>
                  <a:schemeClr val="dk1"/>
                </a:solidFill>
                <a:latin typeface="Arial"/>
                <a:ea typeface="Arial"/>
                <a:cs typeface="Arial"/>
                <a:sym typeface="Arial"/>
              </a:rPr>
              <a:t> die Expansion von Amazon in </a:t>
            </a:r>
            <a:r>
              <a:rPr lang="en-US" sz="1800" b="0" i="0" u="none" strike="noStrike" cap="none" dirty="0" err="1">
                <a:solidFill>
                  <a:schemeClr val="dk1"/>
                </a:solidFill>
                <a:latin typeface="Arial"/>
                <a:ea typeface="Arial"/>
                <a:cs typeface="Arial"/>
                <a:sym typeface="Arial"/>
              </a:rPr>
              <a:t>verschiedene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Sektoren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voran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Innovationen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wie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Kundenrezensionen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personalisierte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Empfehlungen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ein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robustes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Rückgaberecht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wurden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entwickelt</a:t>
            </a:r>
            <a:r>
              <a:rPr lang="en-US" sz="1800" b="0" i="0" u="none" strike="noStrike" cap="none" dirty="0">
                <a:solidFill>
                  <a:schemeClr val="dk1"/>
                </a:solidFill>
                <a:latin typeface="Arial"/>
                <a:ea typeface="Arial"/>
                <a:cs typeface="Arial"/>
                <a:sym typeface="Arial"/>
              </a:rPr>
              <a:t>, um </a:t>
            </a:r>
            <a:r>
              <a:rPr lang="en-US" sz="1800" b="0" i="0" u="none" strike="noStrike" cap="none" dirty="0" err="1">
                <a:solidFill>
                  <a:schemeClr val="dk1"/>
                </a:solidFill>
                <a:latin typeface="Arial"/>
                <a:ea typeface="Arial"/>
                <a:cs typeface="Arial"/>
                <a:sym typeface="Arial"/>
              </a:rPr>
              <a:t>Vertrauen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Loyalität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aufzubauen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ein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wiederholtes</a:t>
            </a:r>
            <a:r>
              <a:rPr lang="en-US" sz="1800" b="0" i="0" u="none" strike="noStrike" cap="none" dirty="0">
                <a:solidFill>
                  <a:schemeClr val="dk1"/>
                </a:solidFill>
                <a:latin typeface="Arial"/>
                <a:ea typeface="Arial"/>
                <a:cs typeface="Arial"/>
                <a:sym typeface="Arial"/>
              </a:rPr>
              <a:t> Engagement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gewährleisten</a:t>
            </a:r>
            <a:r>
              <a:rPr lang="en-US"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800" b="0" i="0" u="none" strike="noStrike" cap="none" dirty="0">
                <a:solidFill>
                  <a:schemeClr val="dk1"/>
                </a:solidFill>
                <a:latin typeface="Arial"/>
                <a:ea typeface="Arial"/>
                <a:cs typeface="Arial"/>
                <a:sym typeface="Arial"/>
              </a:rPr>
              <a:t>Bezos </a:t>
            </a:r>
            <a:r>
              <a:rPr lang="en-US" sz="1800" b="0" i="0" u="none" strike="noStrike" cap="none" dirty="0" err="1">
                <a:solidFill>
                  <a:schemeClr val="dk1"/>
                </a:solidFill>
                <a:latin typeface="Arial"/>
                <a:ea typeface="Arial"/>
                <a:cs typeface="Arial"/>
                <a:sym typeface="Arial"/>
              </a:rPr>
              <a:t>ist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dafür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bekannt</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dass</a:t>
            </a:r>
            <a:r>
              <a:rPr lang="en-US" sz="1800" b="0" i="0" u="none" strike="noStrike" cap="none" dirty="0">
                <a:solidFill>
                  <a:schemeClr val="dk1"/>
                </a:solidFill>
                <a:latin typeface="Arial"/>
                <a:ea typeface="Arial"/>
                <a:cs typeface="Arial"/>
                <a:sym typeface="Arial"/>
              </a:rPr>
              <a:t> er </a:t>
            </a:r>
            <a:r>
              <a:rPr lang="en-US" sz="1800" b="0" i="0" u="none" strike="noStrike" cap="none" dirty="0" err="1">
                <a:solidFill>
                  <a:schemeClr val="dk1"/>
                </a:solidFill>
                <a:latin typeface="Arial"/>
                <a:ea typeface="Arial"/>
                <a:cs typeface="Arial"/>
                <a:sym typeface="Arial"/>
              </a:rPr>
              <a:t>Innovationen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begrüßt</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erhebliche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Risiken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eingeht</a:t>
            </a:r>
            <a:r>
              <a:rPr lang="en-US" sz="1800" b="0" i="0" u="none" strike="noStrike" cap="none" dirty="0">
                <a:solidFill>
                  <a:schemeClr val="dk1"/>
                </a:solidFill>
                <a:latin typeface="Arial"/>
                <a:ea typeface="Arial"/>
                <a:cs typeface="Arial"/>
                <a:sym typeface="Arial"/>
              </a:rPr>
              <a:t>. Er </a:t>
            </a:r>
            <a:r>
              <a:rPr lang="en-US" sz="1800" b="0" i="0" u="none" strike="noStrike" cap="none" dirty="0" err="1">
                <a:solidFill>
                  <a:schemeClr val="dk1"/>
                </a:solidFill>
                <a:latin typeface="Arial"/>
                <a:ea typeface="Arial"/>
                <a:cs typeface="Arial"/>
                <a:sym typeface="Arial"/>
              </a:rPr>
              <a:t>investierte</a:t>
            </a:r>
            <a:r>
              <a:rPr lang="en-US" sz="1800" b="0" i="0" u="none" strike="noStrike" cap="none" dirty="0">
                <a:solidFill>
                  <a:schemeClr val="dk1"/>
                </a:solidFill>
                <a:latin typeface="Arial"/>
                <a:ea typeface="Arial"/>
                <a:cs typeface="Arial"/>
                <a:sym typeface="Arial"/>
              </a:rPr>
              <a:t> stark in </a:t>
            </a:r>
            <a:r>
              <a:rPr lang="en-US" sz="1800" b="0" i="0" u="none" strike="noStrike" cap="none" dirty="0" err="1">
                <a:solidFill>
                  <a:schemeClr val="dk1"/>
                </a:solidFill>
                <a:latin typeface="Arial"/>
                <a:ea typeface="Arial"/>
                <a:cs typeface="Arial"/>
                <a:sym typeface="Arial"/>
              </a:rPr>
              <a:t>neue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Technologien</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Dienstleistungen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wie</a:t>
            </a:r>
            <a:r>
              <a:rPr lang="en-US" sz="1800" b="0" i="0" u="none" strike="noStrike" cap="none" dirty="0">
                <a:solidFill>
                  <a:schemeClr val="dk1"/>
                </a:solidFill>
                <a:latin typeface="Arial"/>
                <a:ea typeface="Arial"/>
                <a:cs typeface="Arial"/>
                <a:sym typeface="Arial"/>
              </a:rPr>
              <a:t> Amazon Prime, AWS (Amazon Web Services) und den Kindle. </a:t>
            </a:r>
            <a:r>
              <a:rPr lang="en-US" sz="1800" b="0" i="0" u="none" strike="noStrike" cap="none" dirty="0" err="1">
                <a:solidFill>
                  <a:schemeClr val="dk1"/>
                </a:solidFill>
                <a:latin typeface="Arial"/>
                <a:ea typeface="Arial"/>
                <a:cs typeface="Arial"/>
                <a:sym typeface="Arial"/>
              </a:rPr>
              <a:t>Diese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Initiativen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erforderten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beträchtliche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Vorabinvestitionen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diversifizierten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jedoch</a:t>
            </a:r>
            <a:r>
              <a:rPr lang="en-US" sz="1800" b="0" i="0" u="none" strike="noStrike" cap="none" dirty="0">
                <a:solidFill>
                  <a:schemeClr val="dk1"/>
                </a:solidFill>
                <a:latin typeface="Arial"/>
                <a:ea typeface="Arial"/>
                <a:cs typeface="Arial"/>
                <a:sym typeface="Arial"/>
              </a:rPr>
              <a:t> den </a:t>
            </a:r>
            <a:r>
              <a:rPr lang="en-US" sz="1800" b="0" i="0" u="none" strike="noStrike" cap="none" dirty="0" err="1">
                <a:solidFill>
                  <a:schemeClr val="dk1"/>
                </a:solidFill>
                <a:latin typeface="Arial"/>
                <a:ea typeface="Arial"/>
                <a:cs typeface="Arial"/>
                <a:sym typeface="Arial"/>
              </a:rPr>
              <a:t>Umsatz</a:t>
            </a:r>
            <a:r>
              <a:rPr lang="en-US" sz="1800" b="0" i="0" u="none" strike="noStrike" cap="none" dirty="0">
                <a:solidFill>
                  <a:schemeClr val="dk1"/>
                </a:solidFill>
                <a:latin typeface="Arial"/>
                <a:ea typeface="Arial"/>
                <a:cs typeface="Arial"/>
                <a:sym typeface="Arial"/>
              </a:rPr>
              <a:t> von Amazon und </a:t>
            </a:r>
            <a:r>
              <a:rPr lang="en-US" sz="1800" b="0" i="0" u="none" strike="noStrike" cap="none" dirty="0" err="1">
                <a:solidFill>
                  <a:schemeClr val="dk1"/>
                </a:solidFill>
                <a:latin typeface="Arial"/>
                <a:ea typeface="Arial"/>
                <a:cs typeface="Arial"/>
                <a:sym typeface="Arial"/>
              </a:rPr>
              <a:t>festigten</a:t>
            </a:r>
            <a:r>
              <a:rPr lang="en-US" sz="1800" b="0" i="0" u="none" strike="noStrike" cap="none" dirty="0">
                <a:solidFill>
                  <a:schemeClr val="dk1"/>
                </a:solidFill>
                <a:latin typeface="Arial"/>
                <a:ea typeface="Arial"/>
                <a:cs typeface="Arial"/>
                <a:sym typeface="Arial"/>
              </a:rPr>
              <a:t> seine </a:t>
            </a:r>
            <a:r>
              <a:rPr lang="en-US" sz="1800" b="0" i="0" u="none" strike="noStrike" cap="none" dirty="0" err="1">
                <a:solidFill>
                  <a:schemeClr val="dk1"/>
                </a:solidFill>
                <a:latin typeface="Arial"/>
                <a:ea typeface="Arial"/>
                <a:cs typeface="Arial"/>
                <a:sym typeface="Arial"/>
              </a:rPr>
              <a:t>Marktdominanz</a:t>
            </a:r>
            <a:r>
              <a:rPr lang="en-US" sz="1800" b="0" i="0" u="none" strike="noStrike" cap="none" dirty="0">
                <a:solidFill>
                  <a:schemeClr val="dk1"/>
                </a:solidFill>
                <a:latin typeface="Arial"/>
                <a:ea typeface="Arial"/>
                <a:cs typeface="Arial"/>
                <a:sym typeface="Arial"/>
              </a:rPr>
              <a:t>. Bis 2020 </a:t>
            </a:r>
            <a:r>
              <a:rPr lang="en-US" sz="1800" b="0" i="0" u="none" strike="noStrike" cap="none" dirty="0" err="1">
                <a:solidFill>
                  <a:schemeClr val="dk1"/>
                </a:solidFill>
                <a:latin typeface="Arial"/>
                <a:ea typeface="Arial"/>
                <a:cs typeface="Arial"/>
                <a:sym typeface="Arial"/>
              </a:rPr>
              <a:t>hatten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diese</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strategischen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Schritte</a:t>
            </a:r>
            <a:r>
              <a:rPr lang="en-US" sz="1800" b="0" i="0" u="none" strike="noStrike" cap="none" dirty="0">
                <a:solidFill>
                  <a:schemeClr val="dk1"/>
                </a:solidFill>
                <a:latin typeface="Arial"/>
                <a:ea typeface="Arial"/>
                <a:cs typeface="Arial"/>
                <a:sym typeface="Arial"/>
              </a:rPr>
              <a:t> Amazon </a:t>
            </a:r>
            <a:r>
              <a:rPr lang="en-US" sz="1800" b="0" i="0" u="none" strike="noStrike" cap="none" dirty="0" err="1">
                <a:solidFill>
                  <a:schemeClr val="dk1"/>
                </a:solidFill>
                <a:latin typeface="Arial"/>
                <a:ea typeface="Arial"/>
                <a:cs typeface="Arial"/>
                <a:sym typeface="Arial"/>
              </a:rPr>
              <a:t>zu</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einem</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Kraftpaket</a:t>
            </a:r>
            <a:r>
              <a:rPr lang="en-US" sz="1800" b="0" i="0" u="none" strike="noStrike" cap="none" dirty="0">
                <a:solidFill>
                  <a:schemeClr val="dk1"/>
                </a:solidFill>
                <a:latin typeface="Arial"/>
                <a:ea typeface="Arial"/>
                <a:cs typeface="Arial"/>
                <a:sym typeface="Arial"/>
              </a:rPr>
              <a:t> in </a:t>
            </a:r>
            <a:r>
              <a:rPr lang="en-US" sz="1800" b="0" i="0" u="none" strike="noStrike" cap="none" dirty="0" err="1">
                <a:solidFill>
                  <a:schemeClr val="dk1"/>
                </a:solidFill>
                <a:latin typeface="Arial"/>
                <a:ea typeface="Arial"/>
                <a:cs typeface="Arial"/>
                <a:sym typeface="Arial"/>
              </a:rPr>
              <a:t>mehreren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Branchen</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gemacht</a:t>
            </a:r>
            <a:r>
              <a:rPr lang="en-US" sz="1800" b="0" i="0" u="none" strike="noStrike" cap="none" dirty="0">
                <a:solidFill>
                  <a:schemeClr val="dk1"/>
                </a:solidFill>
                <a:latin typeface="Arial"/>
                <a:ea typeface="Arial"/>
                <a:cs typeface="Arial"/>
                <a:sym typeface="Arial"/>
              </a:rPr>
              <a:t> und die </a:t>
            </a:r>
            <a:r>
              <a:rPr lang="en-US" sz="1800" b="0" i="0" u="none" strike="noStrike" cap="none" dirty="0" err="1">
                <a:solidFill>
                  <a:schemeClr val="dk1"/>
                </a:solidFill>
                <a:latin typeface="Arial"/>
                <a:ea typeface="Arial"/>
                <a:cs typeface="Arial"/>
                <a:sym typeface="Arial"/>
              </a:rPr>
              <a:t>Effektivität</a:t>
            </a:r>
            <a:r>
              <a:rPr lang="en-US" sz="1800" b="0" i="0" u="none" strike="noStrike" cap="none" dirty="0">
                <a:solidFill>
                  <a:schemeClr val="dk1"/>
                </a:solidFill>
                <a:latin typeface="Arial"/>
                <a:ea typeface="Arial"/>
                <a:cs typeface="Arial"/>
                <a:sym typeface="Arial"/>
              </a:rPr>
              <a:t> von Bezos' </a:t>
            </a:r>
            <a:r>
              <a:rPr lang="en-US" sz="1800" b="0" i="0" u="none" strike="noStrike" cap="none" dirty="0" err="1">
                <a:solidFill>
                  <a:schemeClr val="dk1"/>
                </a:solidFill>
                <a:latin typeface="Arial"/>
                <a:ea typeface="Arial"/>
                <a:cs typeface="Arial"/>
                <a:sym typeface="Arial"/>
              </a:rPr>
              <a:t>visionärem</a:t>
            </a:r>
            <a:r>
              <a:rPr lang="en-US" sz="1800" b="0" i="0" u="none" strike="noStrike" cap="none" dirty="0">
                <a:solidFill>
                  <a:schemeClr val="dk1"/>
                </a:solidFill>
                <a:latin typeface="Arial"/>
                <a:ea typeface="Arial"/>
                <a:cs typeface="Arial"/>
                <a:sym typeface="Arial"/>
              </a:rPr>
              <a:t> und </a:t>
            </a:r>
            <a:r>
              <a:rPr lang="en-US" sz="1800" b="0" i="0" u="none" strike="noStrike" cap="none" dirty="0" err="1">
                <a:solidFill>
                  <a:schemeClr val="dk1"/>
                </a:solidFill>
                <a:latin typeface="Arial"/>
                <a:ea typeface="Arial"/>
                <a:cs typeface="Arial"/>
                <a:sym typeface="Arial"/>
              </a:rPr>
              <a:t>kundenorientiertem</a:t>
            </a:r>
            <a:r>
              <a:rPr lang="en-US" sz="1800" b="0" i="0" u="none" strike="noStrike" cap="none" dirty="0">
                <a:solidFill>
                  <a:schemeClr val="dk1"/>
                </a:solidFill>
                <a:latin typeface="Arial"/>
                <a:ea typeface="Arial"/>
                <a:cs typeface="Arial"/>
                <a:sym typeface="Arial"/>
              </a:rPr>
              <a:t> Ansatz </a:t>
            </a:r>
            <a:r>
              <a:rPr lang="en-US" sz="1800" b="0" i="0" u="none" strike="noStrike" cap="none" dirty="0" err="1">
                <a:solidFill>
                  <a:schemeClr val="dk1"/>
                </a:solidFill>
                <a:latin typeface="Arial"/>
                <a:ea typeface="Arial"/>
                <a:cs typeface="Arial"/>
                <a:sym typeface="Arial"/>
              </a:rPr>
              <a:t>unter</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Beweis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gestellt</a:t>
            </a:r>
            <a:r>
              <a:rPr lang="en-US" sz="1800" b="0" i="0" u="none" strike="noStrike" cap="none" dirty="0">
                <a:solidFill>
                  <a:schemeClr val="dk1"/>
                </a:solidFill>
                <a:latin typeface="Arial"/>
                <a:ea typeface="Arial"/>
                <a:cs typeface="Arial"/>
                <a:sym typeface="Arial"/>
              </a:rPr>
              <a:t>.</a:t>
            </a:r>
            <a:endParaRPr sz="1800" b="1" i="0" u="none" strike="noStrike" cap="none" dirty="0">
              <a:solidFill>
                <a:schemeClr val="dk1"/>
              </a:solidFill>
              <a:latin typeface="Arial"/>
              <a:ea typeface="Arial"/>
              <a:cs typeface="Arial"/>
              <a:sym typeface="Arial"/>
            </a:endParaRPr>
          </a:p>
        </p:txBody>
      </p:sp>
      <p:pic>
        <p:nvPicPr>
          <p:cNvPr id="277" name="Google Shape;277;p36"/>
          <p:cNvPicPr preferRelativeResize="0"/>
          <p:nvPr/>
        </p:nvPicPr>
        <p:blipFill rotWithShape="1">
          <a:blip r:embed="rId4">
            <a:alphaModFix/>
          </a:blip>
          <a:srcRect/>
          <a:stretch/>
        </p:blipFill>
        <p:spPr>
          <a:xfrm>
            <a:off x="5925247" y="895000"/>
            <a:ext cx="2072675" cy="79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83" name="Google Shape;283;p37"/>
          <p:cNvSpPr txBox="1"/>
          <p:nvPr/>
        </p:nvSpPr>
        <p:spPr>
          <a:xfrm>
            <a:off x="662702" y="1076575"/>
            <a:ext cx="66897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Fallstudie zu Bill Gates-Microsoft</a:t>
            </a:r>
            <a:endParaRPr sz="1400" b="0" i="0" u="none" strike="noStrike" cap="none">
              <a:solidFill>
                <a:schemeClr val="dk1"/>
              </a:solidFill>
              <a:latin typeface="Arial"/>
              <a:ea typeface="Arial"/>
              <a:cs typeface="Arial"/>
              <a:sym typeface="Arial"/>
            </a:endParaRPr>
          </a:p>
        </p:txBody>
      </p:sp>
      <p:sp>
        <p:nvSpPr>
          <p:cNvPr id="284" name="Google Shape;284;p37"/>
          <p:cNvSpPr txBox="1"/>
          <p:nvPr/>
        </p:nvSpPr>
        <p:spPr>
          <a:xfrm>
            <a:off x="662696" y="1882700"/>
            <a:ext cx="9100200" cy="4248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800" b="0" i="0" u="none" strike="noStrike" cap="none">
                <a:solidFill>
                  <a:schemeClr val="dk1"/>
                </a:solidFill>
                <a:latin typeface="Arial"/>
                <a:ea typeface="Arial"/>
                <a:cs typeface="Arial"/>
                <a:sym typeface="Arial"/>
              </a:rPr>
              <a:t>Bill Gates war 1975 Mitbegründer von Microsoft mit dem Ziel, einen Computer auf jeden Schreibtisch und in jedes Haus zu stellen. Sein strategischer Weitblick und sein Geschäftssinn verwandelten Microsoft von einem kleinen Startup in einen globalen Technologieriesen. Gates' Weitsicht in Bezug auf die PC-Revolution und sein Engagement in der Softwareentwicklung waren entscheidend für den frühen Erfolg des Unternehmens.</a:t>
            </a: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800" b="0" i="0" u="none" strike="noStrike" cap="none">
                <a:solidFill>
                  <a:schemeClr val="dk1"/>
                </a:solidFill>
                <a:latin typeface="Arial"/>
                <a:ea typeface="Arial"/>
                <a:cs typeface="Arial"/>
                <a:sym typeface="Arial"/>
              </a:rPr>
              <a:t>Eine Schlüsselstrategie war die Lizenzierung des Microsoft-Betriebssystems an mehrere Hardwarehersteller, wodurch MS-DOS und später Windows den Markt dominieren konnten. Gates' aggressive Geschäftstaktiken und strategische Partnerschaften halfen Microsoft, seine Marktführerschaft zu etablieren und zu behaupten.</a:t>
            </a: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800" b="0" i="0" u="none" strike="noStrike" cap="none">
                <a:solidFill>
                  <a:schemeClr val="dk1"/>
                </a:solidFill>
                <a:latin typeface="Arial"/>
                <a:ea typeface="Arial"/>
                <a:cs typeface="Arial"/>
                <a:sym typeface="Arial"/>
              </a:rPr>
              <a:t>Gates legte auch großen Wert auf kontinuierliche Innovation, was zur Entwicklung von grundlegender Software wie Microsoft Office führte. Sein Fokus auf Produktqualität und strategische Weitsicht sorgte dafür, dass Microsoft an der Spitze der Technologie blieb und seinen Einfluss im Technologiesektor ausbauen konnte.</a:t>
            </a:r>
            <a:endParaRPr sz="1800" b="0" i="0" u="none" strike="noStrike" cap="none">
              <a:solidFill>
                <a:schemeClr val="dk1"/>
              </a:solidFill>
              <a:latin typeface="Arial"/>
              <a:ea typeface="Arial"/>
              <a:cs typeface="Arial"/>
              <a:sym typeface="Arial"/>
            </a:endParaRPr>
          </a:p>
        </p:txBody>
      </p:sp>
      <p:pic>
        <p:nvPicPr>
          <p:cNvPr id="285" name="Google Shape;285;p37"/>
          <p:cNvPicPr preferRelativeResize="0"/>
          <p:nvPr/>
        </p:nvPicPr>
        <p:blipFill rotWithShape="1">
          <a:blip r:embed="rId4">
            <a:alphaModFix/>
          </a:blip>
          <a:srcRect/>
          <a:stretch/>
        </p:blipFill>
        <p:spPr>
          <a:xfrm>
            <a:off x="5855500" y="887346"/>
            <a:ext cx="2738925" cy="809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38"/>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91" name="Google Shape;291;p38"/>
          <p:cNvSpPr txBox="1"/>
          <p:nvPr/>
        </p:nvSpPr>
        <p:spPr>
          <a:xfrm>
            <a:off x="662702" y="1076575"/>
            <a:ext cx="66897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Fallstudie zu Mark Zuckerberg - Facebook </a:t>
            </a:r>
            <a:endParaRPr sz="1400" b="0" i="0" u="none" strike="noStrike" cap="none">
              <a:solidFill>
                <a:schemeClr val="dk1"/>
              </a:solidFill>
              <a:latin typeface="Arial"/>
              <a:ea typeface="Arial"/>
              <a:cs typeface="Arial"/>
              <a:sym typeface="Arial"/>
            </a:endParaRPr>
          </a:p>
        </p:txBody>
      </p:sp>
      <p:pic>
        <p:nvPicPr>
          <p:cNvPr id="292" name="Google Shape;292;p38"/>
          <p:cNvPicPr preferRelativeResize="0"/>
          <p:nvPr/>
        </p:nvPicPr>
        <p:blipFill rotWithShape="1">
          <a:blip r:embed="rId4">
            <a:alphaModFix/>
          </a:blip>
          <a:srcRect/>
          <a:stretch/>
        </p:blipFill>
        <p:spPr>
          <a:xfrm>
            <a:off x="7019323" y="777153"/>
            <a:ext cx="1015100" cy="1029650"/>
          </a:xfrm>
          <a:prstGeom prst="rect">
            <a:avLst/>
          </a:prstGeom>
          <a:noFill/>
          <a:ln>
            <a:noFill/>
          </a:ln>
        </p:spPr>
      </p:pic>
      <p:sp>
        <p:nvSpPr>
          <p:cNvPr id="293" name="Google Shape;293;p38"/>
          <p:cNvSpPr txBox="1"/>
          <p:nvPr/>
        </p:nvSpPr>
        <p:spPr>
          <a:xfrm>
            <a:off x="662702" y="2225771"/>
            <a:ext cx="8682020" cy="378052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00000"/>
                </a:solidFill>
                <a:latin typeface="Arial"/>
                <a:ea typeface="Arial"/>
                <a:cs typeface="Arial"/>
                <a:sym typeface="Arial"/>
              </a:rPr>
              <a:t>Mark Zuckerberg gründete Facebook im Jahr 2004 in seinem Wohnheimzimmer in Harvard, um Menschen miteinander zu verbinden und soziale Online-Interaktionen zu fördern. Seine Vision einer vernetzten Welt fand großen Anklang und verhalf Facebook zu schnellem Wachstum und globaler Dominanz in den sozialen Medien. </a:t>
            </a:r>
            <a:endParaRPr/>
          </a:p>
          <a:p>
            <a:pPr marL="0" marR="0" lvl="0" indent="0" algn="l" rtl="0">
              <a:lnSpc>
                <a:spcPct val="150000"/>
              </a:lnSpc>
              <a:spcBef>
                <a:spcPts val="0"/>
              </a:spcBef>
              <a:spcAft>
                <a:spcPts val="0"/>
              </a:spcAft>
              <a:buNone/>
            </a:pPr>
            <a:r>
              <a:rPr lang="en-US" sz="1800" b="0" i="0" u="none" strike="noStrike" cap="none">
                <a:solidFill>
                  <a:srgbClr val="000000"/>
                </a:solidFill>
                <a:latin typeface="Arial"/>
                <a:ea typeface="Arial"/>
                <a:cs typeface="Arial"/>
                <a:sym typeface="Arial"/>
              </a:rPr>
              <a:t>Zuckerbergs Fokus auf das Nutzererlebnis und ständige Innovationen, wie z. B. der News Feed, sorgten dafür, dass Facebook stets ansprechend und anpassungsfähig blieb. Strategische Übernahmen wie Instagram und WhatsApp vergrößerten die Nutzerbasis von Facebook und integrierten neue Technologien, wodurch die Plattform wettbewerbsfähig blieb. Zuckerbergs Gleichgewicht zwischen Innovation und strategischem Wachstum machte Facebook zu einer führenden Kraft in den sozialen Medien.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39"/>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299" name="Google Shape;299;p39"/>
          <p:cNvSpPr txBox="1"/>
          <p:nvPr/>
        </p:nvSpPr>
        <p:spPr>
          <a:xfrm>
            <a:off x="662702" y="1076575"/>
            <a:ext cx="66897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Fallstudie zu Steve Jobs-Apple</a:t>
            </a:r>
            <a:endParaRPr sz="1400" b="0" i="0" u="none" strike="noStrike" cap="none">
              <a:solidFill>
                <a:schemeClr val="dk1"/>
              </a:solidFill>
              <a:latin typeface="Arial"/>
              <a:ea typeface="Arial"/>
              <a:cs typeface="Arial"/>
              <a:sym typeface="Arial"/>
            </a:endParaRPr>
          </a:p>
        </p:txBody>
      </p:sp>
      <p:pic>
        <p:nvPicPr>
          <p:cNvPr id="300" name="Google Shape;300;p39"/>
          <p:cNvPicPr preferRelativeResize="0"/>
          <p:nvPr/>
        </p:nvPicPr>
        <p:blipFill rotWithShape="1">
          <a:blip r:embed="rId4">
            <a:alphaModFix/>
          </a:blip>
          <a:srcRect/>
          <a:stretch/>
        </p:blipFill>
        <p:spPr>
          <a:xfrm>
            <a:off x="5147347" y="568072"/>
            <a:ext cx="3337500" cy="1145150"/>
          </a:xfrm>
          <a:prstGeom prst="rect">
            <a:avLst/>
          </a:prstGeom>
          <a:noFill/>
          <a:ln>
            <a:noFill/>
          </a:ln>
        </p:spPr>
      </p:pic>
      <p:sp>
        <p:nvSpPr>
          <p:cNvPr id="301" name="Google Shape;301;p39"/>
          <p:cNvSpPr txBox="1"/>
          <p:nvPr/>
        </p:nvSpPr>
        <p:spPr>
          <a:xfrm>
            <a:off x="662702" y="1902607"/>
            <a:ext cx="8998656" cy="519368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700" b="0" i="0" u="none" strike="noStrike" cap="none" dirty="0">
                <a:solidFill>
                  <a:srgbClr val="000000"/>
                </a:solidFill>
                <a:latin typeface="Arial"/>
                <a:ea typeface="Arial"/>
                <a:cs typeface="Arial"/>
                <a:sym typeface="Arial"/>
              </a:rPr>
              <a:t>Steve Jobs war 1976 </a:t>
            </a:r>
            <a:r>
              <a:rPr lang="en-US" sz="1700" b="0" i="0" u="none" strike="noStrike" cap="none" dirty="0" err="1">
                <a:solidFill>
                  <a:srgbClr val="000000"/>
                </a:solidFill>
                <a:latin typeface="Arial"/>
                <a:ea typeface="Arial"/>
                <a:cs typeface="Arial"/>
                <a:sym typeface="Arial"/>
              </a:rPr>
              <a:t>Mitbegründer</a:t>
            </a:r>
            <a:r>
              <a:rPr lang="en-US" sz="1700" b="0" i="0" u="none" strike="noStrike" cap="none" dirty="0">
                <a:solidFill>
                  <a:srgbClr val="000000"/>
                </a:solidFill>
                <a:latin typeface="Arial"/>
                <a:ea typeface="Arial"/>
                <a:cs typeface="Arial"/>
                <a:sym typeface="Arial"/>
              </a:rPr>
              <a:t> von Apple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der Vision, </a:t>
            </a:r>
            <a:r>
              <a:rPr lang="en-US" sz="1700" b="0" i="0" u="none" strike="noStrike" cap="none" dirty="0" err="1">
                <a:solidFill>
                  <a:srgbClr val="000000"/>
                </a:solidFill>
                <a:latin typeface="Arial"/>
                <a:ea typeface="Arial"/>
                <a:cs typeface="Arial"/>
                <a:sym typeface="Arial"/>
              </a:rPr>
              <a:t>Technologie</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jeden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zugänglich</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intuitiv</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machen</a:t>
            </a:r>
            <a:r>
              <a:rPr lang="en-US" sz="1700" b="0" i="0" u="none" strike="noStrike" cap="none" dirty="0">
                <a:solidFill>
                  <a:srgbClr val="000000"/>
                </a:solidFill>
                <a:latin typeface="Arial"/>
                <a:ea typeface="Arial"/>
                <a:cs typeface="Arial"/>
                <a:sym typeface="Arial"/>
              </a:rPr>
              <a:t>. Sein </a:t>
            </a:r>
            <a:r>
              <a:rPr lang="en-US" sz="1700" b="0" i="0" u="none" strike="noStrike" cap="none" dirty="0" err="1">
                <a:solidFill>
                  <a:srgbClr val="000000"/>
                </a:solidFill>
                <a:latin typeface="Arial"/>
                <a:ea typeface="Arial"/>
                <a:cs typeface="Arial"/>
                <a:sym typeface="Arial"/>
              </a:rPr>
              <a:t>Fokus</a:t>
            </a:r>
            <a:r>
              <a:rPr lang="en-US" sz="1700" b="0" i="0" u="none" strike="noStrike" cap="none" dirty="0">
                <a:solidFill>
                  <a:srgbClr val="000000"/>
                </a:solidFill>
                <a:latin typeface="Arial"/>
                <a:ea typeface="Arial"/>
                <a:cs typeface="Arial"/>
                <a:sym typeface="Arial"/>
              </a:rPr>
              <a:t> auf Design und </a:t>
            </a:r>
            <a:r>
              <a:rPr lang="en-US" sz="1700" b="0" i="0" u="none" strike="noStrike" cap="none" dirty="0" err="1">
                <a:solidFill>
                  <a:srgbClr val="000000"/>
                </a:solidFill>
                <a:latin typeface="Arial"/>
                <a:ea typeface="Arial"/>
                <a:cs typeface="Arial"/>
                <a:sym typeface="Arial"/>
              </a:rPr>
              <a:t>Benutzerfreundlichkeit</a:t>
            </a:r>
            <a:r>
              <a:rPr lang="en-US" sz="1700" b="0" i="0" u="none" strike="noStrike" cap="none" dirty="0">
                <a:solidFill>
                  <a:srgbClr val="000000"/>
                </a:solidFill>
                <a:latin typeface="Arial"/>
                <a:ea typeface="Arial"/>
                <a:cs typeface="Arial"/>
                <a:sym typeface="Arial"/>
              </a:rPr>
              <a:t> hob Apple in der </a:t>
            </a:r>
            <a:r>
              <a:rPr lang="en-US" sz="1700" b="0" i="0" u="none" strike="noStrike" cap="none" dirty="0" err="1">
                <a:solidFill>
                  <a:srgbClr val="000000"/>
                </a:solidFill>
                <a:latin typeface="Arial"/>
                <a:ea typeface="Arial"/>
                <a:cs typeface="Arial"/>
                <a:sym typeface="Arial"/>
              </a:rPr>
              <a:t>Technologiebranche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hervor</a:t>
            </a:r>
            <a:r>
              <a:rPr lang="en-US" sz="1700" b="0" i="0" u="none" strike="noStrike" cap="none" dirty="0">
                <a:solidFill>
                  <a:srgbClr val="000000"/>
                </a:solidFill>
                <a:latin typeface="Arial"/>
                <a:ea typeface="Arial"/>
                <a:cs typeface="Arial"/>
                <a:sym typeface="Arial"/>
              </a:rPr>
              <a:t>, da er der </a:t>
            </a:r>
            <a:r>
              <a:rPr lang="en-US" sz="1700" b="0" i="0" u="none" strike="noStrike" cap="none" dirty="0" err="1">
                <a:solidFill>
                  <a:srgbClr val="000000"/>
                </a:solidFill>
                <a:latin typeface="Arial"/>
                <a:ea typeface="Arial"/>
                <a:cs typeface="Arial"/>
                <a:sym typeface="Arial"/>
              </a:rPr>
              <a:t>Meinung</a:t>
            </a:r>
            <a:r>
              <a:rPr lang="en-US" sz="1700" b="0" i="0" u="none" strike="noStrike" cap="none" dirty="0">
                <a:solidFill>
                  <a:srgbClr val="000000"/>
                </a:solidFill>
                <a:latin typeface="Arial"/>
                <a:ea typeface="Arial"/>
                <a:cs typeface="Arial"/>
                <a:sym typeface="Arial"/>
              </a:rPr>
              <a:t> war, </a:t>
            </a:r>
            <a:r>
              <a:rPr lang="en-US" sz="1700" b="0" i="0" u="none" strike="noStrike" cap="none" dirty="0" err="1">
                <a:solidFill>
                  <a:srgbClr val="000000"/>
                </a:solidFill>
                <a:latin typeface="Arial"/>
                <a:ea typeface="Arial"/>
                <a:cs typeface="Arial"/>
                <a:sym typeface="Arial"/>
              </a:rPr>
              <a:t>dass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Technologie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schön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gestaltet</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einfach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bedienen</a:t>
            </a:r>
            <a:r>
              <a:rPr lang="en-US" sz="1700" b="0" i="0" u="none" strike="noStrike" cap="none" dirty="0">
                <a:solidFill>
                  <a:srgbClr val="000000"/>
                </a:solidFill>
                <a:latin typeface="Arial"/>
                <a:ea typeface="Arial"/>
                <a:cs typeface="Arial"/>
                <a:sym typeface="Arial"/>
              </a:rPr>
              <a:t> sein </a:t>
            </a:r>
            <a:r>
              <a:rPr lang="en-US" sz="1700" b="0" i="0" u="none" strike="noStrike" cap="none" dirty="0" err="1">
                <a:solidFill>
                  <a:srgbClr val="000000"/>
                </a:solidFill>
                <a:latin typeface="Arial"/>
                <a:ea typeface="Arial"/>
                <a:cs typeface="Arial"/>
                <a:sym typeface="Arial"/>
              </a:rPr>
              <a:t>sollte</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Rückkehr</a:t>
            </a:r>
            <a:r>
              <a:rPr lang="en-US" sz="1700" b="0" i="0" u="none" strike="noStrike" cap="none" dirty="0">
                <a:solidFill>
                  <a:srgbClr val="000000"/>
                </a:solidFill>
                <a:latin typeface="Arial"/>
                <a:ea typeface="Arial"/>
                <a:cs typeface="Arial"/>
                <a:sym typeface="Arial"/>
              </a:rPr>
              <a:t> von Jobs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Apple </a:t>
            </a:r>
            <a:r>
              <a:rPr lang="en-US" sz="1700" b="0" i="0" u="none" strike="noStrike" cap="none" dirty="0" err="1">
                <a:solidFill>
                  <a:srgbClr val="000000"/>
                </a:solidFill>
                <a:latin typeface="Arial"/>
                <a:ea typeface="Arial"/>
                <a:cs typeface="Arial"/>
                <a:sym typeface="Arial"/>
              </a:rPr>
              <a:t>im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Jahr</a:t>
            </a:r>
            <a:r>
              <a:rPr lang="en-US" sz="1700" b="0" i="0" u="none" strike="noStrike" cap="none" dirty="0">
                <a:solidFill>
                  <a:srgbClr val="000000"/>
                </a:solidFill>
                <a:latin typeface="Arial"/>
                <a:ea typeface="Arial"/>
                <a:cs typeface="Arial"/>
                <a:sym typeface="Arial"/>
              </a:rPr>
              <a:t> 1997 war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Wendepunkt</a:t>
            </a:r>
            <a:r>
              <a:rPr lang="en-US" sz="1700" b="0" i="0" u="none" strike="noStrike" cap="none" dirty="0">
                <a:solidFill>
                  <a:srgbClr val="000000"/>
                </a:solidFill>
                <a:latin typeface="Arial"/>
                <a:ea typeface="Arial"/>
                <a:cs typeface="Arial"/>
                <a:sym typeface="Arial"/>
              </a:rPr>
              <a:t>. Er </a:t>
            </a:r>
            <a:r>
              <a:rPr lang="en-US" sz="1700" b="0" i="0" u="none" strike="noStrike" cap="none" dirty="0" err="1">
                <a:solidFill>
                  <a:srgbClr val="000000"/>
                </a:solidFill>
                <a:latin typeface="Arial"/>
                <a:ea typeface="Arial"/>
                <a:cs typeface="Arial"/>
                <a:sym typeface="Arial"/>
              </a:rPr>
              <a:t>straffte</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Produktlinie</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konzentrierte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auf </a:t>
            </a:r>
            <a:r>
              <a:rPr lang="en-US" sz="1700" b="0" i="0" u="none" strike="noStrike" cap="none" dirty="0" err="1">
                <a:solidFill>
                  <a:srgbClr val="000000"/>
                </a:solidFill>
                <a:latin typeface="Arial"/>
                <a:ea typeface="Arial"/>
                <a:cs typeface="Arial"/>
                <a:sym typeface="Arial"/>
              </a:rPr>
              <a:t>Schlüsselprodukte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den iMac, den iPod, das iPhone und das iPad, die den </a:t>
            </a:r>
            <a:r>
              <a:rPr lang="en-US" sz="1700" b="0" i="0" u="none" strike="noStrike" cap="none" dirty="0" err="1">
                <a:solidFill>
                  <a:srgbClr val="000000"/>
                </a:solidFill>
                <a:latin typeface="Arial"/>
                <a:ea typeface="Arial"/>
                <a:cs typeface="Arial"/>
                <a:sym typeface="Arial"/>
              </a:rPr>
              <a:t>Markt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revolutionierten</a:t>
            </a:r>
            <a:r>
              <a:rPr lang="en-US" sz="1700" b="0" i="0" u="none" strike="noStrike" cap="none" dirty="0">
                <a:solidFill>
                  <a:srgbClr val="000000"/>
                </a:solidFill>
                <a:latin typeface="Arial"/>
                <a:ea typeface="Arial"/>
                <a:cs typeface="Arial"/>
                <a:sym typeface="Arial"/>
              </a:rPr>
              <a:t> und Apple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Innovationsführer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etablierten</a:t>
            </a:r>
            <a:r>
              <a:rPr lang="en-US" sz="1700" b="0" i="0" u="none" strike="noStrike" cap="none" dirty="0">
                <a:solidFill>
                  <a:srgbClr val="000000"/>
                </a:solidFill>
                <a:latin typeface="Arial"/>
                <a:ea typeface="Arial"/>
                <a:cs typeface="Arial"/>
                <a:sym typeface="Arial"/>
              </a:rPr>
              <a:t>. Sein </a:t>
            </a:r>
            <a:r>
              <a:rPr lang="en-US" sz="1700" b="0" i="0" u="none" strike="noStrike" cap="none" dirty="0" err="1">
                <a:solidFill>
                  <a:srgbClr val="000000"/>
                </a:solidFill>
                <a:latin typeface="Arial"/>
                <a:ea typeface="Arial"/>
                <a:cs typeface="Arial"/>
                <a:sym typeface="Arial"/>
              </a:rPr>
              <a:t>Beharren</a:t>
            </a:r>
            <a:r>
              <a:rPr lang="en-US" sz="1700" b="0" i="0" u="none" strike="noStrike" cap="none" dirty="0">
                <a:solidFill>
                  <a:srgbClr val="000000"/>
                </a:solidFill>
                <a:latin typeface="Arial"/>
                <a:ea typeface="Arial"/>
                <a:cs typeface="Arial"/>
                <a:sym typeface="Arial"/>
              </a:rPr>
              <a:t> auf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nahtlosen</a:t>
            </a:r>
            <a:r>
              <a:rPr lang="en-US" sz="1700" b="0" i="0" u="none" strike="noStrike" cap="none" dirty="0">
                <a:solidFill>
                  <a:srgbClr val="000000"/>
                </a:solidFill>
                <a:latin typeface="Arial"/>
                <a:ea typeface="Arial"/>
                <a:cs typeface="Arial"/>
                <a:sym typeface="Arial"/>
              </a:rPr>
              <a:t> Integration von Hardware und Software </a:t>
            </a:r>
            <a:r>
              <a:rPr lang="en-US" sz="1700" b="0" i="0" u="none" strike="noStrike" cap="none" dirty="0" err="1">
                <a:solidFill>
                  <a:srgbClr val="000000"/>
                </a:solidFill>
                <a:latin typeface="Arial"/>
                <a:ea typeface="Arial"/>
                <a:cs typeface="Arial"/>
                <a:sym typeface="Arial"/>
              </a:rPr>
              <a:t>führte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überragenden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Benutzererlebnis</a:t>
            </a:r>
            <a:r>
              <a:rPr lang="en-US" sz="1700" b="0" i="0" u="none" strike="noStrike" cap="none" dirty="0">
                <a:solidFill>
                  <a:srgbClr val="000000"/>
                </a:solidFill>
                <a:latin typeface="Arial"/>
                <a:ea typeface="Arial"/>
                <a:cs typeface="Arial"/>
                <a:sym typeface="Arial"/>
              </a:rPr>
              <a:t>. Auch das Marketing war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zentraler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Bestandteil</a:t>
            </a:r>
            <a:r>
              <a:rPr lang="en-US" sz="1700" b="0" i="0" u="none" strike="noStrike" cap="none" dirty="0">
                <a:solidFill>
                  <a:srgbClr val="000000"/>
                </a:solidFill>
                <a:latin typeface="Arial"/>
                <a:ea typeface="Arial"/>
                <a:cs typeface="Arial"/>
                <a:sym typeface="Arial"/>
              </a:rPr>
              <a:t> von Jobs' </a:t>
            </a:r>
            <a:r>
              <a:rPr lang="en-US" sz="1700" b="0" i="0" u="none" strike="noStrike" cap="none" dirty="0" err="1">
                <a:solidFill>
                  <a:srgbClr val="000000"/>
                </a:solidFill>
                <a:latin typeface="Arial"/>
                <a:ea typeface="Arial"/>
                <a:cs typeface="Arial"/>
                <a:sym typeface="Arial"/>
              </a:rPr>
              <a:t>Strategie</a:t>
            </a:r>
            <a:r>
              <a:rPr lang="en-US" sz="1700" b="0" i="0" u="none" strike="noStrike" cap="none" dirty="0">
                <a:solidFill>
                  <a:srgbClr val="000000"/>
                </a:solidFill>
                <a:latin typeface="Arial"/>
                <a:ea typeface="Arial"/>
                <a:cs typeface="Arial"/>
                <a:sym typeface="Arial"/>
              </a:rPr>
              <a:t>. Er </a:t>
            </a:r>
            <a:r>
              <a:rPr lang="en-US" sz="1700" b="0" i="0" u="none" strike="noStrike" cap="none" dirty="0" err="1">
                <a:solidFill>
                  <a:srgbClr val="000000"/>
                </a:solidFill>
                <a:latin typeface="Arial"/>
                <a:ea typeface="Arial"/>
                <a:cs typeface="Arial"/>
                <a:sym typeface="Arial"/>
              </a:rPr>
              <a:t>schuf</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Vorfreude</a:t>
            </a:r>
            <a:r>
              <a:rPr lang="en-US" sz="1700" b="0" i="0" u="none" strike="noStrike" cap="none" dirty="0">
                <a:solidFill>
                  <a:srgbClr val="000000"/>
                </a:solidFill>
                <a:latin typeface="Arial"/>
                <a:ea typeface="Arial"/>
                <a:cs typeface="Arial"/>
                <a:sym typeface="Arial"/>
              </a:rPr>
              <a:t> auf die </a:t>
            </a:r>
            <a:r>
              <a:rPr lang="en-US" sz="1700" b="0" i="0" u="none" strike="noStrike" cap="none" dirty="0" err="1">
                <a:solidFill>
                  <a:srgbClr val="000000"/>
                </a:solidFill>
                <a:latin typeface="Arial"/>
                <a:ea typeface="Arial"/>
                <a:cs typeface="Arial"/>
                <a:sym typeface="Arial"/>
              </a:rPr>
              <a:t>Produkteinführungen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stärkte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der "Think Different"-</a:t>
            </a:r>
            <a:r>
              <a:rPr lang="en-US" sz="1700" b="0" i="0" u="none" strike="noStrike" cap="none" dirty="0" err="1">
                <a:solidFill>
                  <a:srgbClr val="000000"/>
                </a:solidFill>
                <a:latin typeface="Arial"/>
                <a:ea typeface="Arial"/>
                <a:cs typeface="Arial"/>
                <a:sym typeface="Arial"/>
              </a:rPr>
              <a:t>Kampagne</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Identität</a:t>
            </a:r>
            <a:r>
              <a:rPr lang="en-US" sz="1700" b="0" i="0" u="none" strike="noStrike" cap="none" dirty="0">
                <a:solidFill>
                  <a:srgbClr val="000000"/>
                </a:solidFill>
                <a:latin typeface="Arial"/>
                <a:ea typeface="Arial"/>
                <a:cs typeface="Arial"/>
                <a:sym typeface="Arial"/>
              </a:rPr>
              <a:t> von Apple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Pionier</a:t>
            </a:r>
            <a:r>
              <a:rPr lang="en-US" sz="1700" b="0" i="0" u="none" strike="noStrike" cap="none" dirty="0">
                <a:solidFill>
                  <a:srgbClr val="000000"/>
                </a:solidFill>
                <a:latin typeface="Arial"/>
                <a:ea typeface="Arial"/>
                <a:cs typeface="Arial"/>
                <a:sym typeface="Arial"/>
              </a:rPr>
              <a:t> der Innovation. Die </a:t>
            </a:r>
            <a:r>
              <a:rPr lang="en-US" sz="1700" b="0" i="0" u="none" strike="noStrike" cap="none" dirty="0" err="1">
                <a:solidFill>
                  <a:srgbClr val="000000"/>
                </a:solidFill>
                <a:latin typeface="Arial"/>
                <a:ea typeface="Arial"/>
                <a:cs typeface="Arial"/>
                <a:sym typeface="Arial"/>
              </a:rPr>
              <a:t>visionäre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Führung</a:t>
            </a:r>
            <a:r>
              <a:rPr lang="en-US" sz="1700" b="0" i="0" u="none" strike="noStrike" cap="none" dirty="0">
                <a:solidFill>
                  <a:srgbClr val="000000"/>
                </a:solidFill>
                <a:latin typeface="Arial"/>
                <a:ea typeface="Arial"/>
                <a:cs typeface="Arial"/>
                <a:sym typeface="Arial"/>
              </a:rPr>
              <a:t> von Jobs hat Apple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einem</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wertvollsten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einflussreichsten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der Welt </a:t>
            </a:r>
            <a:r>
              <a:rPr lang="en-US" sz="1700" b="0" i="0" u="none" strike="noStrike" cap="none" dirty="0" err="1">
                <a:solidFill>
                  <a:srgbClr val="000000"/>
                </a:solidFill>
                <a:latin typeface="Arial"/>
                <a:ea typeface="Arial"/>
                <a:cs typeface="Arial"/>
                <a:sym typeface="Arial"/>
              </a:rPr>
              <a:t>gemacht</a:t>
            </a:r>
            <a:r>
              <a:rPr lang="en-US" sz="1700" b="0" i="0" u="none" strike="noStrike" cap="none" dirty="0">
                <a:solidFill>
                  <a:srgbClr val="000000"/>
                </a:solidFill>
                <a:latin typeface="Arial"/>
                <a:ea typeface="Arial"/>
                <a:cs typeface="Arial"/>
                <a:sym typeface="Arial"/>
              </a:rPr>
              <a:t>.</a:t>
            </a:r>
            <a:endParaRPr sz="17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307" name="Google Shape;307;p40"/>
          <p:cNvSpPr txBox="1"/>
          <p:nvPr/>
        </p:nvSpPr>
        <p:spPr>
          <a:xfrm>
            <a:off x="1524038" y="1263805"/>
            <a:ext cx="7643700" cy="5077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700" b="1" i="0" u="none" strike="noStrike" cap="none">
                <a:solidFill>
                  <a:schemeClr val="dk1"/>
                </a:solidFill>
                <a:latin typeface="Arial"/>
                <a:ea typeface="Arial"/>
                <a:cs typeface="Arial"/>
                <a:sym typeface="Arial"/>
              </a:rPr>
              <a:t>Modul 2: Entwicklung von unternehmerischen Fähigkeiten</a:t>
            </a:r>
            <a:endParaRPr sz="2700" b="1" i="0" u="none" strike="noStrike" cap="none">
              <a:solidFill>
                <a:schemeClr val="dk1"/>
              </a:solidFill>
              <a:latin typeface="Arial"/>
              <a:ea typeface="Arial"/>
              <a:cs typeface="Arial"/>
              <a:sym typeface="Arial"/>
            </a:endParaRPr>
          </a:p>
        </p:txBody>
      </p:sp>
      <p:pic>
        <p:nvPicPr>
          <p:cNvPr id="308" name="Google Shape;308;p40"/>
          <p:cNvPicPr preferRelativeResize="0"/>
          <p:nvPr/>
        </p:nvPicPr>
        <p:blipFill rotWithShape="1">
          <a:blip r:embed="rId4">
            <a:alphaModFix/>
          </a:blip>
          <a:srcRect/>
          <a:stretch/>
        </p:blipFill>
        <p:spPr>
          <a:xfrm>
            <a:off x="3472823" y="2571947"/>
            <a:ext cx="3746165" cy="34051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41"/>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314" name="Google Shape;314;p41"/>
          <p:cNvSpPr txBox="1"/>
          <p:nvPr/>
        </p:nvSpPr>
        <p:spPr>
          <a:xfrm>
            <a:off x="968059" y="977030"/>
            <a:ext cx="87558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Abschnitt 1: Einführung in unternehmerische Fähigkeiten</a:t>
            </a: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5" name="Google Shape;315;p41"/>
          <p:cNvSpPr txBox="1"/>
          <p:nvPr/>
        </p:nvSpPr>
        <p:spPr>
          <a:xfrm>
            <a:off x="968009" y="1715904"/>
            <a:ext cx="8755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Definition und </a:t>
            </a:r>
            <a:r>
              <a:rPr lang="en-US" sz="1800" b="1" i="0" u="none" strike="noStrike" cap="none" dirty="0" err="1">
                <a:solidFill>
                  <a:schemeClr val="dk1"/>
                </a:solidFill>
                <a:latin typeface="Arial"/>
                <a:ea typeface="Arial"/>
                <a:cs typeface="Arial"/>
                <a:sym typeface="Arial"/>
              </a:rPr>
              <a:t>Merkmale</a:t>
            </a:r>
            <a:r>
              <a:rPr lang="en-US" sz="1800" b="1" i="0" u="none" strike="noStrike" cap="none" dirty="0">
                <a:solidFill>
                  <a:schemeClr val="dk1"/>
                </a:solidFill>
                <a:latin typeface="Arial"/>
                <a:ea typeface="Arial"/>
                <a:cs typeface="Arial"/>
                <a:sym typeface="Arial"/>
              </a:rPr>
              <a:t> des </a:t>
            </a:r>
            <a:r>
              <a:rPr lang="en-US" sz="1800" b="1" i="0" u="none" strike="noStrike" cap="none" dirty="0" err="1">
                <a:solidFill>
                  <a:schemeClr val="dk1"/>
                </a:solidFill>
                <a:latin typeface="Arial"/>
                <a:ea typeface="Arial"/>
                <a:cs typeface="Arial"/>
                <a:sym typeface="Arial"/>
              </a:rPr>
              <a:t>Unternehmertums</a:t>
            </a:r>
            <a:endParaRPr sz="1800" b="1" i="0" u="none" strike="noStrike" cap="none" dirty="0">
              <a:solidFill>
                <a:schemeClr val="dk1"/>
              </a:solidFill>
              <a:latin typeface="Calibri"/>
              <a:ea typeface="Calibri"/>
              <a:cs typeface="Calibri"/>
              <a:sym typeface="Calibri"/>
            </a:endParaRPr>
          </a:p>
        </p:txBody>
      </p:sp>
      <p:sp>
        <p:nvSpPr>
          <p:cNvPr id="316" name="Google Shape;316;p41"/>
          <p:cNvSpPr txBox="1"/>
          <p:nvPr/>
        </p:nvSpPr>
        <p:spPr>
          <a:xfrm>
            <a:off x="968009" y="2328989"/>
            <a:ext cx="8755800" cy="1662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Unter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Unternehmertum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versteht</a:t>
            </a:r>
            <a:r>
              <a:rPr lang="en-US" sz="1700" b="0" i="0" u="none" strike="noStrike" cap="none" dirty="0">
                <a:solidFill>
                  <a:schemeClr val="dk1"/>
                </a:solidFill>
                <a:latin typeface="Arial"/>
                <a:ea typeface="Arial"/>
                <a:cs typeface="Arial"/>
                <a:sym typeface="Arial"/>
              </a:rPr>
              <a:t> man den </a:t>
            </a:r>
            <a:r>
              <a:rPr lang="en-US" sz="1700" b="0" i="0" u="none" strike="noStrike" cap="none" dirty="0" err="1">
                <a:solidFill>
                  <a:schemeClr val="dk1"/>
                </a:solidFill>
                <a:latin typeface="Arial"/>
                <a:ea typeface="Arial"/>
                <a:cs typeface="Arial"/>
                <a:sym typeface="Arial"/>
              </a:rPr>
              <a:t>Prozess</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Erkennens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Erschaffens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Verfolgens</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Möglichkeiten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Gründung</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zum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Wachstum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Unternehmens</a:t>
            </a:r>
            <a:r>
              <a:rPr lang="en-US" sz="1700" b="0" i="0" u="none" strike="noStrike" cap="none" dirty="0">
                <a:solidFill>
                  <a:schemeClr val="dk1"/>
                </a:solidFill>
                <a:latin typeface="Arial"/>
                <a:ea typeface="Arial"/>
                <a:cs typeface="Arial"/>
                <a:sym typeface="Arial"/>
              </a:rPr>
              <a:t>. Dazu </a:t>
            </a:r>
            <a:r>
              <a:rPr lang="en-US" sz="1700" b="0" i="0" u="none" strike="noStrike" cap="none" dirty="0" err="1">
                <a:solidFill>
                  <a:schemeClr val="dk1"/>
                </a:solidFill>
                <a:latin typeface="Arial"/>
                <a:ea typeface="Arial"/>
                <a:cs typeface="Arial"/>
                <a:sym typeface="Arial"/>
              </a:rPr>
              <a:t>gehört</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Bereitschaft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Risiken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einzugehen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innovativ</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sein und </a:t>
            </a:r>
            <a:r>
              <a:rPr lang="en-US" sz="1700" b="0" i="0" u="none" strike="noStrike" cap="none" dirty="0" err="1">
                <a:solidFill>
                  <a:schemeClr val="dk1"/>
                </a:solidFill>
                <a:latin typeface="Arial"/>
                <a:ea typeface="Arial"/>
                <a:cs typeface="Arial"/>
                <a:sym typeface="Arial"/>
              </a:rPr>
              <a:t>Ressourcen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investieren</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Produkt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Dienstleistung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Geschäftsidee</a:t>
            </a:r>
            <a:r>
              <a:rPr lang="en-US" sz="1700" b="0" i="0" u="none" strike="noStrike" cap="none" dirty="0">
                <a:solidFill>
                  <a:schemeClr val="dk1"/>
                </a:solidFill>
                <a:latin typeface="Arial"/>
                <a:ea typeface="Arial"/>
                <a:cs typeface="Arial"/>
                <a:sym typeface="Arial"/>
              </a:rPr>
              <a:t> auf den </a:t>
            </a:r>
            <a:r>
              <a:rPr lang="en-US" sz="1700" b="0" i="0" u="none" strike="noStrike" cap="none" dirty="0" err="1">
                <a:solidFill>
                  <a:schemeClr val="dk1"/>
                </a:solidFill>
                <a:latin typeface="Arial"/>
                <a:ea typeface="Arial"/>
                <a:cs typeface="Arial"/>
                <a:sym typeface="Arial"/>
              </a:rPr>
              <a:t>Markt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bringen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Personen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hohes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Maß</a:t>
            </a:r>
            <a:r>
              <a:rPr lang="en-US" sz="1700" b="0" i="0" u="none" strike="noStrike" cap="none" dirty="0">
                <a:solidFill>
                  <a:schemeClr val="dk1"/>
                </a:solidFill>
                <a:latin typeface="Arial"/>
                <a:ea typeface="Arial"/>
                <a:cs typeface="Arial"/>
                <a:sym typeface="Arial"/>
              </a:rPr>
              <a:t> an Initiative, </a:t>
            </a:r>
            <a:r>
              <a:rPr lang="en-US" sz="1700" b="0" i="0" u="none" strike="noStrike" cap="none" dirty="0" err="1">
                <a:solidFill>
                  <a:schemeClr val="dk1"/>
                </a:solidFill>
                <a:latin typeface="Arial"/>
                <a:ea typeface="Arial"/>
                <a:cs typeface="Arial"/>
                <a:sym typeface="Arial"/>
              </a:rPr>
              <a:t>Kreativität</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einen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proaktiven</a:t>
            </a:r>
            <a:r>
              <a:rPr lang="en-US" sz="1700" b="0" i="0" u="none" strike="noStrike" cap="none" dirty="0">
                <a:solidFill>
                  <a:schemeClr val="dk1"/>
                </a:solidFill>
                <a:latin typeface="Arial"/>
                <a:ea typeface="Arial"/>
                <a:cs typeface="Arial"/>
                <a:sym typeface="Arial"/>
              </a:rPr>
              <a:t> Ansatz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Bewältigung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Nutzung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Chancen</a:t>
            </a:r>
            <a:r>
              <a:rPr lang="en-US" sz="1700" b="0" i="0" u="none" strike="noStrike" cap="none" dirty="0">
                <a:solidFill>
                  <a:schemeClr val="dk1"/>
                </a:solidFill>
                <a:latin typeface="Arial"/>
                <a:ea typeface="Arial"/>
                <a:cs typeface="Arial"/>
                <a:sym typeface="Arial"/>
              </a:rPr>
              <a:t> an den Tag </a:t>
            </a:r>
            <a:r>
              <a:rPr lang="en-US" sz="1700" b="0" i="0" u="none" strike="noStrike" cap="none" dirty="0" err="1">
                <a:solidFill>
                  <a:schemeClr val="dk1"/>
                </a:solidFill>
                <a:latin typeface="Arial"/>
                <a:ea typeface="Arial"/>
                <a:cs typeface="Arial"/>
                <a:sym typeface="Arial"/>
              </a:rPr>
              <a:t>legen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pic>
        <p:nvPicPr>
          <p:cNvPr id="317" name="Google Shape;317;p41"/>
          <p:cNvPicPr preferRelativeResize="0"/>
          <p:nvPr/>
        </p:nvPicPr>
        <p:blipFill rotWithShape="1">
          <a:blip r:embed="rId4">
            <a:alphaModFix/>
          </a:blip>
          <a:srcRect/>
          <a:stretch/>
        </p:blipFill>
        <p:spPr>
          <a:xfrm>
            <a:off x="3713013" y="4260350"/>
            <a:ext cx="3265777" cy="23759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42"/>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323" name="Google Shape;323;p42"/>
          <p:cNvSpPr txBox="1"/>
          <p:nvPr/>
        </p:nvSpPr>
        <p:spPr>
          <a:xfrm>
            <a:off x="968059" y="977030"/>
            <a:ext cx="87558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1: Einführung in unternehmerische Fähigkeiten</a:t>
            </a:r>
            <a:endParaRPr sz="18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4" name="Google Shape;324;p42"/>
          <p:cNvSpPr txBox="1"/>
          <p:nvPr/>
        </p:nvSpPr>
        <p:spPr>
          <a:xfrm>
            <a:off x="968046" y="1991964"/>
            <a:ext cx="8755800" cy="1464600"/>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chemeClr val="dk1"/>
              </a:buClr>
              <a:buSzPts val="1100"/>
              <a:buFont typeface="Arial"/>
              <a:buNone/>
            </a:pPr>
            <a:r>
              <a:rPr lang="en-US" sz="1700" b="0" i="0" u="none" strike="noStrike" cap="none" dirty="0" err="1">
                <a:solidFill>
                  <a:schemeClr val="dk1"/>
                </a:solidFill>
                <a:latin typeface="Arial"/>
                <a:ea typeface="Arial"/>
                <a:cs typeface="Arial"/>
                <a:sym typeface="Arial"/>
              </a:rPr>
              <a:t>Unternehmerische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beziehen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auf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Reihe</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Eigenschaften</a:t>
            </a:r>
            <a:r>
              <a:rPr lang="en-US" sz="1700" b="0" i="0" u="none" strike="noStrike" cap="none" dirty="0">
                <a:solidFill>
                  <a:schemeClr val="dk1"/>
                </a:solidFill>
                <a:latin typeface="Arial"/>
                <a:ea typeface="Arial"/>
                <a:cs typeface="Arial"/>
                <a:sym typeface="Arial"/>
              </a:rPr>
              <a:t>, die der </a:t>
            </a:r>
            <a:r>
              <a:rPr lang="en-US" sz="1700" b="0" i="0" u="none" strike="noStrike" cap="none" dirty="0" err="1">
                <a:solidFill>
                  <a:schemeClr val="dk1"/>
                </a:solidFill>
                <a:latin typeface="Arial"/>
                <a:ea typeface="Arial"/>
                <a:cs typeface="Arial"/>
                <a:sym typeface="Arial"/>
              </a:rPr>
              <a:t>Einzelne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benötigt</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erfolgreich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gründen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führen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auszubauen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entscheidend</a:t>
            </a:r>
            <a:r>
              <a:rPr lang="en-US" sz="1700" b="0" i="0" u="none" strike="noStrike" cap="none" dirty="0">
                <a:solidFill>
                  <a:schemeClr val="dk1"/>
                </a:solidFill>
                <a:latin typeface="Arial"/>
                <a:ea typeface="Arial"/>
                <a:cs typeface="Arial"/>
                <a:sym typeface="Arial"/>
              </a:rPr>
              <a:t> für die </a:t>
            </a:r>
            <a:r>
              <a:rPr lang="en-US" sz="1700" b="0" i="0" u="none" strike="noStrike" cap="none" dirty="0" err="1">
                <a:solidFill>
                  <a:schemeClr val="dk1"/>
                </a:solidFill>
                <a:latin typeface="Arial"/>
                <a:ea typeface="Arial"/>
                <a:cs typeface="Arial"/>
                <a:sym typeface="Arial"/>
              </a:rPr>
              <a:t>Bewältigung</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dem </a:t>
            </a:r>
            <a:r>
              <a:rPr lang="en-US" sz="1700" b="0" i="0" u="none" strike="noStrike" cap="none" dirty="0" err="1">
                <a:solidFill>
                  <a:schemeClr val="dk1"/>
                </a:solidFill>
                <a:latin typeface="Arial"/>
                <a:ea typeface="Arial"/>
                <a:cs typeface="Arial"/>
                <a:sym typeface="Arial"/>
              </a:rPr>
              <a:t>Unternehmertum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verbundenen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Unwägbarkeiten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325" name="Google Shape;325;p42"/>
          <p:cNvSpPr txBox="1"/>
          <p:nvPr/>
        </p:nvSpPr>
        <p:spPr>
          <a:xfrm>
            <a:off x="913459" y="3548132"/>
            <a:ext cx="88650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Beispiele für unternehmerische Fertigkeiten:</a:t>
            </a: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6" name="Google Shape;326;p42"/>
          <p:cNvSpPr txBox="1"/>
          <p:nvPr/>
        </p:nvSpPr>
        <p:spPr>
          <a:xfrm>
            <a:off x="968058" y="4103086"/>
            <a:ext cx="8755800" cy="2390358"/>
          </a:xfrm>
          <a:prstGeom prst="rect">
            <a:avLst/>
          </a:prstGeom>
          <a:noFill/>
          <a:ln>
            <a:noFill/>
          </a:ln>
        </p:spPr>
        <p:txBody>
          <a:bodyPr spcFirstLastPara="1" wrap="square" lIns="91425" tIns="45700" rIns="91425" bIns="45700" anchor="t" anchorCtr="0">
            <a:spAutoFit/>
          </a:bodyPr>
          <a:lstStyle/>
          <a:p>
            <a:pPr marL="457200" marR="0" lvl="0" indent="-336550" algn="l" rtl="0">
              <a:lnSpc>
                <a:spcPct val="100000"/>
              </a:lnSpc>
              <a:spcBef>
                <a:spcPts val="80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Kenntnisse in Unternehmensführung</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Branding-, Marketing- und Networking-Fähigkeiten</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Kommunikation und Zuhören</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Fähigkeiten zum kritischen Denken</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Strategisches Denken und Planungsfähigkeiten</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Zeitmanagement und Organisationstalent</a:t>
            </a:r>
            <a:endParaRPr sz="1700" b="0" i="0" u="none" strike="noStrike" cap="none">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0" i="0" u="none" strike="noStrike" cap="none">
                <a:solidFill>
                  <a:schemeClr val="dk1"/>
                </a:solidFill>
                <a:latin typeface="Arial"/>
                <a:ea typeface="Arial"/>
                <a:cs typeface="Arial"/>
                <a:sym typeface="Arial"/>
              </a:rPr>
              <a:t>Fähigkeiten im Bereich der Kundenbetreuung</a:t>
            </a:r>
            <a:endParaRPr sz="1700" b="0" i="0" u="none" strike="noStrike" cap="none">
              <a:solidFill>
                <a:schemeClr val="dk1"/>
              </a:solidFill>
              <a:latin typeface="Arial"/>
              <a:ea typeface="Arial"/>
              <a:cs typeface="Arial"/>
              <a:sym typeface="Arial"/>
            </a:endParaRPr>
          </a:p>
          <a:p>
            <a:pPr marL="457200" marR="0" lvl="0" indent="0" algn="l" rtl="0">
              <a:lnSpc>
                <a:spcPct val="100000"/>
              </a:lnSpc>
              <a:spcBef>
                <a:spcPts val="80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p:txBody>
      </p:sp>
      <p:sp>
        <p:nvSpPr>
          <p:cNvPr id="327" name="Google Shape;327;p42"/>
          <p:cNvSpPr txBox="1"/>
          <p:nvPr/>
        </p:nvSpPr>
        <p:spPr>
          <a:xfrm>
            <a:off x="968050" y="1438725"/>
            <a:ext cx="5932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Was sind unternehmerische Fähigkeiten?</a:t>
            </a:r>
            <a:endParaRPr sz="1400" b="0" i="0" u="none" strike="noStrike" cap="none">
              <a:solidFill>
                <a:schemeClr val="dk1"/>
              </a:solidFill>
              <a:latin typeface="Arial"/>
              <a:ea typeface="Arial"/>
              <a:cs typeface="Arial"/>
              <a:sym typeface="Arial"/>
            </a:endParaRPr>
          </a:p>
        </p:txBody>
      </p:sp>
      <p:pic>
        <p:nvPicPr>
          <p:cNvPr id="328" name="Google Shape;328;p42"/>
          <p:cNvPicPr preferRelativeResize="0"/>
          <p:nvPr/>
        </p:nvPicPr>
        <p:blipFill rotWithShape="1">
          <a:blip r:embed="rId4">
            <a:alphaModFix/>
          </a:blip>
          <a:srcRect/>
          <a:stretch/>
        </p:blipFill>
        <p:spPr>
          <a:xfrm>
            <a:off x="6388775" y="3548098"/>
            <a:ext cx="3711898" cy="2477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43"/>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334" name="Google Shape;334;p43"/>
          <p:cNvSpPr txBox="1"/>
          <p:nvPr/>
        </p:nvSpPr>
        <p:spPr>
          <a:xfrm>
            <a:off x="968059" y="977030"/>
            <a:ext cx="87558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Abschnitt 1: Einführung in unternehmerische Fähigkeiten</a:t>
            </a:r>
            <a:endParaRPr sz="18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5" name="Google Shape;335;p43"/>
          <p:cNvSpPr txBox="1"/>
          <p:nvPr/>
        </p:nvSpPr>
        <p:spPr>
          <a:xfrm>
            <a:off x="1143859" y="1716368"/>
            <a:ext cx="8755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Bedeutung von unternehmerischen Fähigkeiten</a:t>
            </a: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sp>
        <p:nvSpPr>
          <p:cNvPr id="336" name="Google Shape;336;p43"/>
          <p:cNvSpPr txBox="1"/>
          <p:nvPr/>
        </p:nvSpPr>
        <p:spPr>
          <a:xfrm>
            <a:off x="1143859" y="2201386"/>
            <a:ext cx="8755800" cy="3755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Unternehmerische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entscheidender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Bedeutung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wenn</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darum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Chancen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erkennen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wirksame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Entscheidungen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treffen</a:t>
            </a:r>
            <a:r>
              <a:rPr lang="en-US" sz="1700" b="0" i="0" u="none" strike="noStrike" cap="none" dirty="0">
                <a:solidFill>
                  <a:schemeClr val="dk1"/>
                </a:solidFill>
                <a:latin typeface="Arial"/>
                <a:ea typeface="Arial"/>
                <a:cs typeface="Arial"/>
                <a:sym typeface="Arial"/>
              </a:rPr>
              <a:t>, Ideen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verwirklichen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meistern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Ressourcen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richtig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einzusetzen</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Ziele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erreichen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erfolgreich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sein. Die </a:t>
            </a:r>
            <a:r>
              <a:rPr lang="en-US" sz="1700" b="0" i="0" u="none" strike="noStrike" cap="none" dirty="0" err="1">
                <a:solidFill>
                  <a:schemeClr val="dk1"/>
                </a:solidFill>
                <a:latin typeface="Arial"/>
                <a:ea typeface="Arial"/>
                <a:cs typeface="Arial"/>
                <a:sym typeface="Arial"/>
              </a:rPr>
              <a:t>Bedeutung</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unternehmerischen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liegt</a:t>
            </a:r>
            <a:r>
              <a:rPr lang="en-US" sz="1700" b="0" i="0" u="none" strike="noStrike" cap="none" dirty="0">
                <a:solidFill>
                  <a:schemeClr val="dk1"/>
                </a:solidFill>
                <a:latin typeface="Arial"/>
                <a:ea typeface="Arial"/>
                <a:cs typeface="Arial"/>
                <a:sym typeface="Arial"/>
              </a:rPr>
              <a:t> in: </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Förderung</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sozialen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Wandels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Verbesserung</a:t>
            </a:r>
            <a:r>
              <a:rPr lang="en-US" sz="1700" b="0" i="0" u="none" strike="noStrike" cap="none" dirty="0">
                <a:solidFill>
                  <a:schemeClr val="dk1"/>
                </a:solidFill>
                <a:latin typeface="Arial"/>
                <a:ea typeface="Arial"/>
                <a:cs typeface="Arial"/>
                <a:sym typeface="Arial"/>
              </a:rPr>
              <a:t> des Lebens </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Schaffung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Beschäftigungsmöglichkeiten</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andere</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Ankurbelung</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Wirtschaftswachstums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Erschließung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Märkte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Branchen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Verbesserung</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Lebensqualität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Ideen und die </a:t>
            </a:r>
            <a:r>
              <a:rPr lang="en-US" sz="1700" b="0" i="0" u="none" strike="noStrike" cap="none" dirty="0" err="1">
                <a:solidFill>
                  <a:schemeClr val="dk1"/>
                </a:solidFill>
                <a:latin typeface="Arial"/>
                <a:ea typeface="Arial"/>
                <a:cs typeface="Arial"/>
                <a:sym typeface="Arial"/>
              </a:rPr>
              <a:t>Entwicklung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funktioneller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Produkte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Dienstleistungen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Möglichkeiten</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persönliches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berufliches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Wachstum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finanzielle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Belohnungen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bieten</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Verbesserung</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Fähigkeit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sowohl</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allein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auch</a:t>
            </a:r>
            <a:r>
              <a:rPr lang="en-US" sz="1700" b="0" i="0" u="none" strike="noStrike" cap="none" dirty="0">
                <a:solidFill>
                  <a:schemeClr val="dk1"/>
                </a:solidFill>
                <a:latin typeface="Arial"/>
                <a:ea typeface="Arial"/>
                <a:cs typeface="Arial"/>
                <a:sym typeface="Arial"/>
              </a:rPr>
              <a:t> in </a:t>
            </a:r>
            <a:r>
              <a:rPr lang="en-US" sz="1700" b="0" i="0" u="none" strike="noStrike" cap="none" dirty="0" err="1">
                <a:solidFill>
                  <a:schemeClr val="dk1"/>
                </a:solidFill>
                <a:latin typeface="Arial"/>
                <a:ea typeface="Arial"/>
                <a:cs typeface="Arial"/>
                <a:sym typeface="Arial"/>
              </a:rPr>
              <a:t>Zusammenarbeit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effizient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arbeiten</a:t>
            </a:r>
            <a:endParaRPr sz="1700" b="0" i="0" u="none" strike="noStrike" cap="none" dirty="0">
              <a:solidFill>
                <a:schemeClr val="dk1"/>
              </a:solidFill>
              <a:latin typeface="Arial"/>
              <a:ea typeface="Arial"/>
              <a:cs typeface="Arial"/>
              <a:sym typeface="Arial"/>
            </a:endParaRPr>
          </a:p>
          <a:p>
            <a:pPr marL="457200" marR="0" lvl="0" indent="-336550" algn="just" rtl="0">
              <a:lnSpc>
                <a:spcPct val="10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Arial"/>
                <a:ea typeface="Arial"/>
                <a:cs typeface="Arial"/>
                <a:sym typeface="Arial"/>
              </a:rPr>
              <a:t>Erreichen</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gewünschten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Ziele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Erzielen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hervorragender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Ergebnisse</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p44"/>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342" name="Google Shape;342;p44"/>
          <p:cNvSpPr txBox="1"/>
          <p:nvPr/>
        </p:nvSpPr>
        <p:spPr>
          <a:xfrm>
            <a:off x="968059" y="977030"/>
            <a:ext cx="87558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Abschnitt 1: Einführung in unternehmerische Fähigkeiten</a:t>
            </a:r>
            <a:endParaRPr sz="18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3" name="Google Shape;343;p44"/>
          <p:cNvSpPr txBox="1"/>
          <p:nvPr/>
        </p:nvSpPr>
        <p:spPr>
          <a:xfrm>
            <a:off x="854809" y="1658968"/>
            <a:ext cx="8755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Die Bedeutung des Unternehmertums in der Wirtschaft</a:t>
            </a:r>
            <a:endParaRPr sz="1800" b="1" i="0" u="none" strike="noStrike" cap="none">
              <a:solidFill>
                <a:schemeClr val="dk1"/>
              </a:solidFill>
              <a:latin typeface="Arial"/>
              <a:ea typeface="Arial"/>
              <a:cs typeface="Arial"/>
              <a:sym typeface="Arial"/>
            </a:endParaRPr>
          </a:p>
        </p:txBody>
      </p:sp>
      <p:sp>
        <p:nvSpPr>
          <p:cNvPr id="344" name="Google Shape;344;p44"/>
          <p:cNvSpPr txBox="1"/>
          <p:nvPr/>
        </p:nvSpPr>
        <p:spPr>
          <a:xfrm>
            <a:off x="758900" y="2180075"/>
            <a:ext cx="9174000" cy="51013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Das </a:t>
            </a:r>
            <a:r>
              <a:rPr lang="en-US" sz="1600" b="0" i="0" u="none" strike="noStrike" cap="none" dirty="0" err="1">
                <a:solidFill>
                  <a:schemeClr val="dk1"/>
                </a:solidFill>
                <a:latin typeface="Arial"/>
                <a:ea typeface="Arial"/>
                <a:cs typeface="Arial"/>
                <a:sym typeface="Arial"/>
              </a:rPr>
              <a:t>Unternehmertum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spielt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entscheidende</a:t>
            </a:r>
            <a:r>
              <a:rPr lang="en-US" sz="1600" b="0" i="0" u="none" strike="noStrike" cap="none" dirty="0">
                <a:solidFill>
                  <a:schemeClr val="dk1"/>
                </a:solidFill>
                <a:latin typeface="Arial"/>
                <a:ea typeface="Arial"/>
                <a:cs typeface="Arial"/>
                <a:sym typeface="Arial"/>
              </a:rPr>
              <a:t> Rolle in der </a:t>
            </a:r>
            <a:r>
              <a:rPr lang="en-US" sz="1600" b="0" i="0" u="none" strike="noStrike" cap="none" dirty="0" err="1">
                <a:solidFill>
                  <a:schemeClr val="dk1"/>
                </a:solidFill>
                <a:latin typeface="Arial"/>
                <a:ea typeface="Arial"/>
                <a:cs typeface="Arial"/>
                <a:sym typeface="Arial"/>
              </a:rPr>
              <a:t>Wirtschaft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trägt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Wachstum</a:t>
            </a:r>
            <a:r>
              <a:rPr lang="en-US" sz="1600" b="0" i="0" u="none" strike="noStrike" cap="none" dirty="0">
                <a:solidFill>
                  <a:schemeClr val="dk1"/>
                </a:solidFill>
                <a:latin typeface="Arial"/>
                <a:ea typeface="Arial"/>
                <a:cs typeface="Arial"/>
                <a:sym typeface="Arial"/>
              </a:rPr>
              <a:t>, Innovation und </a:t>
            </a:r>
            <a:r>
              <a:rPr lang="en-US" sz="1600" b="0" i="0" u="none" strike="noStrike" cap="none" dirty="0" err="1">
                <a:solidFill>
                  <a:schemeClr val="dk1"/>
                </a:solidFill>
                <a:latin typeface="Arial"/>
                <a:ea typeface="Arial"/>
                <a:cs typeface="Arial"/>
                <a:sym typeface="Arial"/>
              </a:rPr>
              <a:t>Gesamtentwicklung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Bedeutung</a:t>
            </a:r>
            <a:r>
              <a:rPr lang="en-US" sz="1600" b="0" i="0" u="none" strike="noStrike" cap="none" dirty="0">
                <a:solidFill>
                  <a:schemeClr val="dk1"/>
                </a:solidFill>
                <a:latin typeface="Arial"/>
                <a:ea typeface="Arial"/>
                <a:cs typeface="Arial"/>
                <a:sym typeface="Arial"/>
              </a:rPr>
              <a:t> des </a:t>
            </a:r>
            <a:r>
              <a:rPr lang="en-US" sz="1600" b="0" i="0" u="none" strike="noStrike" cap="none" dirty="0" err="1">
                <a:solidFill>
                  <a:schemeClr val="dk1"/>
                </a:solidFill>
                <a:latin typeface="Arial"/>
                <a:ea typeface="Arial"/>
                <a:cs typeface="Arial"/>
                <a:sym typeface="Arial"/>
              </a:rPr>
              <a:t>Unternehmertums</a:t>
            </a:r>
            <a:r>
              <a:rPr lang="en-US" sz="1600" b="0" i="0" u="none" strike="noStrike" cap="none" dirty="0">
                <a:solidFill>
                  <a:schemeClr val="dk1"/>
                </a:solidFill>
                <a:latin typeface="Arial"/>
                <a:ea typeface="Arial"/>
                <a:cs typeface="Arial"/>
                <a:sym typeface="Arial"/>
              </a:rPr>
              <a:t> in der </a:t>
            </a:r>
            <a:r>
              <a:rPr lang="en-US" sz="1600" b="0" i="0" u="none" strike="noStrike" cap="none" dirty="0" err="1">
                <a:solidFill>
                  <a:schemeClr val="dk1"/>
                </a:solidFill>
                <a:latin typeface="Arial"/>
                <a:ea typeface="Arial"/>
                <a:cs typeface="Arial"/>
                <a:sym typeface="Arial"/>
              </a:rPr>
              <a:t>Wirtschaft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lässt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an </a:t>
            </a:r>
            <a:r>
              <a:rPr lang="en-US" sz="1600" b="0" i="0" u="none" strike="noStrike" cap="none" dirty="0" err="1">
                <a:solidFill>
                  <a:schemeClr val="dk1"/>
                </a:solidFill>
                <a:latin typeface="Arial"/>
                <a:ea typeface="Arial"/>
                <a:cs typeface="Arial"/>
                <a:sym typeface="Arial"/>
              </a:rPr>
              <a:t>verschiedenen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Schlüsselaspekten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ablesen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1500"/>
              </a:spcBef>
              <a:spcAft>
                <a:spcPts val="0"/>
              </a:spcAft>
              <a:buClr>
                <a:schemeClr val="dk1"/>
              </a:buClr>
              <a:buSzPts val="1700"/>
              <a:buFont typeface="Roboto"/>
              <a:buNone/>
            </a:pPr>
            <a:r>
              <a:rPr lang="en-US" sz="1600" b="0" i="0" u="none" strike="noStrike" cap="none" dirty="0" err="1">
                <a:solidFill>
                  <a:schemeClr val="dk1"/>
                </a:solidFill>
                <a:latin typeface="Arial"/>
                <a:ea typeface="Arial"/>
                <a:cs typeface="Arial"/>
                <a:sym typeface="Arial"/>
              </a:rPr>
              <a:t>Schaffung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Arbeitsplätzen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914400" marR="0" lvl="1" indent="-336550" algn="l" rtl="0">
              <a:lnSpc>
                <a:spcPct val="100000"/>
              </a:lnSpc>
              <a:spcBef>
                <a:spcPts val="0"/>
              </a:spcBef>
              <a:spcAft>
                <a:spcPts val="0"/>
              </a:spcAft>
              <a:buClr>
                <a:schemeClr val="dk1"/>
              </a:buClr>
              <a:buSzPts val="1700"/>
              <a:buFont typeface="Roboto"/>
              <a:buChar char="●"/>
            </a:pP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gründen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wiederum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Beschäftigungsmöglichkeiten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schaffen</a:t>
            </a:r>
            <a:r>
              <a:rPr lang="en-US" sz="1600" b="0" i="0" u="none" strike="noStrike" cap="none" dirty="0">
                <a:solidFill>
                  <a:schemeClr val="dk1"/>
                </a:solidFill>
                <a:latin typeface="Arial"/>
                <a:ea typeface="Arial"/>
                <a:cs typeface="Arial"/>
                <a:sym typeface="Arial"/>
              </a:rPr>
              <a:t>. Kleine und </a:t>
            </a:r>
            <a:r>
              <a:rPr lang="en-US" sz="1600" b="0" i="0" u="none" strike="noStrike" cap="none" dirty="0" err="1">
                <a:solidFill>
                  <a:schemeClr val="dk1"/>
                </a:solidFill>
                <a:latin typeface="Arial"/>
                <a:ea typeface="Arial"/>
                <a:cs typeface="Arial"/>
                <a:sym typeface="Arial"/>
              </a:rPr>
              <a:t>mittlere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(KMU), die </a:t>
            </a:r>
            <a:r>
              <a:rPr lang="en-US" sz="1600" b="0" i="0" u="none" strike="noStrike" cap="none" dirty="0" err="1">
                <a:solidFill>
                  <a:schemeClr val="dk1"/>
                </a:solidFill>
                <a:latin typeface="Arial"/>
                <a:ea typeface="Arial"/>
                <a:cs typeface="Arial"/>
                <a:sym typeface="Arial"/>
              </a:rPr>
              <a:t>häufig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Unternehmern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geführt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tragen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weltweit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erheblich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Schaffung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Arbeitsplätzen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chemeClr val="dk1"/>
              </a:buClr>
              <a:buSzPts val="1700"/>
              <a:buFont typeface="Roboto"/>
              <a:buNone/>
            </a:pPr>
            <a:r>
              <a:rPr lang="en-US" sz="1600" b="0" i="0" u="none" strike="noStrike" cap="none" dirty="0">
                <a:solidFill>
                  <a:schemeClr val="dk1"/>
                </a:solidFill>
                <a:latin typeface="Arial"/>
                <a:ea typeface="Arial"/>
                <a:cs typeface="Arial"/>
                <a:sym typeface="Arial"/>
              </a:rPr>
              <a:t>Innovation und </a:t>
            </a:r>
            <a:r>
              <a:rPr lang="en-US" sz="1600" b="0" i="0" u="none" strike="noStrike" cap="none" dirty="0" err="1">
                <a:solidFill>
                  <a:schemeClr val="dk1"/>
                </a:solidFill>
                <a:latin typeface="Arial"/>
                <a:ea typeface="Arial"/>
                <a:cs typeface="Arial"/>
                <a:sym typeface="Arial"/>
              </a:rPr>
              <a:t>technologischer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Fortschritt</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914400" marR="0" lvl="1" indent="-336550" algn="l" rtl="0">
              <a:lnSpc>
                <a:spcPct val="100000"/>
              </a:lnSpc>
              <a:spcBef>
                <a:spcPts val="0"/>
              </a:spcBef>
              <a:spcAft>
                <a:spcPts val="0"/>
              </a:spcAft>
              <a:buClr>
                <a:schemeClr val="dk1"/>
              </a:buClr>
              <a:buSzPts val="1700"/>
              <a:buFont typeface="Roboto"/>
              <a:buChar char="●"/>
            </a:pP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Triebkräfte</a:t>
            </a:r>
            <a:r>
              <a:rPr lang="en-US" sz="1600" b="0" i="0" u="none" strike="noStrike" cap="none" dirty="0">
                <a:solidFill>
                  <a:schemeClr val="dk1"/>
                </a:solidFill>
                <a:latin typeface="Arial"/>
                <a:ea typeface="Arial"/>
                <a:cs typeface="Arial"/>
                <a:sym typeface="Arial"/>
              </a:rPr>
              <a:t> der Innovation. Sie </a:t>
            </a: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Ideen, </a:t>
            </a:r>
            <a:r>
              <a:rPr lang="en-US" sz="1600" b="0" i="0" u="none" strike="noStrike" cap="none" dirty="0" err="1">
                <a:solidFill>
                  <a:schemeClr val="dk1"/>
                </a:solidFill>
                <a:latin typeface="Arial"/>
                <a:ea typeface="Arial"/>
                <a:cs typeface="Arial"/>
                <a:sym typeface="Arial"/>
              </a:rPr>
              <a:t>Produkte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Dienstleistungen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technologischen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Fortschritten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die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Effizienz</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Produktivität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allgemeine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wirtschaftliche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Wettbewerbsfähigkeit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verbessern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chemeClr val="dk1"/>
              </a:buClr>
              <a:buSzPts val="1700"/>
              <a:buFont typeface="Roboto"/>
              <a:buNone/>
            </a:pPr>
            <a:r>
              <a:rPr lang="en-US" sz="1600" b="0" i="0" u="none" strike="noStrike" cap="none" dirty="0" err="1">
                <a:solidFill>
                  <a:schemeClr val="dk1"/>
                </a:solidFill>
                <a:latin typeface="Arial"/>
                <a:ea typeface="Arial"/>
                <a:cs typeface="Arial"/>
                <a:sym typeface="Arial"/>
              </a:rPr>
              <a:t>Wirtschaftswachstum</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914400" marR="0" lvl="1" indent="-336550" algn="l" rtl="0">
              <a:lnSpc>
                <a:spcPct val="100000"/>
              </a:lnSpc>
              <a:spcBef>
                <a:spcPts val="0"/>
              </a:spcBef>
              <a:spcAft>
                <a:spcPts val="0"/>
              </a:spcAft>
              <a:buClr>
                <a:schemeClr val="dk1"/>
              </a:buClr>
              <a:buSzPts val="1700"/>
              <a:buFont typeface="Roboto"/>
              <a:buChar char="●"/>
            </a:pPr>
            <a:r>
              <a:rPr lang="en-US" sz="1600" b="0" i="0" u="none" strike="noStrike" cap="none" dirty="0">
                <a:solidFill>
                  <a:schemeClr val="dk1"/>
                </a:solidFill>
                <a:latin typeface="Arial"/>
                <a:ea typeface="Arial"/>
                <a:cs typeface="Arial"/>
                <a:sym typeface="Arial"/>
              </a:rPr>
              <a:t>Die </a:t>
            </a:r>
            <a:r>
              <a:rPr lang="en-US" sz="1600" b="0" i="0" u="none" strike="noStrike" cap="none" dirty="0" err="1">
                <a:solidFill>
                  <a:schemeClr val="dk1"/>
                </a:solidFill>
                <a:latin typeface="Arial"/>
                <a:ea typeface="Arial"/>
                <a:cs typeface="Arial"/>
                <a:sym typeface="Arial"/>
              </a:rPr>
              <a:t>Gründung</a:t>
            </a:r>
            <a:r>
              <a:rPr lang="en-US" sz="1600" b="0" i="0" u="none" strike="noStrike" cap="none" dirty="0">
                <a:solidFill>
                  <a:schemeClr val="dk1"/>
                </a:solidFill>
                <a:latin typeface="Arial"/>
                <a:ea typeface="Arial"/>
                <a:cs typeface="Arial"/>
                <a:sym typeface="Arial"/>
              </a:rPr>
              <a:t> und das </a:t>
            </a:r>
            <a:r>
              <a:rPr lang="en-US" sz="1600" b="0" i="0" u="none" strike="noStrike" cap="none" dirty="0" err="1">
                <a:solidFill>
                  <a:schemeClr val="dk1"/>
                </a:solidFill>
                <a:latin typeface="Arial"/>
                <a:ea typeface="Arial"/>
                <a:cs typeface="Arial"/>
                <a:sym typeface="Arial"/>
              </a:rPr>
              <a:t>Wachstum</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tragen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direkt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wirtschaftlichen</a:t>
            </a:r>
            <a:r>
              <a:rPr lang="en-US" sz="1600" b="0" i="0" u="none" strike="noStrike" cap="none" dirty="0">
                <a:solidFill>
                  <a:schemeClr val="dk1"/>
                </a:solidFill>
                <a:latin typeface="Arial"/>
                <a:ea typeface="Arial"/>
                <a:cs typeface="Arial"/>
                <a:sym typeface="Arial"/>
              </a:rPr>
              <a:t> Expansion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fördern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wirtschaftliche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Entwicklung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indem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Kapital </a:t>
            </a:r>
            <a:r>
              <a:rPr lang="en-US" sz="1600" b="0" i="0" u="none" strike="noStrike" cap="none" dirty="0" err="1">
                <a:solidFill>
                  <a:schemeClr val="dk1"/>
                </a:solidFill>
                <a:latin typeface="Arial"/>
                <a:ea typeface="Arial"/>
                <a:cs typeface="Arial"/>
                <a:sym typeface="Arial"/>
              </a:rPr>
              <a:t>investieren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Wohlstand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schaffen</a:t>
            </a:r>
            <a:r>
              <a:rPr lang="en-US" sz="1600" b="0" i="0" u="none" strike="noStrike" cap="none" dirty="0">
                <a:solidFill>
                  <a:schemeClr val="dk1"/>
                </a:solidFill>
                <a:latin typeface="Arial"/>
                <a:ea typeface="Arial"/>
                <a:cs typeface="Arial"/>
                <a:sym typeface="Arial"/>
              </a:rPr>
              <a:t> und die </a:t>
            </a:r>
            <a:r>
              <a:rPr lang="en-US" sz="1600" b="0" i="0" u="none" strike="noStrike" cap="none" dirty="0" err="1">
                <a:solidFill>
                  <a:schemeClr val="dk1"/>
                </a:solidFill>
                <a:latin typeface="Arial"/>
                <a:ea typeface="Arial"/>
                <a:cs typeface="Arial"/>
                <a:sym typeface="Arial"/>
              </a:rPr>
              <a:t>Wirtschaftstätigkeit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anregen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0" algn="l" rtl="0">
              <a:lnSpc>
                <a:spcPct val="100000"/>
              </a:lnSpc>
              <a:spcBef>
                <a:spcPts val="150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1500"/>
              </a:spcBef>
              <a:spcAft>
                <a:spcPts val="0"/>
              </a:spcAft>
              <a:buClr>
                <a:schemeClr val="dk1"/>
              </a:buClr>
              <a:buSzPts val="11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45"/>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50" name="Google Shape;350;p45"/>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51" name="Google Shape;351;p45"/>
          <p:cNvSpPr txBox="1"/>
          <p:nvPr/>
        </p:nvSpPr>
        <p:spPr>
          <a:xfrm>
            <a:off x="1260800" y="2117538"/>
            <a:ext cx="8170200" cy="3324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Damit Unternehmer die Ressourcen eines Unternehmens effektiv planen, organisieren, leiten und kontrollieren können, müssen sie über </a:t>
            </a:r>
            <a:r>
              <a:rPr lang="en-US" sz="1700" b="1" i="0" u="none" strike="noStrike" cap="none">
                <a:solidFill>
                  <a:srgbClr val="000000"/>
                </a:solidFill>
                <a:latin typeface="Arial"/>
                <a:ea typeface="Arial"/>
                <a:cs typeface="Arial"/>
                <a:sym typeface="Arial"/>
              </a:rPr>
              <a:t>betriebswirtschaftliche Kenntnisse verfügen</a:t>
            </a:r>
            <a:r>
              <a:rPr lang="en-US" sz="1700" b="0" i="0" u="none" strike="noStrike" cap="none">
                <a:solidFill>
                  <a:srgbClr val="000000"/>
                </a:solidFill>
                <a:latin typeface="Arial"/>
                <a:ea typeface="Arial"/>
                <a:cs typeface="Arial"/>
                <a:sym typeface="Arial"/>
              </a:rPr>
              <a:t>. Diese Fähigkeiten können die Glaubwürdigkeit eines Unternehmens erhöhen, die Produktivität steigern, Risiken kontrollieren, erfolgreiche Pläne in die Tat umsetzen, eine angenehme Arbeitsplatzkultur fördern und den Kundenkreis erweitern.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Zu den betriebswirtschaftlichen Kenntnissen gehören: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Führung</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Strategisches Denken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Verwaltung des Haushalts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Geschäftlicher Scharfsinn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Kommunikation </a:t>
            </a:r>
            <a:endParaRPr sz="1700" b="0" i="0" u="none" strike="noStrike" cap="none">
              <a:solidFill>
                <a:srgbClr val="000000"/>
              </a:solidFill>
              <a:latin typeface="Arial"/>
              <a:ea typeface="Arial"/>
              <a:cs typeface="Arial"/>
              <a:sym typeface="Arial"/>
            </a:endParaRPr>
          </a:p>
        </p:txBody>
      </p:sp>
      <p:sp>
        <p:nvSpPr>
          <p:cNvPr id="352" name="Google Shape;352;p45"/>
          <p:cNvSpPr txBox="1"/>
          <p:nvPr/>
        </p:nvSpPr>
        <p:spPr>
          <a:xfrm>
            <a:off x="1260800" y="1717350"/>
            <a:ext cx="4000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1. Business-Management-Fähigkeiten</a:t>
            </a:r>
            <a:endParaRPr sz="1600" b="1" i="0" u="none" strike="noStrike" cap="none">
              <a:solidFill>
                <a:srgbClr val="000000"/>
              </a:solidFill>
              <a:latin typeface="Arial"/>
              <a:ea typeface="Arial"/>
              <a:cs typeface="Arial"/>
              <a:sym typeface="Arial"/>
            </a:endParaRPr>
          </a:p>
        </p:txBody>
      </p:sp>
      <p:pic>
        <p:nvPicPr>
          <p:cNvPr id="353" name="Google Shape;353;p45"/>
          <p:cNvPicPr preferRelativeResize="0"/>
          <p:nvPr/>
        </p:nvPicPr>
        <p:blipFill rotWithShape="1">
          <a:blip r:embed="rId4">
            <a:alphaModFix/>
          </a:blip>
          <a:srcRect/>
          <a:stretch/>
        </p:blipFill>
        <p:spPr>
          <a:xfrm>
            <a:off x="6639907" y="3893469"/>
            <a:ext cx="2966827" cy="26891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46"/>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59" name="Google Shape;359;p46"/>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60" name="Google Shape;360;p46"/>
          <p:cNvSpPr txBox="1"/>
          <p:nvPr/>
        </p:nvSpPr>
        <p:spPr>
          <a:xfrm>
            <a:off x="1260800" y="1717338"/>
            <a:ext cx="8170200" cy="463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2. Kommunikation und Zuhören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Durch Sprechen, Schreiben und andere Formen des Ausdrucks können Menschen mit effektiven </a:t>
            </a:r>
            <a:r>
              <a:rPr lang="en-US" sz="1700" b="1" i="0" u="none" strike="noStrike" cap="none">
                <a:solidFill>
                  <a:srgbClr val="000000"/>
                </a:solidFill>
                <a:latin typeface="Arial"/>
                <a:ea typeface="Arial"/>
                <a:cs typeface="Arial"/>
                <a:sym typeface="Arial"/>
              </a:rPr>
              <a:t>Kommunikationsfähigkeiten </a:t>
            </a:r>
            <a:r>
              <a:rPr lang="en-US" sz="1700" b="0" i="0" u="none" strike="noStrike" cap="none">
                <a:solidFill>
                  <a:srgbClr val="000000"/>
                </a:solidFill>
                <a:latin typeface="Arial"/>
                <a:ea typeface="Arial"/>
                <a:cs typeface="Arial"/>
                <a:sym typeface="Arial"/>
              </a:rPr>
              <a:t>ihre Gedanken, Ideen und Gefühle klar und deutlich vermitteln. Die Fähigkeit, Informationen zu verstehen, zu behalten und richtig darauf zu reagieren, hängt von der </a:t>
            </a:r>
            <a:r>
              <a:rPr lang="en-US" sz="1700" b="1" i="0" u="none" strike="noStrike" cap="none">
                <a:solidFill>
                  <a:srgbClr val="000000"/>
                </a:solidFill>
                <a:latin typeface="Arial"/>
                <a:ea typeface="Arial"/>
                <a:cs typeface="Arial"/>
                <a:sym typeface="Arial"/>
              </a:rPr>
              <a:t>Fähigkeit des Zuhörens </a:t>
            </a:r>
            <a:r>
              <a:rPr lang="en-US" sz="1700" b="0" i="0" u="none" strike="noStrike" cap="none">
                <a:solidFill>
                  <a:srgbClr val="000000"/>
                </a:solidFill>
                <a:latin typeface="Arial"/>
                <a:ea typeface="Arial"/>
                <a:cs typeface="Arial"/>
                <a:sym typeface="Arial"/>
              </a:rPr>
              <a:t>ab. Um Verbindungen herzustellen und zu entwickeln, Probleme zu lösen, Bedürfnisse und Standpunkte zu verstehen und gut informierte Entscheidungen zu treffen, sind effektive Kommunikation und Zuhören entscheidende unternehmerische Fähigkeiten.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Kommunikationsfähigkeit und Zuhören gehören dazu:</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Schriftliche Kommunikation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Nonverbale Kommunikation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Stressbewältigung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Aktives Zuhören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Gefühlskontrolle</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47"/>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66" name="Google Shape;366;p47"/>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67" name="Google Shape;367;p47"/>
          <p:cNvSpPr txBox="1"/>
          <p:nvPr/>
        </p:nvSpPr>
        <p:spPr>
          <a:xfrm>
            <a:off x="1260800" y="1717338"/>
            <a:ext cx="8170200" cy="410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rgbClr val="000000"/>
                </a:solidFill>
                <a:latin typeface="Arial"/>
                <a:ea typeface="Arial"/>
                <a:cs typeface="Arial"/>
                <a:sym typeface="Arial"/>
              </a:rPr>
              <a:t>3. </a:t>
            </a:r>
            <a:r>
              <a:rPr lang="en-US" sz="1700" b="1" i="0" u="none" strike="noStrike" cap="none" dirty="0" err="1">
                <a:solidFill>
                  <a:srgbClr val="000000"/>
                </a:solidFill>
                <a:latin typeface="Arial"/>
                <a:ea typeface="Arial"/>
                <a:cs typeface="Arial"/>
                <a:sym typeface="Arial"/>
              </a:rPr>
              <a:t>Kritische</a:t>
            </a:r>
            <a:r>
              <a:rPr lang="en-US" sz="1700" b="1" i="0" u="none" strike="noStrike" cap="none" dirty="0">
                <a:solidFill>
                  <a:srgbClr val="000000"/>
                </a:solidFill>
                <a:latin typeface="Arial"/>
                <a:ea typeface="Arial"/>
                <a:cs typeface="Arial"/>
                <a:sym typeface="Arial"/>
              </a:rPr>
              <a:t> und </a:t>
            </a:r>
            <a:r>
              <a:rPr lang="en-US" sz="1700" b="1" i="0" u="none" strike="noStrike" cap="none" dirty="0" err="1">
                <a:solidFill>
                  <a:srgbClr val="000000"/>
                </a:solidFill>
                <a:latin typeface="Arial"/>
                <a:ea typeface="Arial"/>
                <a:cs typeface="Arial"/>
                <a:sym typeface="Arial"/>
              </a:rPr>
              <a:t>kreative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Denkfähigkeiten</a:t>
            </a:r>
            <a:endParaRPr sz="17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rgbClr val="000000"/>
                </a:solidFill>
                <a:latin typeface="Arial"/>
                <a:ea typeface="Arial"/>
                <a:cs typeface="Arial"/>
                <a:sym typeface="Arial"/>
              </a:rPr>
              <a:t>Ein </a:t>
            </a:r>
            <a:r>
              <a:rPr lang="en-US" sz="1700" b="1" i="0" u="none" strike="noStrike" cap="none" dirty="0" err="1">
                <a:solidFill>
                  <a:srgbClr val="000000"/>
                </a:solidFill>
                <a:latin typeface="Arial"/>
                <a:ea typeface="Arial"/>
                <a:cs typeface="Arial"/>
                <a:sym typeface="Arial"/>
              </a:rPr>
              <a:t>ausgeprägtes</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kritisches</a:t>
            </a:r>
            <a:r>
              <a:rPr lang="en-US" sz="1700" b="1" i="0" u="none" strike="noStrike" cap="none" dirty="0">
                <a:solidFill>
                  <a:srgbClr val="000000"/>
                </a:solidFill>
                <a:latin typeface="Arial"/>
                <a:ea typeface="Arial"/>
                <a:cs typeface="Arial"/>
                <a:sym typeface="Arial"/>
              </a:rPr>
              <a:t> und </a:t>
            </a:r>
            <a:r>
              <a:rPr lang="en-US" sz="1700" b="1" i="0" u="none" strike="noStrike" cap="none" dirty="0" err="1">
                <a:solidFill>
                  <a:srgbClr val="000000"/>
                </a:solidFill>
                <a:latin typeface="Arial"/>
                <a:ea typeface="Arial"/>
                <a:cs typeface="Arial"/>
                <a:sym typeface="Arial"/>
              </a:rPr>
              <a:t>kreatives</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Denkvermögen</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unerlässlich</a:t>
            </a:r>
            <a:r>
              <a:rPr lang="en-US" sz="1700" b="0" i="0" u="none" strike="noStrike" cap="none" dirty="0">
                <a:solidFill>
                  <a:srgbClr val="000000"/>
                </a:solidFill>
                <a:latin typeface="Arial"/>
                <a:ea typeface="Arial"/>
                <a:cs typeface="Arial"/>
                <a:sym typeface="Arial"/>
              </a:rPr>
              <a:t>, um </a:t>
            </a:r>
            <a:r>
              <a:rPr lang="en-US" sz="1700" b="0" i="0" u="none" strike="noStrike" cap="none" dirty="0" err="1">
                <a:solidFill>
                  <a:srgbClr val="000000"/>
                </a:solidFill>
                <a:latin typeface="Arial"/>
                <a:ea typeface="Arial"/>
                <a:cs typeface="Arial"/>
                <a:sym typeface="Arial"/>
              </a:rPr>
              <a:t>ihr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aufzubauen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erweitern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Kritisches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Denken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ermöglicht</a:t>
            </a:r>
            <a:r>
              <a:rPr lang="en-US" sz="1700" b="0" i="0" u="none" strike="noStrike" cap="none" dirty="0">
                <a:solidFill>
                  <a:srgbClr val="000000"/>
                </a:solidFill>
                <a:latin typeface="Arial"/>
                <a:ea typeface="Arial"/>
                <a:cs typeface="Arial"/>
                <a:sym typeface="Arial"/>
              </a:rPr>
              <a:t> es </a:t>
            </a:r>
            <a:r>
              <a:rPr lang="en-US" sz="1700" b="0" i="0" u="none" strike="noStrike" cap="none" dirty="0" err="1">
                <a:solidFill>
                  <a:srgbClr val="000000"/>
                </a:solidFill>
                <a:latin typeface="Arial"/>
                <a:ea typeface="Arial"/>
                <a:cs typeface="Arial"/>
                <a:sym typeface="Arial"/>
              </a:rPr>
              <a:t>Ihnen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Informationen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objektiv</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analysieren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Beweise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nutzen</a:t>
            </a:r>
            <a:r>
              <a:rPr lang="en-US" sz="1700" b="0" i="0" u="none" strike="noStrike" cap="none" dirty="0">
                <a:solidFill>
                  <a:srgbClr val="000000"/>
                </a:solidFill>
                <a:latin typeface="Arial"/>
                <a:ea typeface="Arial"/>
                <a:cs typeface="Arial"/>
                <a:sym typeface="Arial"/>
              </a:rPr>
              <a:t>, um </a:t>
            </a:r>
            <a:r>
              <a:rPr lang="en-US" sz="1700" b="0" i="0" u="none" strike="noStrike" cap="none" dirty="0" err="1">
                <a:solidFill>
                  <a:srgbClr val="000000"/>
                </a:solidFill>
                <a:latin typeface="Arial"/>
                <a:ea typeface="Arial"/>
                <a:cs typeface="Arial"/>
                <a:sym typeface="Arial"/>
              </a:rPr>
              <a:t>fundierte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Entscheidungen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treffen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Probleme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lösen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Kreatives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Denken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Möglichkeit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Probleme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verschiedenen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Blickwinkeln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betrachten</a:t>
            </a:r>
            <a:r>
              <a:rPr lang="en-US" sz="1700" b="0" i="0" u="none" strike="noStrike" cap="none" dirty="0">
                <a:solidFill>
                  <a:srgbClr val="000000"/>
                </a:solidFill>
                <a:latin typeface="Arial"/>
                <a:ea typeface="Arial"/>
                <a:cs typeface="Arial"/>
                <a:sym typeface="Arial"/>
              </a:rPr>
              <a:t>, alternative </a:t>
            </a:r>
            <a:r>
              <a:rPr lang="en-US" sz="1700" b="0" i="0" u="none" strike="noStrike" cap="none" dirty="0" err="1">
                <a:solidFill>
                  <a:srgbClr val="000000"/>
                </a:solidFill>
                <a:latin typeface="Arial"/>
                <a:ea typeface="Arial"/>
                <a:cs typeface="Arial"/>
                <a:sym typeface="Arial"/>
              </a:rPr>
              <a:t>Perspektiven</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Betracht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ziehen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originelle</a:t>
            </a:r>
            <a:r>
              <a:rPr lang="en-US" sz="1700" b="0" i="0" u="none" strike="noStrike" cap="none" dirty="0">
                <a:solidFill>
                  <a:srgbClr val="000000"/>
                </a:solidFill>
                <a:latin typeface="Arial"/>
                <a:ea typeface="Arial"/>
                <a:cs typeface="Arial"/>
                <a:sym typeface="Arial"/>
              </a:rPr>
              <a:t> Ideen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entwickeln</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dirty="0">
                <a:solidFill>
                  <a:srgbClr val="000000"/>
                </a:solidFill>
                <a:latin typeface="Arial"/>
                <a:ea typeface="Arial"/>
                <a:cs typeface="Arial"/>
                <a:sym typeface="Arial"/>
              </a:rPr>
              <a:t>Zu den </a:t>
            </a:r>
            <a:r>
              <a:rPr lang="en-US" sz="1700" b="0" i="0" u="sng" strike="noStrike" cap="none" dirty="0" err="1">
                <a:solidFill>
                  <a:srgbClr val="000000"/>
                </a:solidFill>
                <a:latin typeface="Arial"/>
                <a:ea typeface="Arial"/>
                <a:cs typeface="Arial"/>
                <a:sym typeface="Arial"/>
              </a:rPr>
              <a:t>Fähigkeiten</a:t>
            </a:r>
            <a:r>
              <a:rPr lang="en-US" sz="1700" b="0" i="0" u="sng" strike="noStrike" cap="none" dirty="0">
                <a:solidFill>
                  <a:srgbClr val="000000"/>
                </a:solidFill>
                <a:latin typeface="Arial"/>
                <a:ea typeface="Arial"/>
                <a:cs typeface="Arial"/>
                <a:sym typeface="Arial"/>
              </a:rPr>
              <a:t> des </a:t>
            </a:r>
            <a:r>
              <a:rPr lang="en-US" sz="1700" b="0" i="0" u="sng" strike="noStrike" cap="none" dirty="0" err="1">
                <a:solidFill>
                  <a:srgbClr val="000000"/>
                </a:solidFill>
                <a:latin typeface="Arial"/>
                <a:ea typeface="Arial"/>
                <a:cs typeface="Arial"/>
                <a:sym typeface="Arial"/>
              </a:rPr>
              <a:t>kritischen</a:t>
            </a:r>
            <a:r>
              <a:rPr lang="en-US" sz="1700" b="0" i="0" u="sng" strike="noStrike" cap="none" dirty="0">
                <a:solidFill>
                  <a:srgbClr val="000000"/>
                </a:solidFill>
                <a:latin typeface="Arial"/>
                <a:ea typeface="Arial"/>
                <a:cs typeface="Arial"/>
                <a:sym typeface="Arial"/>
              </a:rPr>
              <a:t> und </a:t>
            </a:r>
            <a:r>
              <a:rPr lang="en-US" sz="1700" b="0" i="0" u="sng" strike="noStrike" cap="none" dirty="0" err="1">
                <a:solidFill>
                  <a:srgbClr val="000000"/>
                </a:solidFill>
                <a:latin typeface="Arial"/>
                <a:ea typeface="Arial"/>
                <a:cs typeface="Arial"/>
                <a:sym typeface="Arial"/>
              </a:rPr>
              <a:t>kreativen</a:t>
            </a:r>
            <a:r>
              <a:rPr lang="en-US" sz="1700" b="0" i="0" u="sng" strike="noStrike" cap="none" dirty="0">
                <a:solidFill>
                  <a:srgbClr val="000000"/>
                </a:solidFill>
                <a:latin typeface="Arial"/>
                <a:ea typeface="Arial"/>
                <a:cs typeface="Arial"/>
                <a:sym typeface="Arial"/>
              </a:rPr>
              <a:t> </a:t>
            </a:r>
            <a:r>
              <a:rPr lang="en-US" sz="1700" b="0" i="0" u="sng" strike="noStrike" cap="none" dirty="0" err="1">
                <a:solidFill>
                  <a:srgbClr val="000000"/>
                </a:solidFill>
                <a:latin typeface="Arial"/>
                <a:ea typeface="Arial"/>
                <a:cs typeface="Arial"/>
                <a:sym typeface="Arial"/>
              </a:rPr>
              <a:t>Denkens</a:t>
            </a:r>
            <a:r>
              <a:rPr lang="en-US" sz="1700" b="0" i="0" u="sng" strike="noStrike" cap="none" dirty="0">
                <a:solidFill>
                  <a:srgbClr val="000000"/>
                </a:solidFill>
                <a:latin typeface="Arial"/>
                <a:ea typeface="Arial"/>
                <a:cs typeface="Arial"/>
                <a:sym typeface="Arial"/>
              </a:rPr>
              <a:t> </a:t>
            </a:r>
            <a:r>
              <a:rPr lang="en-US" sz="1700" b="0" i="0" u="sng" strike="noStrike" cap="none" dirty="0" err="1">
                <a:solidFill>
                  <a:srgbClr val="000000"/>
                </a:solidFill>
                <a:latin typeface="Arial"/>
                <a:ea typeface="Arial"/>
                <a:cs typeface="Arial"/>
                <a:sym typeface="Arial"/>
              </a:rPr>
              <a:t>gehören</a:t>
            </a:r>
            <a:r>
              <a:rPr lang="en-US" sz="1700" b="0" i="0" u="sng" strike="noStrike" cap="none" dirty="0">
                <a:solidFill>
                  <a:srgbClr val="000000"/>
                </a:solidFill>
                <a:latin typeface="Arial"/>
                <a:ea typeface="Arial"/>
                <a:cs typeface="Arial"/>
                <a:sym typeface="Arial"/>
              </a:rPr>
              <a:t>:</a:t>
            </a:r>
            <a:endParaRPr sz="1700" b="0"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dirty="0" err="1">
                <a:solidFill>
                  <a:srgbClr val="000000"/>
                </a:solidFill>
                <a:latin typeface="Arial"/>
                <a:ea typeface="Arial"/>
                <a:cs typeface="Arial"/>
                <a:sym typeface="Arial"/>
              </a:rPr>
              <a:t>Analyse</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dirty="0">
                <a:solidFill>
                  <a:srgbClr val="000000"/>
                </a:solidFill>
                <a:latin typeface="Arial"/>
                <a:ea typeface="Arial"/>
                <a:cs typeface="Arial"/>
                <a:sym typeface="Arial"/>
              </a:rPr>
              <a:t>Brainstorming </a:t>
            </a:r>
            <a:endParaRPr sz="1700" b="0" i="0" u="none" strike="noStrike" cap="none" dirty="0">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dirty="0" err="1">
                <a:solidFill>
                  <a:srgbClr val="000000"/>
                </a:solidFill>
                <a:latin typeface="Arial"/>
                <a:ea typeface="Arial"/>
                <a:cs typeface="Arial"/>
                <a:sym typeface="Arial"/>
              </a:rPr>
              <a:t>Visualisierung</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dirty="0" err="1">
                <a:solidFill>
                  <a:srgbClr val="000000"/>
                </a:solidFill>
                <a:latin typeface="Arial"/>
                <a:ea typeface="Arial"/>
                <a:cs typeface="Arial"/>
                <a:sym typeface="Arial"/>
              </a:rPr>
              <a:t>Bewertung</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dirty="0" err="1">
                <a:solidFill>
                  <a:srgbClr val="000000"/>
                </a:solidFill>
                <a:latin typeface="Arial"/>
                <a:ea typeface="Arial"/>
                <a:cs typeface="Arial"/>
                <a:sym typeface="Arial"/>
              </a:rPr>
              <a:t>Forschung</a:t>
            </a:r>
            <a:endParaRPr sz="1700" b="0" i="0" u="none" strike="noStrike" cap="none" dirty="0">
              <a:solidFill>
                <a:srgbClr val="000000"/>
              </a:solidFill>
              <a:latin typeface="Arial"/>
              <a:ea typeface="Arial"/>
              <a:cs typeface="Arial"/>
              <a:sym typeface="Arial"/>
            </a:endParaRPr>
          </a:p>
        </p:txBody>
      </p:sp>
      <p:pic>
        <p:nvPicPr>
          <p:cNvPr id="368" name="Google Shape;368;p47"/>
          <p:cNvPicPr preferRelativeResize="0"/>
          <p:nvPr/>
        </p:nvPicPr>
        <p:blipFill rotWithShape="1">
          <a:blip r:embed="rId4">
            <a:alphaModFix/>
          </a:blip>
          <a:srcRect/>
          <a:stretch/>
        </p:blipFill>
        <p:spPr>
          <a:xfrm>
            <a:off x="5486400" y="4569893"/>
            <a:ext cx="1990397" cy="207080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373" name="Google Shape;373;p48"/>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74" name="Google Shape;374;p48"/>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75" name="Google Shape;375;p48"/>
          <p:cNvSpPr txBox="1"/>
          <p:nvPr/>
        </p:nvSpPr>
        <p:spPr>
          <a:xfrm>
            <a:off x="1260800" y="1717338"/>
            <a:ext cx="8170200" cy="410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4. Strategisches Denken und Planungsfähigkeiten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Unternehmer sind in der Lage, Daten zu bewerten, sich anzupassen, Projekte zu managen, Probleme zu lösen und fundierte Entscheidungen zu treffen, wenn sie über </a:t>
            </a:r>
            <a:r>
              <a:rPr lang="en-US" sz="1700" b="1" i="0" u="none" strike="noStrike" cap="none">
                <a:solidFill>
                  <a:srgbClr val="000000"/>
                </a:solidFill>
                <a:latin typeface="Arial"/>
                <a:ea typeface="Arial"/>
                <a:cs typeface="Arial"/>
                <a:sym typeface="Arial"/>
              </a:rPr>
              <a:t>strategische Denk- und Planungsfähigkeiten </a:t>
            </a:r>
            <a:r>
              <a:rPr lang="en-US" sz="1700" b="0" i="0" u="none" strike="noStrike" cap="none">
                <a:solidFill>
                  <a:srgbClr val="000000"/>
                </a:solidFill>
                <a:latin typeface="Arial"/>
                <a:ea typeface="Arial"/>
                <a:cs typeface="Arial"/>
                <a:sym typeface="Arial"/>
              </a:rPr>
              <a:t>verfügen. Diese unternehmerischen Fähigkeiten sind für die Unterstützung von Führungskräften bei der Überwindung von Hindernissen, der Sicherstellung einer effektiven Ressourcenzuweisung und der Erreichung von Zielen unerlässlich.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Strategisches Denken und Planungsfähigkeiten: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Analyse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Umsetzung</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Flexibilität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Liebe zum Detail</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Durchsetzungsvermögen</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80" name="Google Shape;380;p49"/>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81" name="Google Shape;381;p49"/>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82" name="Google Shape;382;p49"/>
          <p:cNvSpPr txBox="1"/>
          <p:nvPr/>
        </p:nvSpPr>
        <p:spPr>
          <a:xfrm>
            <a:off x="1260800" y="1717338"/>
            <a:ext cx="8170200" cy="463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5. Branding-, Marketing- und Networking-Fähigkeiten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Die Beherrschung von </a:t>
            </a:r>
            <a:r>
              <a:rPr lang="en-US" sz="1700" b="1" i="0" u="none" strike="noStrike" cap="none">
                <a:solidFill>
                  <a:srgbClr val="000000"/>
                </a:solidFill>
                <a:latin typeface="Arial"/>
                <a:ea typeface="Arial"/>
                <a:cs typeface="Arial"/>
                <a:sym typeface="Arial"/>
              </a:rPr>
              <a:t>Branding, Marketing und Networking </a:t>
            </a:r>
            <a:r>
              <a:rPr lang="en-US" sz="1700" b="0" i="0" u="none" strike="noStrike" cap="none">
                <a:solidFill>
                  <a:srgbClr val="000000"/>
                </a:solidFill>
                <a:latin typeface="Arial"/>
                <a:ea typeface="Arial"/>
                <a:cs typeface="Arial"/>
                <a:sym typeface="Arial"/>
              </a:rPr>
              <a:t>ist in der heutigen hart umkämpften Geschäftswelt unerlässlich, um die Expansion des Unternehmens zu erleichtern und die Aussichten zu verbessern. Mit diesen Fähigkeiten können Unternehmer Waren und Dienstleistungen vermarkten und verkaufen. Durch Marketing wird ein Produkt, eine Dienstleistung oder ein Unternehmen bei der Zielgruppe bekannt gemacht, während durch Branding ein unverwechselbares und einprägsames Bild geschaffen wird. Durch Networking können Menschen mit möglichen Lieferanten, Partnern, Verbrauchern und Mitarbeitern in Kontakt treten und Beziehungen aufbauen.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Fähigkeiten in den Bereichen Branding, Marketing und Networking:</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Zusammenarbeit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Kommunikation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Zwischenmenschliche Fähigkeiten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Kreativität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Zusammenarbeit</a:t>
            </a:r>
            <a:endParaRPr sz="1700" b="0" i="0" u="none" strike="noStrike" cap="none">
              <a:solidFill>
                <a:srgbClr val="000000"/>
              </a:solidFill>
              <a:latin typeface="Arial"/>
              <a:ea typeface="Arial"/>
              <a:cs typeface="Arial"/>
              <a:sym typeface="Arial"/>
            </a:endParaRPr>
          </a:p>
        </p:txBody>
      </p:sp>
      <p:pic>
        <p:nvPicPr>
          <p:cNvPr id="383" name="Google Shape;383;p49"/>
          <p:cNvPicPr preferRelativeResize="0"/>
          <p:nvPr/>
        </p:nvPicPr>
        <p:blipFill rotWithShape="1">
          <a:blip r:embed="rId4">
            <a:alphaModFix/>
          </a:blip>
          <a:srcRect/>
          <a:stretch/>
        </p:blipFill>
        <p:spPr>
          <a:xfrm>
            <a:off x="7888963" y="4508742"/>
            <a:ext cx="1834896" cy="207390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50"/>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89" name="Google Shape;389;p50"/>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90" name="Google Shape;390;p50"/>
          <p:cNvSpPr txBox="1"/>
          <p:nvPr/>
        </p:nvSpPr>
        <p:spPr>
          <a:xfrm>
            <a:off x="1260800" y="1717338"/>
            <a:ext cx="8170200" cy="358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6. Unternehmerische Fähigkeiten am Arbeitsplatz</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Die </a:t>
            </a:r>
            <a:r>
              <a:rPr lang="en-US" sz="1700" b="1" i="0" u="none" strike="noStrike" cap="none">
                <a:solidFill>
                  <a:srgbClr val="000000"/>
                </a:solidFill>
                <a:latin typeface="Arial"/>
                <a:ea typeface="Arial"/>
                <a:cs typeface="Arial"/>
                <a:sym typeface="Arial"/>
              </a:rPr>
              <a:t>Fähigkeiten am Arbeitsplatz </a:t>
            </a:r>
            <a:r>
              <a:rPr lang="en-US" sz="1700" b="0" i="0" u="none" strike="noStrike" cap="none">
                <a:solidFill>
                  <a:srgbClr val="000000"/>
                </a:solidFill>
                <a:latin typeface="Arial"/>
                <a:ea typeface="Arial"/>
                <a:cs typeface="Arial"/>
                <a:sym typeface="Arial"/>
              </a:rPr>
              <a:t>beziehen sich auf Qualitäten, die es dem Einzelnen ermöglichen, sein Unternehmen effektiv zu gründen und zu führen sowie Innovation und Wachstum in Organisationen voranzutreiben.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Zu den unternehmerischen Fähigkeiten am Arbeitsplatz gehören: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Zeitmanagement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Finanzwissen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Vertrieb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Anpassungsfähigkeit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Problemlösung</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pic>
        <p:nvPicPr>
          <p:cNvPr id="395" name="Google Shape;395;p51"/>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396" name="Google Shape;396;p51"/>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397" name="Google Shape;397;p51"/>
          <p:cNvSpPr txBox="1"/>
          <p:nvPr/>
        </p:nvSpPr>
        <p:spPr>
          <a:xfrm>
            <a:off x="1260800" y="1717338"/>
            <a:ext cx="8170200" cy="384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7. Teamarbeit und Führungsqualitäten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Teamarbeit und Führungsqualitäten </a:t>
            </a:r>
            <a:r>
              <a:rPr lang="en-US" sz="1700" b="0" i="0" u="none" strike="noStrike" cap="none">
                <a:solidFill>
                  <a:srgbClr val="000000"/>
                </a:solidFill>
                <a:latin typeface="Arial"/>
                <a:ea typeface="Arial"/>
                <a:cs typeface="Arial"/>
                <a:sym typeface="Arial"/>
              </a:rPr>
              <a:t>sind äußerst wichtige unternehmerische Fähigkeiten, die eine positive und kooperative Unternehmenskultur fördern und zu einer höheren Mitarbeiterzufriedenheit und besseren Leistung führen. Diese Qualitäten können Führungskräfte in die Lage versetzen, effektiv zu inspirieren, zu motivieren, in Teams zu arbeiten und das Unternehmen zum Erfolg zu führen.</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Teamarbeit und Führungsqualitäten:</a:t>
            </a:r>
            <a:endParaRPr sz="1700" b="0" i="0" u="sng"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Kommunikation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Emotionale Intelligenz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Einfühlungsvermögen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Delegation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Lösung von Konflikten </a:t>
            </a:r>
            <a:endParaRPr sz="1700" b="0" i="0" u="none" strike="noStrike" cap="none">
              <a:solidFill>
                <a:srgbClr val="000000"/>
              </a:solidFill>
              <a:latin typeface="Arial"/>
              <a:ea typeface="Arial"/>
              <a:cs typeface="Arial"/>
              <a:sym typeface="Arial"/>
            </a:endParaRPr>
          </a:p>
        </p:txBody>
      </p:sp>
      <p:pic>
        <p:nvPicPr>
          <p:cNvPr id="398" name="Google Shape;398;p51"/>
          <p:cNvPicPr preferRelativeResize="0"/>
          <p:nvPr/>
        </p:nvPicPr>
        <p:blipFill rotWithShape="1">
          <a:blip r:embed="rId4">
            <a:alphaModFix/>
          </a:blip>
          <a:srcRect/>
          <a:stretch/>
        </p:blipFill>
        <p:spPr>
          <a:xfrm>
            <a:off x="5689950" y="3710900"/>
            <a:ext cx="3438700" cy="24984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404" name="Google Shape;404;p52"/>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405" name="Google Shape;405;p52"/>
          <p:cNvSpPr txBox="1"/>
          <p:nvPr/>
        </p:nvSpPr>
        <p:spPr>
          <a:xfrm>
            <a:off x="1260800" y="1717338"/>
            <a:ext cx="8170200" cy="410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8. Zeitmanagement und Organisationstalent</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Effektive Führungskräfte sollten in der Lage sein, Arbeit zuzuweisen und Prioritäten zu setzen, ihre Zeit und Ressourcen zu kontrollieren und ihren Arbeitsplatz organisiert und produktiv zu halten. Ein gutes </a:t>
            </a:r>
            <a:r>
              <a:rPr lang="en-US" sz="1700" b="1" i="0" u="none" strike="noStrike" cap="none">
                <a:solidFill>
                  <a:srgbClr val="000000"/>
                </a:solidFill>
                <a:latin typeface="Arial"/>
                <a:ea typeface="Arial"/>
                <a:cs typeface="Arial"/>
                <a:sym typeface="Arial"/>
              </a:rPr>
              <a:t>Zeitmanagement und Organisationstalent </a:t>
            </a:r>
            <a:r>
              <a:rPr lang="en-US" sz="1700" b="0" i="0" u="none" strike="noStrike" cap="none">
                <a:solidFill>
                  <a:srgbClr val="000000"/>
                </a:solidFill>
                <a:latin typeface="Arial"/>
                <a:ea typeface="Arial"/>
                <a:cs typeface="Arial"/>
                <a:sym typeface="Arial"/>
              </a:rPr>
              <a:t>kann Ihnen helfen, Ihre Ziele zu erreichen, Stress zu bewältigen, eine positive Work-Life-Balance zu bewahren und Glück und Wohlbefinden zu steigern.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Zeitmanagement und organisatorische Fähigkeiten: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Prioritätensetzung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Zielsetzung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Multitasking</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Entscheidungsfindung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Zusammenarbeit</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53"/>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411" name="Google Shape;411;p53"/>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412" name="Google Shape;412;p53"/>
          <p:cNvSpPr txBox="1"/>
          <p:nvPr/>
        </p:nvSpPr>
        <p:spPr>
          <a:xfrm>
            <a:off x="1260800" y="1717338"/>
            <a:ext cx="8170200" cy="410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9. Verkaufskompetenz</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Um ihr Unternehmen potenziellen Kunden und Investoren effektiv präsentieren zu können, müssen Unternehmer über gute </a:t>
            </a:r>
            <a:r>
              <a:rPr lang="en-US" sz="1700" b="1" i="0" u="none" strike="noStrike" cap="none">
                <a:solidFill>
                  <a:srgbClr val="000000"/>
                </a:solidFill>
                <a:latin typeface="Arial"/>
                <a:ea typeface="Arial"/>
                <a:cs typeface="Arial"/>
                <a:sym typeface="Arial"/>
              </a:rPr>
              <a:t>Vertriebsfähigkeiten </a:t>
            </a:r>
            <a:r>
              <a:rPr lang="en-US" sz="1700" b="0" i="0" u="none" strike="noStrike" cap="none">
                <a:solidFill>
                  <a:srgbClr val="000000"/>
                </a:solidFill>
                <a:latin typeface="Arial"/>
                <a:ea typeface="Arial"/>
                <a:cs typeface="Arial"/>
                <a:sym typeface="Arial"/>
              </a:rPr>
              <a:t>verfügen. Selbstvertrauen im Verkauf zu gewinnen, kann Unternehmern helfen, Geschäfte abzuschließen, ihre Ideen potenziellen Investoren zu präsentieren, produktive Verhandlungen zu führen und starke Bindungen zu Interessengruppen, Kunden und Investoren aufzubauen.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Verkaufskompetenzen umfassen: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Geschäftlicher Scharfsinn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Verhandlung</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Aufbau von Beziehungen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Analyse der Daten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Soziales Verkaufen  </a:t>
            </a:r>
            <a:endParaRPr sz="1700" b="0" i="0" u="none" strike="noStrike" cap="none">
              <a:solidFill>
                <a:srgbClr val="000000"/>
              </a:solidFill>
              <a:latin typeface="Arial"/>
              <a:ea typeface="Arial"/>
              <a:cs typeface="Arial"/>
              <a:sym typeface="Arial"/>
            </a:endParaRPr>
          </a:p>
        </p:txBody>
      </p:sp>
      <p:pic>
        <p:nvPicPr>
          <p:cNvPr id="413" name="Google Shape;413;p53"/>
          <p:cNvPicPr preferRelativeResize="0"/>
          <p:nvPr/>
        </p:nvPicPr>
        <p:blipFill rotWithShape="1">
          <a:blip r:embed="rId4">
            <a:alphaModFix/>
          </a:blip>
          <a:srcRect/>
          <a:stretch/>
        </p:blipFill>
        <p:spPr>
          <a:xfrm>
            <a:off x="4720049" y="3762500"/>
            <a:ext cx="4125102" cy="2749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p54"/>
          <p:cNvPicPr preferRelativeResize="0"/>
          <p:nvPr/>
        </p:nvPicPr>
        <p:blipFill rotWithShape="1">
          <a:blip r:embed="rId3">
            <a:alphaModFix/>
          </a:blip>
          <a:srcRect/>
          <a:stretch/>
        </p:blipFill>
        <p:spPr>
          <a:xfrm>
            <a:off x="1470" y="0"/>
            <a:ext cx="10688975" cy="7559673"/>
          </a:xfrm>
          <a:prstGeom prst="rect">
            <a:avLst/>
          </a:prstGeom>
          <a:noFill/>
          <a:ln>
            <a:noFill/>
          </a:ln>
        </p:spPr>
      </p:pic>
      <p:sp>
        <p:nvSpPr>
          <p:cNvPr id="419" name="Google Shape;419;p54"/>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2: Die 10 wichtigsten unternehmerischen Fertigkeiten</a:t>
            </a:r>
            <a:endParaRPr sz="1800" b="0" i="0" u="none" strike="noStrike" cap="none">
              <a:solidFill>
                <a:schemeClr val="dk1"/>
              </a:solidFill>
              <a:latin typeface="Calibri"/>
              <a:ea typeface="Calibri"/>
              <a:cs typeface="Calibri"/>
              <a:sym typeface="Calibri"/>
            </a:endParaRPr>
          </a:p>
        </p:txBody>
      </p:sp>
      <p:sp>
        <p:nvSpPr>
          <p:cNvPr id="420" name="Google Shape;420;p54"/>
          <p:cNvSpPr txBox="1"/>
          <p:nvPr/>
        </p:nvSpPr>
        <p:spPr>
          <a:xfrm>
            <a:off x="1260800" y="1717338"/>
            <a:ext cx="8170200" cy="410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10. Stressmanagement-Fähigkeiten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Die Führung eines Unternehmens kann das Wohlbefinden eines Unternehmers stark belasten. Sie müssen wissen, wie sie den Stress für sich selbst, ihre Mitarbeiter und ihr Unternehmen effizient managen und bewältigen können. </a:t>
            </a:r>
            <a:r>
              <a:rPr lang="en-US" sz="1700" b="1" i="0" u="none" strike="noStrike" cap="none">
                <a:solidFill>
                  <a:srgbClr val="000000"/>
                </a:solidFill>
                <a:latin typeface="Arial"/>
                <a:ea typeface="Arial"/>
                <a:cs typeface="Arial"/>
                <a:sym typeface="Arial"/>
              </a:rPr>
              <a:t>Stressmanagement-Fähigkeiten </a:t>
            </a:r>
            <a:r>
              <a:rPr lang="en-US" sz="1700" b="0" i="0" u="none" strike="noStrike" cap="none">
                <a:solidFill>
                  <a:srgbClr val="000000"/>
                </a:solidFill>
                <a:latin typeface="Arial"/>
                <a:ea typeface="Arial"/>
                <a:cs typeface="Arial"/>
                <a:sym typeface="Arial"/>
              </a:rPr>
              <a:t>ermöglichen es Führungskräften, ihre körperliche und geistige Gesundheit zu erhalten, persönliche und berufliche Beziehungen zu verbessern und die Lebensqualität insgesamt zu steigern.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sng" strike="noStrike" cap="none">
                <a:solidFill>
                  <a:srgbClr val="000000"/>
                </a:solidFill>
                <a:latin typeface="Arial"/>
                <a:ea typeface="Arial"/>
                <a:cs typeface="Arial"/>
                <a:sym typeface="Arial"/>
              </a:rPr>
              <a:t>Fähigkeiten zur Stressbewältigung umfassen:</a:t>
            </a:r>
            <a:endParaRPr sz="17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Meditation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Positives Denken</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Achtsamkeit</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Schlafhygiene </a:t>
            </a: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Übung</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a:stretch/>
        </p:blipFill>
        <p:spPr>
          <a:xfrm>
            <a:off x="1407" y="0"/>
            <a:ext cx="10688975" cy="7559673"/>
          </a:xfrm>
          <a:prstGeom prst="rect">
            <a:avLst/>
          </a:prstGeom>
          <a:noFill/>
          <a:ln>
            <a:noFill/>
          </a:ln>
        </p:spPr>
      </p:pic>
      <p:sp>
        <p:nvSpPr>
          <p:cNvPr id="426" name="Google Shape;426;p55"/>
          <p:cNvSpPr txBox="1"/>
          <p:nvPr/>
        </p:nvSpPr>
        <p:spPr>
          <a:xfrm>
            <a:off x="968059" y="977030"/>
            <a:ext cx="8755693"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3: Verbesserung der unternehmerischen Fähigkeiten</a:t>
            </a:r>
            <a:endParaRPr sz="1800" b="0" i="0" u="none" strike="noStrike" cap="none">
              <a:solidFill>
                <a:schemeClr val="dk1"/>
              </a:solidFill>
              <a:latin typeface="Calibri"/>
              <a:ea typeface="Calibri"/>
              <a:cs typeface="Calibri"/>
              <a:sym typeface="Calibri"/>
            </a:endParaRPr>
          </a:p>
        </p:txBody>
      </p:sp>
      <p:sp>
        <p:nvSpPr>
          <p:cNvPr id="427" name="Google Shape;427;p55"/>
          <p:cNvSpPr txBox="1"/>
          <p:nvPr/>
        </p:nvSpPr>
        <p:spPr>
          <a:xfrm>
            <a:off x="1324700" y="1518325"/>
            <a:ext cx="8042400" cy="1185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Die </a:t>
            </a:r>
            <a:r>
              <a:rPr lang="en-US" sz="1700" b="0" i="0" u="none" strike="noStrike" cap="none" dirty="0" err="1">
                <a:solidFill>
                  <a:srgbClr val="000000"/>
                </a:solidFill>
                <a:latin typeface="Arial"/>
                <a:ea typeface="Arial"/>
                <a:cs typeface="Arial"/>
                <a:sym typeface="Arial"/>
              </a:rPr>
              <a:t>Verbesserung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unternehmerischen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Fähigkeiten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fortlaufender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Prozess</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Kombination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Ausbildung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Erfahrung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kontinuierlicher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Selbstentwicklung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erfordert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einige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Strategien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Ihrer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unternehmerischen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Fähigkeiten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28" name="Google Shape;428;p55"/>
          <p:cNvSpPr txBox="1"/>
          <p:nvPr/>
        </p:nvSpPr>
        <p:spPr>
          <a:xfrm>
            <a:off x="1422425" y="2565025"/>
            <a:ext cx="8042400" cy="149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rgbClr val="000000"/>
                </a:solidFill>
                <a:latin typeface="Arial"/>
                <a:ea typeface="Arial"/>
                <a:cs typeface="Arial"/>
                <a:sym typeface="Arial"/>
              </a:rPr>
              <a:t>1. </a:t>
            </a:r>
            <a:r>
              <a:rPr lang="en-US" sz="1700" b="1" i="0" u="none" strike="noStrike" cap="none" dirty="0" err="1">
                <a:solidFill>
                  <a:srgbClr val="000000"/>
                </a:solidFill>
                <a:latin typeface="Arial"/>
                <a:ea typeface="Arial"/>
                <a:cs typeface="Arial"/>
                <a:sym typeface="Arial"/>
              </a:rPr>
              <a:t>Verfeinern</a:t>
            </a:r>
            <a:r>
              <a:rPr lang="en-US" sz="1700" b="1" i="0" u="none" strike="noStrike" cap="none" dirty="0">
                <a:solidFill>
                  <a:srgbClr val="000000"/>
                </a:solidFill>
                <a:latin typeface="Arial"/>
                <a:ea typeface="Arial"/>
                <a:cs typeface="Arial"/>
                <a:sym typeface="Arial"/>
              </a:rPr>
              <a:t> Sie </a:t>
            </a:r>
            <a:r>
              <a:rPr lang="en-US" sz="1700" b="1" i="0" u="none" strike="noStrike" cap="none" dirty="0" err="1">
                <a:solidFill>
                  <a:srgbClr val="000000"/>
                </a:solidFill>
                <a:latin typeface="Arial"/>
                <a:ea typeface="Arial"/>
                <a:cs typeface="Arial"/>
                <a:sym typeface="Arial"/>
              </a:rPr>
              <a:t>Ihre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zwischenmenschlichen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Fähigkeiten</a:t>
            </a:r>
            <a:endParaRPr sz="17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dirty="0" err="1">
                <a:solidFill>
                  <a:srgbClr val="000000"/>
                </a:solidFill>
                <a:latin typeface="Arial"/>
                <a:ea typeface="Arial"/>
                <a:cs typeface="Arial"/>
                <a:sym typeface="Arial"/>
              </a:rPr>
              <a:t>Seien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selbstbewusst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freundlich</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ansprechbar</a:t>
            </a:r>
            <a:r>
              <a:rPr lang="en-US" sz="1700" b="0" i="0" u="none" strike="noStrike" cap="none" dirty="0">
                <a:solidFill>
                  <a:srgbClr val="000000"/>
                </a:solidFill>
                <a:latin typeface="Arial"/>
                <a:ea typeface="Arial"/>
                <a:cs typeface="Arial"/>
                <a:sym typeface="Arial"/>
              </a:rPr>
              <a:t> - und </a:t>
            </a:r>
            <a:r>
              <a:rPr lang="en-US" sz="1700" b="0" i="0" u="none" strike="noStrike" cap="none" dirty="0" err="1">
                <a:solidFill>
                  <a:srgbClr val="000000"/>
                </a:solidFill>
                <a:latin typeface="Arial"/>
                <a:ea typeface="Arial"/>
                <a:cs typeface="Arial"/>
                <a:sym typeface="Arial"/>
              </a:rPr>
              <a:t>zwar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durchgängig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diese</a:t>
            </a:r>
            <a:r>
              <a:rPr lang="en-US" sz="1700" b="0" i="0" u="none" strike="noStrike" cap="none" dirty="0">
                <a:solidFill>
                  <a:srgbClr val="000000"/>
                </a:solidFill>
                <a:latin typeface="Arial"/>
                <a:ea typeface="Arial"/>
                <a:cs typeface="Arial"/>
                <a:sym typeface="Arial"/>
              </a:rPr>
              <a:t> Dinge </a:t>
            </a:r>
            <a:r>
              <a:rPr lang="en-US" sz="1700" b="0" i="0" u="none" strike="noStrike" cap="none" dirty="0" err="1">
                <a:solidFill>
                  <a:srgbClr val="000000"/>
                </a:solidFill>
                <a:latin typeface="Arial"/>
                <a:ea typeface="Arial"/>
                <a:cs typeface="Arial"/>
                <a:sym typeface="Arial"/>
              </a:rPr>
              <a:t>täglich</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Gewohnheit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Natürlich</a:t>
            </a:r>
            <a:r>
              <a:rPr lang="en-US" sz="1700" b="0" i="0" u="none" strike="noStrike" cap="none" dirty="0">
                <a:solidFill>
                  <a:srgbClr val="000000"/>
                </a:solidFill>
                <a:latin typeface="Arial"/>
                <a:ea typeface="Arial"/>
                <a:cs typeface="Arial"/>
                <a:sym typeface="Arial"/>
              </a:rPr>
              <a:t> hat </a:t>
            </a:r>
            <a:r>
              <a:rPr lang="en-US" sz="1700" b="0" i="0" u="none" strike="noStrike" cap="none" dirty="0" err="1">
                <a:solidFill>
                  <a:srgbClr val="000000"/>
                </a:solidFill>
                <a:latin typeface="Arial"/>
                <a:ea typeface="Arial"/>
                <a:cs typeface="Arial"/>
                <a:sym typeface="Arial"/>
              </a:rPr>
              <a:t>jeder</a:t>
            </a:r>
            <a:r>
              <a:rPr lang="en-US" sz="1700" b="0" i="0" u="none" strike="noStrike" cap="none" dirty="0">
                <a:solidFill>
                  <a:srgbClr val="000000"/>
                </a:solidFill>
                <a:latin typeface="Arial"/>
                <a:ea typeface="Arial"/>
                <a:cs typeface="Arial"/>
                <a:sym typeface="Arial"/>
              </a:rPr>
              <a:t> seine "</a:t>
            </a:r>
            <a:r>
              <a:rPr lang="en-US" sz="1700" b="0" i="0" u="none" strike="noStrike" cap="none" dirty="0" err="1">
                <a:solidFill>
                  <a:srgbClr val="000000"/>
                </a:solidFill>
                <a:latin typeface="Arial"/>
                <a:ea typeface="Arial"/>
                <a:cs typeface="Arial"/>
                <a:sym typeface="Arial"/>
              </a:rPr>
              <a:t>schlechten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Tage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Doch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zwischenmenschlichen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Fähigkeiten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können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helfen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überstehen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
        <p:nvSpPr>
          <p:cNvPr id="429" name="Google Shape;429;p55"/>
          <p:cNvSpPr txBox="1"/>
          <p:nvPr/>
        </p:nvSpPr>
        <p:spPr>
          <a:xfrm>
            <a:off x="1422425" y="4267300"/>
            <a:ext cx="7944600" cy="1231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2. Mit anderen Unternehmern in Kontakt treten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Twitter ist ein hervorragender Startpunkt. Als Echtzeit-Plattform ist es perfekt, um zu sehen, was andere tun, und um wichtige Leute zu entdecken.</a:t>
            </a:r>
            <a:endParaRPr sz="1700" b="0" i="0" u="none" strike="noStrike" cap="none">
              <a:solidFill>
                <a:srgbClr val="000000"/>
              </a:solidFill>
              <a:latin typeface="Arial"/>
              <a:ea typeface="Arial"/>
              <a:cs typeface="Arial"/>
              <a:sym typeface="Arial"/>
            </a:endParaRPr>
          </a:p>
        </p:txBody>
      </p:sp>
      <p:sp>
        <p:nvSpPr>
          <p:cNvPr id="430" name="Google Shape;430;p55"/>
          <p:cNvSpPr txBox="1"/>
          <p:nvPr/>
        </p:nvSpPr>
        <p:spPr>
          <a:xfrm>
            <a:off x="1422425" y="5651075"/>
            <a:ext cx="7944600" cy="1231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3. Treten Sie Gemeinschaften in Ihrer Branche bei</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Es gibt Plattformen, denen Sie beitreten können, wie Sara Zailskas Walsh, UX Writer &amp; Content Strategist bei Google.</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56"/>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436" name="Google Shape;436;p56"/>
          <p:cNvSpPr txBox="1"/>
          <p:nvPr/>
        </p:nvSpPr>
        <p:spPr>
          <a:xfrm>
            <a:off x="968059" y="977030"/>
            <a:ext cx="875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3: Verbesserung der unternehmerischen Fähigkeiten</a:t>
            </a:r>
            <a:endParaRPr sz="1800" b="0" i="0" u="none" strike="noStrike" cap="none">
              <a:solidFill>
                <a:schemeClr val="dk1"/>
              </a:solidFill>
              <a:latin typeface="Calibri"/>
              <a:ea typeface="Calibri"/>
              <a:cs typeface="Calibri"/>
              <a:sym typeface="Calibri"/>
            </a:endParaRPr>
          </a:p>
        </p:txBody>
      </p:sp>
      <p:sp>
        <p:nvSpPr>
          <p:cNvPr id="437" name="Google Shape;437;p56"/>
          <p:cNvSpPr txBox="1"/>
          <p:nvPr/>
        </p:nvSpPr>
        <p:spPr>
          <a:xfrm>
            <a:off x="1418150" y="1594188"/>
            <a:ext cx="7855500" cy="463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4. Erstellen Sie eine Bücherliste</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Alles, was Sie von Kollegen, Ted Talks, Gesprächen und Konferenzen erfahren, kann Ihnen helfen, Ihre unternehmerischen Fähigkeiten zu verbessern, ebenso wie alles, was Sie lesen.  Machen Sie eine Liste. Arbeiten Sie sich dann langsam durch die Lektüre - oder das Anhören - dieser Themen.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5. Resilienz üben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Lernen Sie aus Dingen, die nicht funktionieren. </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6. Zeit zum Stressabbau einplanen</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7. Halten Sie Ihr Lernen aktiv</a:t>
            </a: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Als Unternehmer müssen Sie sich ständig weiterbilden. Suchen Sie nach Kursen in Ihrem Bereich (denken Sie an Ihre Stärken und Schwächen, um Lücken zu erkennen). </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57"/>
          <p:cNvPicPr preferRelativeResize="0"/>
          <p:nvPr/>
        </p:nvPicPr>
        <p:blipFill rotWithShape="1">
          <a:blip r:embed="rId3">
            <a:alphaModFix/>
          </a:blip>
          <a:srcRect/>
          <a:stretch/>
        </p:blipFill>
        <p:spPr>
          <a:xfrm>
            <a:off x="1407" y="0"/>
            <a:ext cx="10688975" cy="7559673"/>
          </a:xfrm>
          <a:prstGeom prst="rect">
            <a:avLst/>
          </a:prstGeom>
          <a:noFill/>
          <a:ln>
            <a:noFill/>
          </a:ln>
        </p:spPr>
      </p:pic>
      <p:sp>
        <p:nvSpPr>
          <p:cNvPr id="443" name="Google Shape;443;p57"/>
          <p:cNvSpPr txBox="1"/>
          <p:nvPr/>
        </p:nvSpPr>
        <p:spPr>
          <a:xfrm>
            <a:off x="968059" y="977030"/>
            <a:ext cx="87558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Abschnitt 4: </a:t>
            </a:r>
            <a:r>
              <a:rPr lang="en-US" sz="1700" b="1" i="0" u="none" strike="noStrike" cap="none">
                <a:solidFill>
                  <a:schemeClr val="dk1"/>
                </a:solidFill>
                <a:latin typeface="Arial"/>
                <a:ea typeface="Arial"/>
                <a:cs typeface="Arial"/>
                <a:sym typeface="Arial"/>
              </a:rPr>
              <a:t>Unternehmerische Fähigkeiten am Arbeitsplatz</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sp>
        <p:nvSpPr>
          <p:cNvPr id="444" name="Google Shape;444;p57"/>
          <p:cNvSpPr txBox="1"/>
          <p:nvPr/>
        </p:nvSpPr>
        <p:spPr>
          <a:xfrm>
            <a:off x="693494" y="1623530"/>
            <a:ext cx="9304800" cy="4699718"/>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120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Während</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unternehmerischen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ausbauen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Kenntnisse</a:t>
            </a:r>
            <a:r>
              <a:rPr lang="en-US" sz="1700" b="0" i="0" u="none" strike="noStrike" cap="none" dirty="0">
                <a:solidFill>
                  <a:schemeClr val="dk1"/>
                </a:solidFill>
                <a:latin typeface="Arial"/>
                <a:ea typeface="Arial"/>
                <a:cs typeface="Arial"/>
                <a:sym typeface="Arial"/>
              </a:rPr>
              <a:t> am </a:t>
            </a:r>
            <a:r>
              <a:rPr lang="en-US" sz="1700" b="0" i="0" u="none" strike="noStrike" cap="none" dirty="0" err="1">
                <a:solidFill>
                  <a:schemeClr val="dk1"/>
                </a:solidFill>
                <a:latin typeface="Arial"/>
                <a:ea typeface="Arial"/>
                <a:cs typeface="Arial"/>
                <a:sym typeface="Arial"/>
              </a:rPr>
              <a:t>Arbeitsplatz</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anwenden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457200" marR="0" lvl="0" indent="-336550" algn="l" rtl="0">
              <a:lnSpc>
                <a:spcPct val="115000"/>
              </a:lnSpc>
              <a:spcBef>
                <a:spcPts val="0"/>
              </a:spcBef>
              <a:spcAft>
                <a:spcPts val="0"/>
              </a:spcAft>
              <a:buClr>
                <a:srgbClr val="2D2D2D"/>
              </a:buClr>
              <a:buSzPts val="1700"/>
              <a:buFont typeface="Arial"/>
              <a:buChar char="●"/>
            </a:pPr>
            <a:r>
              <a:rPr lang="en-US" sz="1700" b="0" i="0" u="none" strike="noStrike" cap="none" dirty="0" err="1">
                <a:solidFill>
                  <a:schemeClr val="dk1"/>
                </a:solidFill>
                <a:latin typeface="Arial"/>
                <a:ea typeface="Arial"/>
                <a:cs typeface="Arial"/>
                <a:sym typeface="Arial"/>
              </a:rPr>
              <a:t>Suche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nach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Führungsmöglichkeiten</a:t>
            </a:r>
            <a:r>
              <a:rPr lang="en-US" sz="1700" b="0" i="0" u="none" strike="noStrike" cap="none" dirty="0">
                <a:solidFill>
                  <a:schemeClr val="dk1"/>
                </a:solidFill>
                <a:latin typeface="Arial"/>
                <a:ea typeface="Arial"/>
                <a:cs typeface="Arial"/>
                <a:sym typeface="Arial"/>
              </a:rPr>
              <a:t>, z. B. der </a:t>
            </a:r>
            <a:r>
              <a:rPr lang="en-US" sz="1700" b="0" i="0" u="none" strike="noStrike" cap="none" dirty="0" err="1">
                <a:solidFill>
                  <a:schemeClr val="dk1"/>
                </a:solidFill>
                <a:latin typeface="Arial"/>
                <a:ea typeface="Arial"/>
                <a:cs typeface="Arial"/>
                <a:sym typeface="Arial"/>
              </a:rPr>
              <a:t>Leitung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bestimmter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Projekte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Teams, und </a:t>
            </a:r>
            <a:r>
              <a:rPr lang="en-US" sz="1700" b="0" i="0" u="none" strike="noStrike" cap="none" dirty="0" err="1">
                <a:solidFill>
                  <a:schemeClr val="dk1"/>
                </a:solidFill>
                <a:latin typeface="Arial"/>
                <a:ea typeface="Arial"/>
                <a:cs typeface="Arial"/>
                <a:sym typeface="Arial"/>
              </a:rPr>
              <a:t>Einholung</a:t>
            </a:r>
            <a:r>
              <a:rPr lang="en-US" sz="1700" b="0" i="0" u="none" strike="noStrike" cap="none" dirty="0">
                <a:solidFill>
                  <a:schemeClr val="dk1"/>
                </a:solidFill>
                <a:latin typeface="Arial"/>
                <a:ea typeface="Arial"/>
                <a:cs typeface="Arial"/>
                <a:sym typeface="Arial"/>
              </a:rPr>
              <a:t> von Feedback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Leistung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Teamleiter</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verbessern</a:t>
            </a:r>
            <a:endParaRPr sz="1700" b="0" i="0" u="none" strike="noStrike" cap="none" dirty="0">
              <a:solidFill>
                <a:schemeClr val="dk1"/>
              </a:solidFill>
              <a:latin typeface="Arial"/>
              <a:ea typeface="Arial"/>
              <a:cs typeface="Arial"/>
              <a:sym typeface="Arial"/>
            </a:endParaRPr>
          </a:p>
          <a:p>
            <a:pPr marL="457200" marR="0" lvl="0" indent="-336550" algn="l" rtl="0">
              <a:lnSpc>
                <a:spcPct val="115000"/>
              </a:lnSpc>
              <a:spcBef>
                <a:spcPts val="0"/>
              </a:spcBef>
              <a:spcAft>
                <a:spcPts val="0"/>
              </a:spcAft>
              <a:buClr>
                <a:srgbClr val="2D2D2D"/>
              </a:buClr>
              <a:buSzPts val="1700"/>
              <a:buFont typeface="Arial"/>
              <a:buChar char="●"/>
            </a:pPr>
            <a:r>
              <a:rPr lang="en-US" sz="1700" b="0" i="0" u="none" strike="noStrike" cap="none" dirty="0" err="1">
                <a:solidFill>
                  <a:schemeClr val="dk1"/>
                </a:solidFill>
                <a:latin typeface="Arial"/>
                <a:ea typeface="Arial"/>
                <a:cs typeface="Arial"/>
                <a:sym typeface="Arial"/>
              </a:rPr>
              <a:t>Unterstützung</a:t>
            </a:r>
            <a:r>
              <a:rPr lang="en-US" sz="1700" b="0" i="0" u="none" strike="noStrike" cap="none" dirty="0">
                <a:solidFill>
                  <a:schemeClr val="dk1"/>
                </a:solidFill>
                <a:latin typeface="Arial"/>
                <a:ea typeface="Arial"/>
                <a:cs typeface="Arial"/>
                <a:sym typeface="Arial"/>
              </a:rPr>
              <a:t> der Mitarbeiter </a:t>
            </a:r>
            <a:r>
              <a:rPr lang="en-US" sz="1700" b="0" i="0" u="none" strike="noStrike" cap="none" dirty="0" err="1">
                <a:solidFill>
                  <a:schemeClr val="dk1"/>
                </a:solidFill>
                <a:latin typeface="Arial"/>
                <a:ea typeface="Arial"/>
                <a:cs typeface="Arial"/>
                <a:sym typeface="Arial"/>
              </a:rPr>
              <a:t>bei</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Organisation</a:t>
            </a:r>
            <a:r>
              <a:rPr lang="en-US" sz="1700" b="0" i="0" u="none" strike="noStrike" cap="none" dirty="0">
                <a:solidFill>
                  <a:schemeClr val="dk1"/>
                </a:solidFill>
                <a:latin typeface="Arial"/>
                <a:ea typeface="Arial"/>
                <a:cs typeface="Arial"/>
                <a:sym typeface="Arial"/>
              </a:rPr>
              <a:t> und dem Management </a:t>
            </a:r>
            <a:r>
              <a:rPr lang="en-US" sz="1700" b="0" i="0" u="none" strike="noStrike" cap="none" dirty="0" err="1">
                <a:solidFill>
                  <a:schemeClr val="dk1"/>
                </a:solidFill>
                <a:latin typeface="Arial"/>
                <a:ea typeface="Arial"/>
                <a:cs typeface="Arial"/>
                <a:sym typeface="Arial"/>
              </a:rPr>
              <a:t>ihrer</a:t>
            </a:r>
            <a:r>
              <a:rPr lang="en-US" sz="1700" b="0" i="0" u="none" strike="noStrike" cap="none" dirty="0">
                <a:solidFill>
                  <a:schemeClr val="dk1"/>
                </a:solidFill>
                <a:latin typeface="Arial"/>
                <a:ea typeface="Arial"/>
                <a:cs typeface="Arial"/>
                <a:sym typeface="Arial"/>
              </a:rPr>
              <a:t> Zeit, </a:t>
            </a:r>
            <a:r>
              <a:rPr lang="en-US" sz="1700" b="0" i="0" u="none" strike="noStrike" cap="none" dirty="0" err="1">
                <a:solidFill>
                  <a:schemeClr val="dk1"/>
                </a:solidFill>
                <a:latin typeface="Arial"/>
                <a:ea typeface="Arial"/>
                <a:cs typeface="Arial"/>
                <a:sym typeface="Arial"/>
              </a:rPr>
              <a:t>indem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helfen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Strategien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entwickeln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ihnen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helfen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organisieren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Aufgaben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erledigen</a:t>
            </a:r>
            <a:endParaRPr sz="1700" b="0" i="0" u="none" strike="noStrike" cap="none" dirty="0">
              <a:solidFill>
                <a:schemeClr val="dk1"/>
              </a:solidFill>
              <a:latin typeface="Arial"/>
              <a:ea typeface="Arial"/>
              <a:cs typeface="Arial"/>
              <a:sym typeface="Arial"/>
            </a:endParaRPr>
          </a:p>
          <a:p>
            <a:pPr marL="457200" marR="0" lvl="0" indent="-336550" algn="l" rtl="0">
              <a:lnSpc>
                <a:spcPct val="115000"/>
              </a:lnSpc>
              <a:spcBef>
                <a:spcPts val="0"/>
              </a:spcBef>
              <a:spcAft>
                <a:spcPts val="0"/>
              </a:spcAft>
              <a:buClr>
                <a:srgbClr val="2D2D2D"/>
              </a:buClr>
              <a:buSzPts val="1700"/>
              <a:buFont typeface="Arial"/>
              <a:buChar char="●"/>
            </a:pPr>
            <a:r>
              <a:rPr lang="en-US" sz="1700" b="0" i="0" u="none" strike="noStrike" cap="none" dirty="0" err="1">
                <a:solidFill>
                  <a:schemeClr val="dk1"/>
                </a:solidFill>
                <a:latin typeface="Arial"/>
                <a:ea typeface="Arial"/>
                <a:cs typeface="Arial"/>
                <a:sym typeface="Arial"/>
              </a:rPr>
              <a:t>Erlernen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die Sie auf </a:t>
            </a:r>
            <a:r>
              <a:rPr lang="en-US" sz="1700" b="0" i="0" u="none" strike="noStrike" cap="none" dirty="0" err="1">
                <a:solidFill>
                  <a:schemeClr val="dk1"/>
                </a:solidFill>
                <a:latin typeface="Arial"/>
                <a:ea typeface="Arial"/>
                <a:cs typeface="Arial"/>
                <a:sym typeface="Arial"/>
              </a:rPr>
              <a:t>Ihr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eigenes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übertragen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z. B. </a:t>
            </a:r>
            <a:r>
              <a:rPr lang="en-US" sz="1700" b="0" i="0" u="none" strike="noStrike" cap="none" dirty="0" err="1">
                <a:solidFill>
                  <a:schemeClr val="dk1"/>
                </a:solidFill>
                <a:latin typeface="Arial"/>
                <a:ea typeface="Arial"/>
                <a:cs typeface="Arial"/>
                <a:sym typeface="Arial"/>
              </a:rPr>
              <a:t>Finanzanalyse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Budgetierung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Networking-</a:t>
            </a:r>
            <a:r>
              <a:rPr lang="en-US" sz="1700" b="0" i="0" u="none" strike="noStrike" cap="none" dirty="0" err="1">
                <a:solidFill>
                  <a:schemeClr val="dk1"/>
                </a:solidFill>
                <a:latin typeface="Arial"/>
                <a:ea typeface="Arial"/>
                <a:cs typeface="Arial"/>
                <a:sym typeface="Arial"/>
              </a:rPr>
              <a:t>Fähigkeiten</a:t>
            </a:r>
            <a:endParaRPr sz="1700" b="0" i="0" u="none" strike="noStrike" cap="none" dirty="0">
              <a:solidFill>
                <a:schemeClr val="dk1"/>
              </a:solidFill>
              <a:latin typeface="Arial"/>
              <a:ea typeface="Arial"/>
              <a:cs typeface="Arial"/>
              <a:sym typeface="Arial"/>
            </a:endParaRPr>
          </a:p>
          <a:p>
            <a:pPr marL="457200" marR="0" lvl="0" indent="-336550" algn="l" rtl="0">
              <a:lnSpc>
                <a:spcPct val="115000"/>
              </a:lnSpc>
              <a:spcBef>
                <a:spcPts val="0"/>
              </a:spcBef>
              <a:spcAft>
                <a:spcPts val="0"/>
              </a:spcAft>
              <a:buClr>
                <a:srgbClr val="2D2D2D"/>
              </a:buClr>
              <a:buSzPts val="1700"/>
              <a:buFont typeface="Arial"/>
              <a:buChar char="●"/>
            </a:pPr>
            <a:r>
              <a:rPr lang="en-US" sz="1700" b="0" i="0" u="none" strike="noStrike" cap="none" dirty="0" err="1">
                <a:solidFill>
                  <a:schemeClr val="dk1"/>
                </a:solidFill>
                <a:latin typeface="Arial"/>
                <a:ea typeface="Arial"/>
                <a:cs typeface="Arial"/>
                <a:sym typeface="Arial"/>
              </a:rPr>
              <a:t>Lernen</a:t>
            </a:r>
            <a:r>
              <a:rPr lang="en-US" sz="1700" b="0" i="0" u="none" strike="noStrike" cap="none" dirty="0">
                <a:solidFill>
                  <a:schemeClr val="dk1"/>
                </a:solidFill>
                <a:latin typeface="Arial"/>
                <a:ea typeface="Arial"/>
                <a:cs typeface="Arial"/>
                <a:sym typeface="Arial"/>
              </a:rPr>
              <a:t> Sie von </a:t>
            </a:r>
            <a:r>
              <a:rPr lang="en-US" sz="1700" b="0" i="0" u="none" strike="noStrike" cap="none" dirty="0" err="1">
                <a:solidFill>
                  <a:schemeClr val="dk1"/>
                </a:solidFill>
                <a:latin typeface="Arial"/>
                <a:ea typeface="Arial"/>
                <a:cs typeface="Arial"/>
                <a:sym typeface="Arial"/>
              </a:rPr>
              <a:t>Ihren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Vorgesetzten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indem</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beobachten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Teams </a:t>
            </a:r>
            <a:r>
              <a:rPr lang="en-US" sz="1700" b="0" i="0" u="none" strike="noStrike" cap="none" dirty="0" err="1">
                <a:solidFill>
                  <a:schemeClr val="dk1"/>
                </a:solidFill>
                <a:latin typeface="Arial"/>
                <a:ea typeface="Arial"/>
                <a:cs typeface="Arial"/>
                <a:sym typeface="Arial"/>
              </a:rPr>
              <a:t>führen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Entscheidungen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treffen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anderen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Managern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zusammenarbeiten</a:t>
            </a:r>
            <a:endParaRPr sz="1700" b="0" i="0" u="none" strike="noStrike" cap="none" dirty="0">
              <a:solidFill>
                <a:schemeClr val="dk1"/>
              </a:solidFill>
              <a:latin typeface="Arial"/>
              <a:ea typeface="Arial"/>
              <a:cs typeface="Arial"/>
              <a:sym typeface="Arial"/>
            </a:endParaRPr>
          </a:p>
          <a:p>
            <a:pPr marL="0" marR="0" lvl="0" indent="0" algn="l" rtl="0">
              <a:lnSpc>
                <a:spcPct val="150000"/>
              </a:lnSpc>
              <a:spcBef>
                <a:spcPts val="300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Es </a:t>
            </a:r>
            <a:r>
              <a:rPr lang="en-US" sz="1700" b="0" i="0" u="none" strike="noStrike" cap="none" dirty="0" err="1">
                <a:solidFill>
                  <a:schemeClr val="dk1"/>
                </a:solidFill>
                <a:latin typeface="Arial"/>
                <a:ea typeface="Arial"/>
                <a:cs typeface="Arial"/>
                <a:sym typeface="Arial"/>
              </a:rPr>
              <a:t>gibt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viele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unternehmerischen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Fähigkeiten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anwenden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weiterentwickeln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Tipps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guter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Anfang</a:t>
            </a:r>
            <a:r>
              <a:rPr lang="en-US" sz="1700" b="0" i="0" u="none" strike="noStrike" cap="none" dirty="0">
                <a:solidFill>
                  <a:schemeClr val="dk1"/>
                </a:solidFill>
                <a:latin typeface="Arial"/>
                <a:ea typeface="Arial"/>
                <a:cs typeface="Arial"/>
                <a:sym typeface="Arial"/>
              </a:rPr>
              <a:t> sein.</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58"/>
          <p:cNvPicPr preferRelativeResize="0"/>
          <p:nvPr/>
        </p:nvPicPr>
        <p:blipFill rotWithShape="1">
          <a:blip r:embed="rId3">
            <a:alphaModFix/>
          </a:blip>
          <a:srcRect/>
          <a:stretch/>
        </p:blipFill>
        <p:spPr>
          <a:xfrm>
            <a:off x="2840" y="-1"/>
            <a:ext cx="10688973" cy="7559675"/>
          </a:xfrm>
          <a:prstGeom prst="rect">
            <a:avLst/>
          </a:prstGeom>
          <a:noFill/>
          <a:ln>
            <a:noFill/>
          </a:ln>
        </p:spPr>
      </p:pic>
      <p:sp>
        <p:nvSpPr>
          <p:cNvPr id="450" name="Google Shape;450;p58"/>
          <p:cNvSpPr txBox="1"/>
          <p:nvPr/>
        </p:nvSpPr>
        <p:spPr>
          <a:xfrm>
            <a:off x="1090989" y="901480"/>
            <a:ext cx="8509834"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700" b="1" i="0" u="none" strike="noStrike" cap="none" dirty="0">
                <a:solidFill>
                  <a:schemeClr val="dk1"/>
                </a:solidFill>
                <a:latin typeface="Arial"/>
                <a:ea typeface="Arial"/>
                <a:cs typeface="Arial"/>
                <a:sym typeface="Arial"/>
              </a:rPr>
              <a:t>Modul 3: </a:t>
            </a:r>
            <a:r>
              <a:rPr lang="en-US" sz="2700" b="1" i="0" u="none" strike="noStrike" cap="none" dirty="0" err="1">
                <a:solidFill>
                  <a:schemeClr val="dk1"/>
                </a:solidFill>
                <a:latin typeface="Arial"/>
                <a:ea typeface="Arial"/>
                <a:cs typeface="Arial"/>
                <a:sym typeface="Arial"/>
              </a:rPr>
              <a:t>Identifizierung</a:t>
            </a:r>
            <a:r>
              <a:rPr lang="en-US" sz="2700" b="1" i="0" u="none" strike="noStrike" cap="none" dirty="0">
                <a:solidFill>
                  <a:schemeClr val="dk1"/>
                </a:solidFill>
                <a:latin typeface="Arial"/>
                <a:ea typeface="Arial"/>
                <a:cs typeface="Arial"/>
                <a:sym typeface="Arial"/>
              </a:rPr>
              <a:t> von </a:t>
            </a:r>
            <a:r>
              <a:rPr lang="en-US" sz="2700" b="1" i="0" u="none" strike="noStrike" cap="none" dirty="0" err="1">
                <a:solidFill>
                  <a:schemeClr val="dk1"/>
                </a:solidFill>
                <a:latin typeface="Arial"/>
                <a:ea typeface="Arial"/>
                <a:cs typeface="Arial"/>
                <a:sym typeface="Arial"/>
              </a:rPr>
              <a:t>Geschäftsideen</a:t>
            </a:r>
            <a:r>
              <a:rPr lang="en-US" sz="2700" b="1" i="0" u="none" strike="noStrike" cap="none" dirty="0">
                <a:solidFill>
                  <a:schemeClr val="dk1"/>
                </a:solidFill>
                <a:latin typeface="Arial"/>
                <a:ea typeface="Arial"/>
                <a:cs typeface="Arial"/>
                <a:sym typeface="Arial"/>
              </a:rPr>
              <a:t> und -</a:t>
            </a:r>
            <a:r>
              <a:rPr lang="en-US" sz="2700" b="1" i="0" u="none" strike="noStrike" cap="none" dirty="0" err="1">
                <a:solidFill>
                  <a:schemeClr val="dk1"/>
                </a:solidFill>
                <a:latin typeface="Arial"/>
                <a:ea typeface="Arial"/>
                <a:cs typeface="Arial"/>
                <a:sym typeface="Arial"/>
              </a:rPr>
              <a:t>möglichkeiten</a:t>
            </a:r>
            <a:endParaRPr sz="2700" b="1" i="0" u="none" strike="noStrike" cap="none" dirty="0">
              <a:solidFill>
                <a:schemeClr val="dk1"/>
              </a:solidFill>
              <a:latin typeface="Arial"/>
              <a:ea typeface="Arial"/>
              <a:cs typeface="Arial"/>
              <a:sym typeface="Arial"/>
            </a:endParaRPr>
          </a:p>
        </p:txBody>
      </p:sp>
      <p:pic>
        <p:nvPicPr>
          <p:cNvPr id="451" name="Google Shape;451;p58"/>
          <p:cNvPicPr preferRelativeResize="0"/>
          <p:nvPr/>
        </p:nvPicPr>
        <p:blipFill rotWithShape="1">
          <a:blip r:embed="rId4">
            <a:alphaModFix/>
          </a:blip>
          <a:srcRect/>
          <a:stretch/>
        </p:blipFill>
        <p:spPr>
          <a:xfrm>
            <a:off x="3215125" y="2184850"/>
            <a:ext cx="4264424" cy="386532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59"/>
          <p:cNvPicPr preferRelativeResize="0"/>
          <p:nvPr/>
        </p:nvPicPr>
        <p:blipFill rotWithShape="1">
          <a:blip r:embed="rId3">
            <a:alphaModFix/>
          </a:blip>
          <a:srcRect/>
          <a:stretch/>
        </p:blipFill>
        <p:spPr>
          <a:xfrm>
            <a:off x="1420" y="0"/>
            <a:ext cx="10688975" cy="7559672"/>
          </a:xfrm>
          <a:prstGeom prst="rect">
            <a:avLst/>
          </a:prstGeom>
          <a:noFill/>
          <a:ln>
            <a:noFill/>
          </a:ln>
        </p:spPr>
      </p:pic>
      <p:sp>
        <p:nvSpPr>
          <p:cNvPr id="457" name="Google Shape;457;p59"/>
          <p:cNvSpPr txBox="1"/>
          <p:nvPr/>
        </p:nvSpPr>
        <p:spPr>
          <a:xfrm>
            <a:off x="506099" y="716825"/>
            <a:ext cx="5905851" cy="5001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1" i="0" u="none" strike="noStrike" cap="none">
                <a:solidFill>
                  <a:schemeClr val="dk1"/>
                </a:solidFill>
                <a:latin typeface="Arial"/>
                <a:ea typeface="Arial"/>
                <a:cs typeface="Arial"/>
                <a:sym typeface="Arial"/>
              </a:rPr>
              <a:t>Abschnitt 1:</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700" b="1" i="0" u="none" strike="noStrike" cap="none">
                <a:solidFill>
                  <a:schemeClr val="dk1"/>
                </a:solidFill>
                <a:latin typeface="Arial"/>
                <a:ea typeface="Arial"/>
                <a:cs typeface="Arial"/>
                <a:sym typeface="Arial"/>
              </a:rPr>
              <a:t>Was ist eine tragfähige Geschäftsidee?</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Laut Experten wie Barringer und Ireland (2016) ist eine "tragfähige" Geschäftsidee eine fantastische Geschäftsidee, die das Potenzial hat, die Welt oder zumindest einen kleinen Teil davon im Sturm zu erobern!  Es ist nicht irgendeine Idee, sondern eine, die dem entspricht, was die Menschen jetzt wollen, mit der man Geld verdienen kann und die einen machbaren Plan hat, der Sinn macht.</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Ein tragfähiger Geschäftsplan ist so etwas wie die Geheimsauce zum Erfolg. </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Neben einer guten Geschäftsidee können wir auch die Rolle der Innovation für den Unternehmenserfolg berücksichtigen</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800" b="0" i="0" u="none" strike="noStrike" cap="none">
              <a:solidFill>
                <a:schemeClr val="dk1"/>
              </a:solidFill>
              <a:latin typeface="Arial"/>
              <a:ea typeface="Arial"/>
              <a:cs typeface="Arial"/>
              <a:sym typeface="Arial"/>
            </a:endParaRPr>
          </a:p>
        </p:txBody>
      </p:sp>
      <p:pic>
        <p:nvPicPr>
          <p:cNvPr id="458" name="Google Shape;458;p59"/>
          <p:cNvPicPr preferRelativeResize="0"/>
          <p:nvPr/>
        </p:nvPicPr>
        <p:blipFill rotWithShape="1">
          <a:blip r:embed="rId4">
            <a:alphaModFix/>
          </a:blip>
          <a:srcRect/>
          <a:stretch/>
        </p:blipFill>
        <p:spPr>
          <a:xfrm>
            <a:off x="6540435" y="2309645"/>
            <a:ext cx="2952800" cy="29404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pic>
        <p:nvPicPr>
          <p:cNvPr id="463" name="Google Shape;463;p60"/>
          <p:cNvPicPr preferRelativeResize="0"/>
          <p:nvPr/>
        </p:nvPicPr>
        <p:blipFill rotWithShape="1">
          <a:blip r:embed="rId3">
            <a:alphaModFix/>
          </a:blip>
          <a:srcRect/>
          <a:stretch/>
        </p:blipFill>
        <p:spPr>
          <a:xfrm>
            <a:off x="1420" y="0"/>
            <a:ext cx="10721537" cy="7559672"/>
          </a:xfrm>
          <a:prstGeom prst="rect">
            <a:avLst/>
          </a:prstGeom>
          <a:noFill/>
          <a:ln>
            <a:noFill/>
          </a:ln>
        </p:spPr>
      </p:pic>
      <p:sp>
        <p:nvSpPr>
          <p:cNvPr id="464" name="Google Shape;464;p60"/>
          <p:cNvSpPr txBox="1"/>
          <p:nvPr/>
        </p:nvSpPr>
        <p:spPr>
          <a:xfrm>
            <a:off x="530950" y="1061368"/>
            <a:ext cx="6009484" cy="36625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1" i="0" u="none" strike="noStrike" cap="none" dirty="0" err="1">
                <a:solidFill>
                  <a:schemeClr val="dk1"/>
                </a:solidFill>
                <a:latin typeface="Arial"/>
                <a:ea typeface="Arial"/>
                <a:cs typeface="Arial"/>
                <a:sym typeface="Arial"/>
              </a:rPr>
              <a:t>Abschnitt</a:t>
            </a:r>
            <a:r>
              <a:rPr lang="en-US" sz="1700" b="1" i="0" u="none" strike="noStrike" cap="none" dirty="0">
                <a:solidFill>
                  <a:schemeClr val="dk1"/>
                </a:solidFill>
                <a:latin typeface="Arial"/>
                <a:ea typeface="Arial"/>
                <a:cs typeface="Arial"/>
                <a:sym typeface="Arial"/>
              </a:rPr>
              <a:t> 1:</a:t>
            </a: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1" i="0" u="none" strike="noStrike" cap="none" dirty="0">
                <a:solidFill>
                  <a:schemeClr val="dk1"/>
                </a:solidFill>
                <a:latin typeface="Arial"/>
                <a:ea typeface="Arial"/>
                <a:cs typeface="Arial"/>
                <a:sym typeface="Arial"/>
              </a:rPr>
              <a:t>Was </a:t>
            </a:r>
            <a:r>
              <a:rPr lang="en-US" sz="1700" b="1" i="0" u="none" strike="noStrike" cap="none" dirty="0" err="1">
                <a:solidFill>
                  <a:schemeClr val="dk1"/>
                </a:solidFill>
                <a:latin typeface="Arial"/>
                <a:ea typeface="Arial"/>
                <a:cs typeface="Arial"/>
                <a:sym typeface="Arial"/>
              </a:rPr>
              <a:t>ist</a:t>
            </a:r>
            <a:r>
              <a:rPr lang="en-US" sz="1700" b="1" i="0" u="none" strike="noStrike" cap="none" dirty="0">
                <a:solidFill>
                  <a:schemeClr val="dk1"/>
                </a:solidFill>
                <a:latin typeface="Arial"/>
                <a:ea typeface="Arial"/>
                <a:cs typeface="Arial"/>
                <a:sym typeface="Arial"/>
              </a:rPr>
              <a:t> Innovation? </a:t>
            </a: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a:solidFill>
                  <a:schemeClr val="dk1"/>
                </a:solidFill>
                <a:latin typeface="Arial"/>
                <a:ea typeface="Arial"/>
                <a:cs typeface="Arial"/>
                <a:sym typeface="Arial"/>
              </a:rPr>
              <a:t>Bei der Innovation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nicht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darum</a:t>
            </a:r>
            <a:r>
              <a:rPr lang="en-US" sz="1700" b="0" i="0" u="none" strike="noStrike" cap="none" dirty="0">
                <a:solidFill>
                  <a:schemeClr val="dk1"/>
                </a:solidFill>
                <a:latin typeface="Arial"/>
                <a:ea typeface="Arial"/>
                <a:cs typeface="Arial"/>
                <a:sym typeface="Arial"/>
              </a:rPr>
              <a:t>, Dinge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bisschen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besser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sondern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darum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Ideen auf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ganz</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Ebene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heben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Stellen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vor</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finden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intelligentere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schnellere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einfach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bessere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Wege</a:t>
            </a:r>
            <a:r>
              <a:rPr lang="en-US" sz="1700" b="0" i="0" u="none" strike="noStrike" cap="none" dirty="0">
                <a:solidFill>
                  <a:schemeClr val="dk1"/>
                </a:solidFill>
                <a:latin typeface="Arial"/>
                <a:ea typeface="Arial"/>
                <a:cs typeface="Arial"/>
                <a:sym typeface="Arial"/>
              </a:rPr>
              <a:t>, Dinge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tun. Das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Magie</a:t>
            </a:r>
            <a:r>
              <a:rPr lang="en-US" sz="1700" b="0" i="0" u="none" strike="noStrike" cap="none" dirty="0">
                <a:solidFill>
                  <a:schemeClr val="dk1"/>
                </a:solidFill>
                <a:latin typeface="Arial"/>
                <a:ea typeface="Arial"/>
                <a:cs typeface="Arial"/>
                <a:sym typeface="Arial"/>
              </a:rPr>
              <a:t> der Innovation!</a:t>
            </a: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a:solidFill>
                  <a:schemeClr val="dk1"/>
                </a:solidFill>
                <a:latin typeface="Arial"/>
                <a:ea typeface="Arial"/>
                <a:cs typeface="Arial"/>
                <a:sym typeface="Arial"/>
              </a:rPr>
              <a:t>Ganz </a:t>
            </a:r>
            <a:r>
              <a:rPr lang="en-US" sz="1700" b="0" i="0" u="none" strike="noStrike" cap="none" dirty="0" err="1">
                <a:solidFill>
                  <a:schemeClr val="dk1"/>
                </a:solidFill>
                <a:latin typeface="Arial"/>
                <a:ea typeface="Arial"/>
                <a:cs typeface="Arial"/>
                <a:sym typeface="Arial"/>
              </a:rPr>
              <a:t>gleich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ob</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darum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etwas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völlig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schaffen</a:t>
            </a:r>
            <a:r>
              <a:rPr lang="en-US" sz="1700" b="0" i="0" u="none" strike="noStrike" cap="none" dirty="0">
                <a:solidFill>
                  <a:schemeClr val="dk1"/>
                </a:solidFill>
                <a:latin typeface="Arial"/>
                <a:ea typeface="Arial"/>
                <a:cs typeface="Arial"/>
                <a:sym typeface="Arial"/>
              </a:rPr>
              <a:t>, z. B.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bahnbrechendes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Gerät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App,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kreativem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Gespür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anzugehen</a:t>
            </a:r>
            <a:r>
              <a:rPr lang="en-US" sz="1700" b="0" i="0" u="none" strike="noStrike" cap="none" dirty="0">
                <a:solidFill>
                  <a:schemeClr val="dk1"/>
                </a:solidFill>
                <a:latin typeface="Arial"/>
                <a:ea typeface="Arial"/>
                <a:cs typeface="Arial"/>
                <a:sym typeface="Arial"/>
              </a:rPr>
              <a:t> - Innovation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a:t>
            </a:r>
            <a:r>
              <a:rPr lang="en-US" sz="1700" b="0" i="0" u="none" strike="noStrike" cap="none" dirty="0">
                <a:solidFill>
                  <a:schemeClr val="dk1"/>
                </a:solidFill>
                <a:latin typeface="Arial"/>
                <a:ea typeface="Arial"/>
                <a:cs typeface="Arial"/>
                <a:sym typeface="Arial"/>
              </a:rPr>
              <a:t> Partner, </a:t>
            </a:r>
            <a:r>
              <a:rPr lang="en-US" sz="1700" b="0" i="0" u="none" strike="noStrike" cap="none" dirty="0" err="1">
                <a:solidFill>
                  <a:schemeClr val="dk1"/>
                </a:solidFill>
                <a:latin typeface="Arial"/>
                <a:ea typeface="Arial"/>
                <a:cs typeface="Arial"/>
                <a:sym typeface="Arial"/>
              </a:rPr>
              <a:t>wenn</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darum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tragfähigen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Geschäftsideen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wirklich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außergewöhnlich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machen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pic>
        <p:nvPicPr>
          <p:cNvPr id="465" name="Google Shape;465;p60"/>
          <p:cNvPicPr preferRelativeResize="0"/>
          <p:nvPr/>
        </p:nvPicPr>
        <p:blipFill rotWithShape="1">
          <a:blip r:embed="rId4">
            <a:alphaModFix/>
          </a:blip>
          <a:srcRect/>
          <a:stretch/>
        </p:blipFill>
        <p:spPr>
          <a:xfrm>
            <a:off x="6540434" y="2309645"/>
            <a:ext cx="2961795" cy="29404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61"/>
          <p:cNvPicPr preferRelativeResize="0"/>
          <p:nvPr/>
        </p:nvPicPr>
        <p:blipFill rotWithShape="1">
          <a:blip r:embed="rId3">
            <a:alphaModFix/>
          </a:blip>
          <a:srcRect/>
          <a:stretch/>
        </p:blipFill>
        <p:spPr>
          <a:xfrm>
            <a:off x="1420" y="0"/>
            <a:ext cx="10718123" cy="7559673"/>
          </a:xfrm>
          <a:prstGeom prst="rect">
            <a:avLst/>
          </a:prstGeom>
          <a:noFill/>
          <a:ln>
            <a:noFill/>
          </a:ln>
        </p:spPr>
      </p:pic>
      <p:sp>
        <p:nvSpPr>
          <p:cNvPr id="471" name="Google Shape;471;p61"/>
          <p:cNvSpPr txBox="1"/>
          <p:nvPr/>
        </p:nvSpPr>
        <p:spPr>
          <a:xfrm>
            <a:off x="708601" y="1478162"/>
            <a:ext cx="5123077" cy="42780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700" b="1" i="0" u="sng" strike="noStrike" cap="none">
                <a:solidFill>
                  <a:schemeClr val="dk1"/>
                </a:solidFill>
                <a:latin typeface="Arial"/>
                <a:ea typeface="Arial"/>
                <a:cs typeface="Arial"/>
                <a:sym typeface="Arial"/>
              </a:rPr>
              <a:t>Abschnitt 2 Inspiration aus dem wirklichen Leben:</a:t>
            </a:r>
            <a:endParaRPr sz="1700" b="0"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Schauen wir uns einige Beispiele erfolgreicher Geschäftsideen aus dem wirklichen Leben an, die als Funke in jemandes Kopf begannen und sich zu etwas Außergewöhnlichem entwickelten.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 UBER: Stellen Sie sich vor, Sie könnten die Art und Weise, wie Menschen unterwegs sind, verändern, indem Sie Fahrer und Fahrgäste einfach über eine App zusammenbringen</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Das ist genau das, was UBER getan hat, indem es den Transport weltweit bequemer und effizienter gemacht hat.</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Schauen wir uns an, wie UBER entstanden ist: </a:t>
            </a:r>
            <a:endParaRPr sz="1700" b="0" i="0" u="none" strike="noStrike" cap="none">
              <a:solidFill>
                <a:schemeClr val="dk1"/>
              </a:solidFill>
              <a:latin typeface="Arial"/>
              <a:ea typeface="Arial"/>
              <a:cs typeface="Arial"/>
              <a:sym typeface="Arial"/>
            </a:endParaRPr>
          </a:p>
        </p:txBody>
      </p:sp>
      <p:pic>
        <p:nvPicPr>
          <p:cNvPr id="472" name="Google Shape;472;p61" descr="A person standing next to a phone&#10;&#10;Description automatically generated">
            <a:hlinkClick r:id="rId4"/>
          </p:cNvPr>
          <p:cNvPicPr preferRelativeResize="0"/>
          <p:nvPr/>
        </p:nvPicPr>
        <p:blipFill rotWithShape="1">
          <a:blip r:embed="rId5">
            <a:alphaModFix/>
          </a:blip>
          <a:srcRect/>
          <a:stretch/>
        </p:blipFill>
        <p:spPr>
          <a:xfrm>
            <a:off x="6035175" y="2069373"/>
            <a:ext cx="3948037" cy="342093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62"/>
          <p:cNvPicPr preferRelativeResize="0"/>
          <p:nvPr/>
        </p:nvPicPr>
        <p:blipFill rotWithShape="1">
          <a:blip r:embed="rId3">
            <a:alphaModFix/>
          </a:blip>
          <a:srcRect/>
          <a:stretch/>
        </p:blipFill>
        <p:spPr>
          <a:xfrm>
            <a:off x="0" y="0"/>
            <a:ext cx="10688975" cy="7559673"/>
          </a:xfrm>
          <a:prstGeom prst="rect">
            <a:avLst/>
          </a:prstGeom>
          <a:noFill/>
          <a:ln>
            <a:noFill/>
          </a:ln>
        </p:spPr>
      </p:pic>
      <p:sp>
        <p:nvSpPr>
          <p:cNvPr id="478" name="Google Shape;478;p62"/>
          <p:cNvSpPr txBox="1"/>
          <p:nvPr/>
        </p:nvSpPr>
        <p:spPr>
          <a:xfrm>
            <a:off x="3177127" y="1162631"/>
            <a:ext cx="7034400"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err="1">
                <a:solidFill>
                  <a:schemeClr val="dk1"/>
                </a:solidFill>
                <a:latin typeface="Arial"/>
                <a:ea typeface="Arial"/>
                <a:cs typeface="Arial"/>
                <a:sym typeface="Arial"/>
              </a:rPr>
              <a:t>Damals</a:t>
            </a:r>
            <a:r>
              <a:rPr lang="en-US" sz="1700" b="0" i="0" u="none" strike="noStrike" cap="none" dirty="0">
                <a:solidFill>
                  <a:schemeClr val="dk1"/>
                </a:solidFill>
                <a:latin typeface="Arial"/>
                <a:ea typeface="Arial"/>
                <a:cs typeface="Arial"/>
                <a:sym typeface="Arial"/>
              </a:rPr>
              <a:t>, 2009, in den </a:t>
            </a:r>
            <a:r>
              <a:rPr lang="en-US" sz="1700" b="0" i="0" u="none" strike="noStrike" cap="none" dirty="0" err="1">
                <a:solidFill>
                  <a:schemeClr val="dk1"/>
                </a:solidFill>
                <a:latin typeface="Arial"/>
                <a:ea typeface="Arial"/>
                <a:cs typeface="Arial"/>
                <a:sym typeface="Arial"/>
              </a:rPr>
              <a:t>belebten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Straßen</a:t>
            </a:r>
            <a:r>
              <a:rPr lang="en-US" sz="1700" b="0" i="0" u="none" strike="noStrike" cap="none" dirty="0">
                <a:solidFill>
                  <a:schemeClr val="dk1"/>
                </a:solidFill>
                <a:latin typeface="Arial"/>
                <a:ea typeface="Arial"/>
                <a:cs typeface="Arial"/>
                <a:sym typeface="Arial"/>
              </a:rPr>
              <a:t> von San Francisco, </a:t>
            </a:r>
            <a:r>
              <a:rPr lang="en-US" sz="1700" b="0" i="0" u="none" strike="noStrike" cap="none" dirty="0" err="1">
                <a:solidFill>
                  <a:schemeClr val="dk1"/>
                </a:solidFill>
                <a:latin typeface="Arial"/>
                <a:ea typeface="Arial"/>
                <a:cs typeface="Arial"/>
                <a:sym typeface="Arial"/>
              </a:rPr>
              <a:t>sahen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zwei</a:t>
            </a:r>
            <a:r>
              <a:rPr lang="en-US" sz="1700" b="0" i="0" u="none" strike="noStrike" cap="none" dirty="0">
                <a:solidFill>
                  <a:schemeClr val="dk1"/>
                </a:solidFill>
                <a:latin typeface="Arial"/>
                <a:ea typeface="Arial"/>
                <a:cs typeface="Arial"/>
                <a:sym typeface="Arial"/>
              </a:rPr>
              <a:t> Freunde, Garrett Camp und Travis Kalanick,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alltäglichen</a:t>
            </a:r>
            <a:r>
              <a:rPr lang="en-US" sz="1700" b="0" i="0" u="none" strike="noStrike" cap="none" dirty="0">
                <a:solidFill>
                  <a:schemeClr val="dk1"/>
                </a:solidFill>
                <a:latin typeface="Arial"/>
                <a:ea typeface="Arial"/>
                <a:cs typeface="Arial"/>
                <a:sym typeface="Arial"/>
              </a:rPr>
              <a:t> Problem </a:t>
            </a:r>
            <a:r>
              <a:rPr lang="en-US" sz="1700" b="0" i="0" u="none" strike="noStrike" cap="none" dirty="0" err="1">
                <a:solidFill>
                  <a:schemeClr val="dk1"/>
                </a:solidFill>
                <a:latin typeface="Arial"/>
                <a:ea typeface="Arial"/>
                <a:cs typeface="Arial"/>
                <a:sym typeface="Arial"/>
              </a:rPr>
              <a:t>konfrontiert</a:t>
            </a:r>
            <a:r>
              <a:rPr lang="en-US" sz="1700" b="0" i="0" u="none" strike="noStrike" cap="none" dirty="0">
                <a:solidFill>
                  <a:schemeClr val="dk1"/>
                </a:solidFill>
                <a:latin typeface="Arial"/>
                <a:ea typeface="Arial"/>
                <a:cs typeface="Arial"/>
                <a:sym typeface="Arial"/>
              </a:rPr>
              <a:t>: Es gab </a:t>
            </a:r>
            <a:r>
              <a:rPr lang="en-US" sz="1700" b="0" i="0" u="none" strike="noStrike" cap="none" dirty="0" err="1">
                <a:solidFill>
                  <a:schemeClr val="dk1"/>
                </a:solidFill>
                <a:latin typeface="Arial"/>
                <a:ea typeface="Arial"/>
                <a:cs typeface="Arial"/>
                <a:sym typeface="Arial"/>
              </a:rPr>
              <a:t>nie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Taxi, </a:t>
            </a:r>
            <a:r>
              <a:rPr lang="en-US" sz="1700" b="0" i="0" u="none" strike="noStrike" cap="none" dirty="0" err="1">
                <a:solidFill>
                  <a:schemeClr val="dk1"/>
                </a:solidFill>
                <a:latin typeface="Arial"/>
                <a:ea typeface="Arial"/>
                <a:cs typeface="Arial"/>
                <a:sym typeface="Arial"/>
              </a:rPr>
              <a:t>wenn</a:t>
            </a:r>
            <a:r>
              <a:rPr lang="en-US" sz="1700" b="0" i="0" u="none" strike="noStrike" cap="none" dirty="0">
                <a:solidFill>
                  <a:schemeClr val="dk1"/>
                </a:solidFill>
                <a:latin typeface="Arial"/>
                <a:ea typeface="Arial"/>
                <a:cs typeface="Arial"/>
                <a:sym typeface="Arial"/>
              </a:rPr>
              <a:t> man </a:t>
            </a:r>
            <a:r>
              <a:rPr lang="en-US" sz="1700" b="0" i="0" u="none" strike="noStrike" cap="none" dirty="0" err="1">
                <a:solidFill>
                  <a:schemeClr val="dk1"/>
                </a:solidFill>
                <a:latin typeface="Arial"/>
                <a:ea typeface="Arial"/>
                <a:cs typeface="Arial"/>
                <a:sym typeface="Arial"/>
              </a:rPr>
              <a:t>eins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brauchte</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err="1">
                <a:solidFill>
                  <a:schemeClr val="dk1"/>
                </a:solidFill>
                <a:latin typeface="Arial"/>
                <a:ea typeface="Arial"/>
                <a:cs typeface="Arial"/>
                <a:sym typeface="Arial"/>
              </a:rPr>
              <a:t>Frustriert</a:t>
            </a:r>
            <a:r>
              <a:rPr lang="en-US" sz="1700" b="0" i="0" u="none" strike="noStrike" cap="none" dirty="0">
                <a:solidFill>
                  <a:schemeClr val="dk1"/>
                </a:solidFill>
                <a:latin typeface="Arial"/>
                <a:ea typeface="Arial"/>
                <a:cs typeface="Arial"/>
                <a:sym typeface="Arial"/>
              </a:rPr>
              <a:t> von der </a:t>
            </a:r>
            <a:r>
              <a:rPr lang="en-US" sz="1700" b="0" i="0" u="none" strike="noStrike" cap="none" dirty="0" err="1">
                <a:solidFill>
                  <a:schemeClr val="dk1"/>
                </a:solidFill>
                <a:latin typeface="Arial"/>
                <a:ea typeface="Arial"/>
                <a:cs typeface="Arial"/>
                <a:sym typeface="Arial"/>
              </a:rPr>
              <a:t>Ineffizienz</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herkömmlicher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Taxidienste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schwebte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Lösung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vor</a:t>
            </a:r>
            <a:r>
              <a:rPr lang="en-US" sz="1700" b="0" i="0" u="none" strike="noStrike" cap="none" dirty="0">
                <a:solidFill>
                  <a:schemeClr val="dk1"/>
                </a:solidFill>
                <a:latin typeface="Arial"/>
                <a:ea typeface="Arial"/>
                <a:cs typeface="Arial"/>
                <a:sym typeface="Arial"/>
              </a:rPr>
              <a:t>, die den Transport,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kennen</a:t>
            </a:r>
            <a:r>
              <a:rPr lang="en-US" sz="1700" b="0" i="0" u="none" strike="noStrike" cap="none" dirty="0">
                <a:solidFill>
                  <a:schemeClr val="dk1"/>
                </a:solidFill>
                <a:latin typeface="Arial"/>
                <a:ea typeface="Arial"/>
                <a:cs typeface="Arial"/>
                <a:sym typeface="Arial"/>
              </a:rPr>
              <a:t>, neu </a:t>
            </a:r>
            <a:r>
              <a:rPr lang="en-US" sz="1700" b="0" i="0" u="none" strike="noStrike" cap="none" dirty="0" err="1">
                <a:solidFill>
                  <a:schemeClr val="dk1"/>
                </a:solidFill>
                <a:latin typeface="Arial"/>
                <a:ea typeface="Arial"/>
                <a:cs typeface="Arial"/>
                <a:sym typeface="Arial"/>
              </a:rPr>
              <a:t>definieren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würde</a:t>
            </a:r>
            <a:r>
              <a:rPr lang="en-US" sz="1700" b="0" i="0" u="none" strike="noStrike" cap="none" dirty="0">
                <a:solidFill>
                  <a:schemeClr val="dk1"/>
                </a:solidFill>
                <a:latin typeface="Arial"/>
                <a:ea typeface="Arial"/>
                <a:cs typeface="Arial"/>
                <a:sym typeface="Arial"/>
              </a:rPr>
              <a:t>. Die Idee war </a:t>
            </a:r>
            <a:r>
              <a:rPr lang="en-US" sz="1700" b="0" i="0" u="none" strike="noStrike" cap="none" dirty="0" err="1">
                <a:solidFill>
                  <a:schemeClr val="dk1"/>
                </a:solidFill>
                <a:latin typeface="Arial"/>
                <a:ea typeface="Arial"/>
                <a:cs typeface="Arial"/>
                <a:sym typeface="Arial"/>
              </a:rPr>
              <a:t>einfach</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doch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revolutionär</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Technologie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sollte</a:t>
            </a:r>
            <a:r>
              <a:rPr lang="en-US" sz="1700" b="0" i="0" u="none" strike="noStrike" cap="none" dirty="0">
                <a:solidFill>
                  <a:schemeClr val="dk1"/>
                </a:solidFill>
                <a:latin typeface="Arial"/>
                <a:ea typeface="Arial"/>
                <a:cs typeface="Arial"/>
                <a:sym typeface="Arial"/>
              </a:rPr>
              <a:t> Menschen, die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Fahrt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brauchen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Fahrern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zusammenbringen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bereit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Fahrt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anzubieten</a:t>
            </a:r>
            <a:r>
              <a:rPr lang="en-US" sz="1700" b="0" i="0" u="none" strike="noStrike" cap="none" dirty="0">
                <a:solidFill>
                  <a:schemeClr val="dk1"/>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err="1">
                <a:solidFill>
                  <a:schemeClr val="dk1"/>
                </a:solidFill>
                <a:latin typeface="Arial"/>
                <a:ea typeface="Arial"/>
                <a:cs typeface="Arial"/>
                <a:sym typeface="Arial"/>
              </a:rPr>
              <a:t>Im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März</a:t>
            </a:r>
            <a:r>
              <a:rPr lang="en-US" sz="1700" b="0" i="0" u="none" strike="noStrike" cap="none" dirty="0">
                <a:solidFill>
                  <a:schemeClr val="dk1"/>
                </a:solidFill>
                <a:latin typeface="Arial"/>
                <a:ea typeface="Arial"/>
                <a:cs typeface="Arial"/>
                <a:sym typeface="Arial"/>
              </a:rPr>
              <a:t> 2009 </a:t>
            </a:r>
            <a:r>
              <a:rPr lang="en-US" sz="1700" b="0" i="0" u="none" strike="noStrike" cap="none" dirty="0" err="1">
                <a:solidFill>
                  <a:schemeClr val="dk1"/>
                </a:solidFill>
                <a:latin typeface="Arial"/>
                <a:ea typeface="Arial"/>
                <a:cs typeface="Arial"/>
                <a:sym typeface="Arial"/>
              </a:rPr>
              <a:t>starteten</a:t>
            </a:r>
            <a:r>
              <a:rPr lang="en-US" sz="1700" b="0" i="0" u="none" strike="noStrike" cap="none" dirty="0">
                <a:solidFill>
                  <a:schemeClr val="dk1"/>
                </a:solidFill>
                <a:latin typeface="Arial"/>
                <a:ea typeface="Arial"/>
                <a:cs typeface="Arial"/>
                <a:sym typeface="Arial"/>
              </a:rPr>
              <a:t> Garrett und Travis </a:t>
            </a:r>
            <a:r>
              <a:rPr lang="en-US" sz="1700" b="0" i="0" u="none" strike="noStrike" cap="none" dirty="0" err="1">
                <a:solidFill>
                  <a:schemeClr val="dk1"/>
                </a:solidFill>
                <a:latin typeface="Arial"/>
                <a:ea typeface="Arial"/>
                <a:cs typeface="Arial"/>
                <a:sym typeface="Arial"/>
              </a:rPr>
              <a:t>offiziell</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UberCab</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Dienst</a:t>
            </a:r>
            <a:r>
              <a:rPr lang="en-US" sz="1700" b="0" i="0" u="none" strike="noStrike" cap="none" dirty="0">
                <a:solidFill>
                  <a:schemeClr val="dk1"/>
                </a:solidFill>
                <a:latin typeface="Arial"/>
                <a:ea typeface="Arial"/>
                <a:cs typeface="Arial"/>
                <a:sym typeface="Arial"/>
              </a:rPr>
              <a:t>, der es </a:t>
            </a:r>
            <a:r>
              <a:rPr lang="en-US" sz="1700" b="0" i="0" u="none" strike="noStrike" cap="none" dirty="0" err="1">
                <a:solidFill>
                  <a:schemeClr val="dk1"/>
                </a:solidFill>
                <a:latin typeface="Arial"/>
                <a:ea typeface="Arial"/>
                <a:cs typeface="Arial"/>
                <a:sym typeface="Arial"/>
              </a:rPr>
              <a:t>Nutzern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ermöglichte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mobile App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Fahrt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anzufordern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wussten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nicht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Begriff</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waren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gesamte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Transportbranche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revolutionieren</a:t>
            </a:r>
            <a:r>
              <a:rPr lang="en-US" sz="1700" b="0" i="0" u="none" strike="noStrike" cap="none" dirty="0">
                <a:solidFill>
                  <a:schemeClr val="dk1"/>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err="1">
                <a:solidFill>
                  <a:schemeClr val="dk1"/>
                </a:solidFill>
                <a:latin typeface="Arial"/>
                <a:ea typeface="Arial"/>
                <a:cs typeface="Arial"/>
                <a:sym typeface="Arial"/>
              </a:rPr>
              <a:t>Natürlich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hatte</a:t>
            </a:r>
            <a:r>
              <a:rPr lang="en-US" sz="1700" b="0" i="0" u="none" strike="noStrike" cap="none" dirty="0">
                <a:solidFill>
                  <a:schemeClr val="dk1"/>
                </a:solidFill>
                <a:latin typeface="Arial"/>
                <a:ea typeface="Arial"/>
                <a:cs typeface="Arial"/>
                <a:sym typeface="Arial"/>
              </a:rPr>
              <a:t> UBER </a:t>
            </a:r>
            <a:r>
              <a:rPr lang="en-US" sz="1700" b="0" i="0" u="none" strike="noStrike" cap="none" dirty="0" err="1">
                <a:solidFill>
                  <a:schemeClr val="dk1"/>
                </a:solidFill>
                <a:latin typeface="Arial"/>
                <a:ea typeface="Arial"/>
                <a:cs typeface="Arial"/>
                <a:sym typeface="Arial"/>
              </a:rPr>
              <a:t>anfangs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einigen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Problemen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kämpfen</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regulatorischen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Hürden</a:t>
            </a:r>
            <a:r>
              <a:rPr lang="en-US" sz="1700" b="0" i="0" u="none" strike="noStrike" cap="none" dirty="0">
                <a:solidFill>
                  <a:schemeClr val="dk1"/>
                </a:solidFill>
                <a:latin typeface="Arial"/>
                <a:ea typeface="Arial"/>
                <a:cs typeface="Arial"/>
                <a:sym typeface="Arial"/>
              </a:rPr>
              <a:t> bis </a:t>
            </a:r>
            <a:r>
              <a:rPr lang="en-US" sz="1700" b="0" i="0" u="none" strike="noStrike" cap="none" dirty="0" err="1">
                <a:solidFill>
                  <a:schemeClr val="dk1"/>
                </a:solidFill>
                <a:latin typeface="Arial"/>
                <a:ea typeface="Arial"/>
                <a:cs typeface="Arial"/>
                <a:sym typeface="Arial"/>
              </a:rPr>
              <a:t>hin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Skeptikern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die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Tragfähigkeit</a:t>
            </a:r>
            <a:r>
              <a:rPr lang="en-US" sz="1700" b="0" i="0" u="none" strike="noStrike" cap="none" dirty="0">
                <a:solidFill>
                  <a:schemeClr val="dk1"/>
                </a:solidFill>
                <a:latin typeface="Arial"/>
                <a:ea typeface="Arial"/>
                <a:cs typeface="Arial"/>
                <a:sym typeface="Arial"/>
              </a:rPr>
              <a:t> der Idee in Frage </a:t>
            </a:r>
            <a:r>
              <a:rPr lang="en-US" sz="1700" b="0" i="0" u="none" strike="noStrike" cap="none" dirty="0" err="1">
                <a:solidFill>
                  <a:schemeClr val="dk1"/>
                </a:solidFill>
                <a:latin typeface="Arial"/>
                <a:ea typeface="Arial"/>
                <a:cs typeface="Arial"/>
                <a:sym typeface="Arial"/>
              </a:rPr>
              <a:t>stellten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Entschlossenheit</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ihr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innovativer</a:t>
            </a:r>
            <a:r>
              <a:rPr lang="en-US" sz="1700" b="0" i="0" u="none" strike="noStrike" cap="none" dirty="0">
                <a:solidFill>
                  <a:schemeClr val="dk1"/>
                </a:solidFill>
                <a:latin typeface="Arial"/>
                <a:ea typeface="Arial"/>
                <a:cs typeface="Arial"/>
                <a:sym typeface="Arial"/>
              </a:rPr>
              <a:t> Ansatz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Problemlösung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führten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jedoch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Hindernisse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überwinden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konnten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pic>
        <p:nvPicPr>
          <p:cNvPr id="479" name="Google Shape;479;p62"/>
          <p:cNvPicPr preferRelativeResize="0"/>
          <p:nvPr/>
        </p:nvPicPr>
        <p:blipFill rotWithShape="1">
          <a:blip r:embed="rId4">
            <a:alphaModFix/>
          </a:blip>
          <a:srcRect/>
          <a:stretch/>
        </p:blipFill>
        <p:spPr>
          <a:xfrm>
            <a:off x="303302" y="3275588"/>
            <a:ext cx="2873825" cy="1008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a:stretch/>
        </p:blipFill>
        <p:spPr>
          <a:xfrm>
            <a:off x="2838" y="0"/>
            <a:ext cx="10688975" cy="7559672"/>
          </a:xfrm>
          <a:prstGeom prst="rect">
            <a:avLst/>
          </a:prstGeom>
          <a:noFill/>
          <a:ln>
            <a:noFill/>
          </a:ln>
        </p:spPr>
      </p:pic>
      <p:sp>
        <p:nvSpPr>
          <p:cNvPr id="485" name="Google Shape;485;p63"/>
          <p:cNvSpPr txBox="1"/>
          <p:nvPr/>
        </p:nvSpPr>
        <p:spPr>
          <a:xfrm>
            <a:off x="3648419" y="1078410"/>
            <a:ext cx="6045000"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a:solidFill>
                  <a:schemeClr val="dk1"/>
                </a:solidFill>
                <a:latin typeface="Arial"/>
                <a:ea typeface="Arial"/>
                <a:cs typeface="Arial"/>
                <a:sym typeface="Arial"/>
              </a:rPr>
              <a:t>Was </a:t>
            </a:r>
            <a:r>
              <a:rPr lang="en-US" sz="1700" b="0" i="0" u="none" strike="noStrike" cap="none" dirty="0" err="1">
                <a:solidFill>
                  <a:schemeClr val="dk1"/>
                </a:solidFill>
                <a:latin typeface="Arial"/>
                <a:ea typeface="Arial"/>
                <a:cs typeface="Arial"/>
                <a:sym typeface="Arial"/>
              </a:rPr>
              <a:t>als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kleines</a:t>
            </a:r>
            <a:r>
              <a:rPr lang="en-US" sz="1700" b="0" i="0" u="none" strike="noStrike" cap="none" dirty="0">
                <a:solidFill>
                  <a:schemeClr val="dk1"/>
                </a:solidFill>
                <a:latin typeface="Arial"/>
                <a:ea typeface="Arial"/>
                <a:cs typeface="Arial"/>
                <a:sym typeface="Arial"/>
              </a:rPr>
              <a:t> Startup in San Francisco </a:t>
            </a:r>
            <a:r>
              <a:rPr lang="en-US" sz="1700" b="0" i="0" u="none" strike="noStrike" cap="none" dirty="0" err="1">
                <a:solidFill>
                  <a:schemeClr val="dk1"/>
                </a:solidFill>
                <a:latin typeface="Arial"/>
                <a:ea typeface="Arial"/>
                <a:cs typeface="Arial"/>
                <a:sym typeface="Arial"/>
              </a:rPr>
              <a:t>begann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weitete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schnell </a:t>
            </a:r>
            <a:r>
              <a:rPr lang="en-US" sz="1700" b="0" i="0" u="none" strike="noStrike" cap="none" dirty="0" err="1">
                <a:solidFill>
                  <a:schemeClr val="dk1"/>
                </a:solidFill>
                <a:latin typeface="Arial"/>
                <a:ea typeface="Arial"/>
                <a:cs typeface="Arial"/>
                <a:sym typeface="Arial"/>
              </a:rPr>
              <a:t>aus.</a:t>
            </a:r>
            <a:r>
              <a:rPr lang="en-US" sz="1700" b="0" i="0" u="none" strike="noStrike" cap="none" dirty="0">
                <a:solidFill>
                  <a:schemeClr val="dk1"/>
                </a:solidFill>
                <a:latin typeface="Arial"/>
                <a:ea typeface="Arial"/>
                <a:cs typeface="Arial"/>
                <a:sym typeface="Arial"/>
              </a:rPr>
              <a:t> Die Idee der </a:t>
            </a:r>
            <a:r>
              <a:rPr lang="en-US" sz="1700" b="0" i="0" u="none" strike="noStrike" cap="none" dirty="0" err="1">
                <a:solidFill>
                  <a:schemeClr val="dk1"/>
                </a:solidFill>
                <a:latin typeface="Arial"/>
                <a:ea typeface="Arial"/>
                <a:cs typeface="Arial"/>
                <a:sym typeface="Arial"/>
              </a:rPr>
              <a:t>Mitfahrgelegenheit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verbreitete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Lauffeuer</a:t>
            </a:r>
            <a:r>
              <a:rPr lang="en-US" sz="1700" b="0" i="0" u="none" strike="noStrike" cap="none" dirty="0">
                <a:solidFill>
                  <a:schemeClr val="dk1"/>
                </a:solidFill>
                <a:latin typeface="Arial"/>
                <a:ea typeface="Arial"/>
                <a:cs typeface="Arial"/>
                <a:sym typeface="Arial"/>
              </a:rPr>
              <a:t>, und Uber </a:t>
            </a:r>
            <a:r>
              <a:rPr lang="en-US" sz="1700" b="0" i="0" u="none" strike="noStrike" cap="none" dirty="0" err="1">
                <a:solidFill>
                  <a:schemeClr val="dk1"/>
                </a:solidFill>
                <a:latin typeface="Arial"/>
                <a:ea typeface="Arial"/>
                <a:cs typeface="Arial"/>
                <a:sym typeface="Arial"/>
              </a:rPr>
              <a:t>wurde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weltweiten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Phänomen</a:t>
            </a:r>
            <a:r>
              <a:rPr lang="en-US" sz="1700" b="0" i="0" u="none" strike="noStrike" cap="none" dirty="0">
                <a:solidFill>
                  <a:schemeClr val="dk1"/>
                </a:solidFill>
                <a:latin typeface="Arial"/>
                <a:ea typeface="Arial"/>
                <a:cs typeface="Arial"/>
                <a:sym typeface="Arial"/>
              </a:rPr>
              <a:t>. Es war </a:t>
            </a:r>
            <a:r>
              <a:rPr lang="en-US" sz="1700" b="0" i="0" u="none" strike="noStrike" cap="none" dirty="0" err="1">
                <a:solidFill>
                  <a:schemeClr val="dk1"/>
                </a:solidFill>
                <a:latin typeface="Arial"/>
                <a:ea typeface="Arial"/>
                <a:cs typeface="Arial"/>
                <a:sym typeface="Arial"/>
              </a:rPr>
              <a:t>nicht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Fahrdienst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sondern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Bewegung</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die</a:t>
            </a:r>
            <a:r>
              <a:rPr lang="en-US" sz="1700" b="0" i="0" u="none" strike="noStrike" cap="none" dirty="0">
                <a:solidFill>
                  <a:schemeClr val="dk1"/>
                </a:solidFill>
                <a:latin typeface="Arial"/>
                <a:ea typeface="Arial"/>
                <a:cs typeface="Arial"/>
                <a:sym typeface="Arial"/>
              </a:rPr>
              <a:t> Art und Weise,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die Menschen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Transportmittel</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denken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veränderte</a:t>
            </a:r>
            <a:r>
              <a:rPr lang="en-US" sz="1700" b="0" i="0" u="none" strike="noStrike" cap="none" dirty="0">
                <a:solidFill>
                  <a:schemeClr val="dk1"/>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a:solidFill>
                  <a:schemeClr val="dk1"/>
                </a:solidFill>
                <a:latin typeface="Arial"/>
                <a:ea typeface="Arial"/>
                <a:cs typeface="Arial"/>
                <a:sym typeface="Arial"/>
              </a:rPr>
              <a:t>Als Uber </a:t>
            </a:r>
            <a:r>
              <a:rPr lang="en-US" sz="1700" b="0" i="0" u="none" strike="noStrike" cap="none" dirty="0" err="1">
                <a:solidFill>
                  <a:schemeClr val="dk1"/>
                </a:solidFill>
                <a:latin typeface="Arial"/>
                <a:ea typeface="Arial"/>
                <a:cs typeface="Arial"/>
                <a:sym typeface="Arial"/>
              </a:rPr>
              <a:t>weiter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wuchs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beschränkte</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nicht</a:t>
            </a:r>
            <a:r>
              <a:rPr lang="en-US" sz="1700" b="0" i="0" u="none" strike="noStrike" cap="none" dirty="0">
                <a:solidFill>
                  <a:schemeClr val="dk1"/>
                </a:solidFill>
                <a:latin typeface="Arial"/>
                <a:ea typeface="Arial"/>
                <a:cs typeface="Arial"/>
                <a:sym typeface="Arial"/>
              </a:rPr>
              <a:t> auf die </a:t>
            </a:r>
            <a:r>
              <a:rPr lang="en-US" sz="1700" b="0" i="0" u="none" strike="noStrike" cap="none" dirty="0" err="1">
                <a:solidFill>
                  <a:schemeClr val="dk1"/>
                </a:solidFill>
                <a:latin typeface="Arial"/>
                <a:ea typeface="Arial"/>
                <a:cs typeface="Arial"/>
                <a:sym typeface="Arial"/>
              </a:rPr>
              <a:t>Vermittlung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Fahrten</a:t>
            </a:r>
            <a:r>
              <a:rPr lang="en-US" sz="1700" b="0" i="0" u="none" strike="noStrike" cap="none" dirty="0">
                <a:solidFill>
                  <a:schemeClr val="dk1"/>
                </a:solidFill>
                <a:latin typeface="Arial"/>
                <a:ea typeface="Arial"/>
                <a:cs typeface="Arial"/>
                <a:sym typeface="Arial"/>
              </a:rPr>
              <a:t>. Das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führte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verschiedene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andere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Innovationen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z. B. Uber Eats,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dem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Nutzer</a:t>
            </a:r>
            <a:r>
              <a:rPr lang="en-US" sz="1700" b="0" i="0" u="none" strike="noStrike" cap="none" dirty="0">
                <a:solidFill>
                  <a:schemeClr val="dk1"/>
                </a:solidFill>
                <a:latin typeface="Arial"/>
                <a:ea typeface="Arial"/>
                <a:cs typeface="Arial"/>
                <a:sym typeface="Arial"/>
              </a:rPr>
              <a:t> Essen </a:t>
            </a:r>
            <a:r>
              <a:rPr lang="en-US" sz="1700" b="0" i="0" u="none" strike="noStrike" cap="none" dirty="0" err="1">
                <a:solidFill>
                  <a:schemeClr val="dk1"/>
                </a:solidFill>
                <a:latin typeface="Arial"/>
                <a:ea typeface="Arial"/>
                <a:cs typeface="Arial"/>
                <a:sym typeface="Arial"/>
              </a:rPr>
              <a:t>nach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Hause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liefern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lassen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können</a:t>
            </a:r>
            <a:r>
              <a:rPr lang="en-US" sz="1700" b="0" i="0" u="none" strike="noStrike" cap="none" dirty="0">
                <a:solidFill>
                  <a:schemeClr val="dk1"/>
                </a:solidFill>
                <a:latin typeface="Arial"/>
                <a:ea typeface="Arial"/>
                <a:cs typeface="Arial"/>
                <a:sym typeface="Arial"/>
              </a:rPr>
              <a:t>, und Uber Pool,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kostengünstige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Mitfahrgelegenheit</a:t>
            </a:r>
            <a:r>
              <a:rPr lang="en-US" sz="1700" b="0" i="0" u="none" strike="noStrike" cap="none" dirty="0">
                <a:solidFill>
                  <a:schemeClr val="dk1"/>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dirty="0">
                <a:solidFill>
                  <a:schemeClr val="dk1"/>
                </a:solidFill>
                <a:latin typeface="Arial"/>
                <a:ea typeface="Arial"/>
                <a:cs typeface="Arial"/>
                <a:sym typeface="Arial"/>
              </a:rPr>
              <a:t>Die </a:t>
            </a:r>
            <a:r>
              <a:rPr lang="en-US" sz="1700" b="0" i="0" u="none" strike="noStrike" cap="none" dirty="0" err="1">
                <a:solidFill>
                  <a:schemeClr val="dk1"/>
                </a:solidFill>
                <a:latin typeface="Arial"/>
                <a:ea typeface="Arial"/>
                <a:cs typeface="Arial"/>
                <a:sym typeface="Arial"/>
              </a:rPr>
              <a:t>Geschichte</a:t>
            </a:r>
            <a:r>
              <a:rPr lang="en-US" sz="1700" b="0" i="0" u="none" strike="noStrike" cap="none" dirty="0">
                <a:solidFill>
                  <a:schemeClr val="dk1"/>
                </a:solidFill>
                <a:latin typeface="Arial"/>
                <a:ea typeface="Arial"/>
                <a:cs typeface="Arial"/>
                <a:sym typeface="Arial"/>
              </a:rPr>
              <a:t> von Uber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bemerkenswerte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Reise</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einer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einfachen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a:t>
            </a:r>
            <a:r>
              <a:rPr lang="en-US" sz="1700" b="0" i="0" u="none" strike="noStrike" cap="none" dirty="0">
                <a:solidFill>
                  <a:schemeClr val="dk1"/>
                </a:solidFill>
                <a:latin typeface="Arial"/>
                <a:ea typeface="Arial"/>
                <a:cs typeface="Arial"/>
                <a:sym typeface="Arial"/>
              </a:rPr>
              <a:t> Frustration </a:t>
            </a:r>
            <a:r>
              <a:rPr lang="en-US" sz="1700" b="0" i="0" u="none" strike="noStrike" cap="none" dirty="0" err="1">
                <a:solidFill>
                  <a:schemeClr val="dk1"/>
                </a:solidFill>
                <a:latin typeface="Arial"/>
                <a:ea typeface="Arial"/>
                <a:cs typeface="Arial"/>
                <a:sym typeface="Arial"/>
              </a:rPr>
              <a:t>geborenen</a:t>
            </a:r>
            <a:r>
              <a:rPr lang="en-US" sz="1700" b="0" i="0" u="none" strike="noStrike" cap="none" dirty="0">
                <a:solidFill>
                  <a:schemeClr val="dk1"/>
                </a:solidFill>
                <a:latin typeface="Arial"/>
                <a:ea typeface="Arial"/>
                <a:cs typeface="Arial"/>
                <a:sym typeface="Arial"/>
              </a:rPr>
              <a:t> Idee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globalen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Giganten</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ganze</a:t>
            </a:r>
            <a:r>
              <a:rPr lang="en-US" sz="1700" b="0" i="0" u="none" strike="noStrike" cap="none" dirty="0">
                <a:solidFill>
                  <a:schemeClr val="dk1"/>
                </a:solidFill>
                <a:latin typeface="Arial"/>
                <a:ea typeface="Arial"/>
                <a:cs typeface="Arial"/>
                <a:sym typeface="Arial"/>
              </a:rPr>
              <a:t> Branche neu </a:t>
            </a:r>
            <a:r>
              <a:rPr lang="en-US" sz="1700" b="0" i="0" u="none" strike="noStrike" cap="none" dirty="0" err="1">
                <a:solidFill>
                  <a:schemeClr val="dk1"/>
                </a:solidFill>
                <a:latin typeface="Arial"/>
                <a:ea typeface="Arial"/>
                <a:cs typeface="Arial"/>
                <a:sym typeface="Arial"/>
              </a:rPr>
              <a:t>definiert</a:t>
            </a:r>
            <a:r>
              <a:rPr lang="en-US" sz="1700" b="0" i="0" u="none" strike="noStrike" cap="none" dirty="0">
                <a:solidFill>
                  <a:schemeClr val="dk1"/>
                </a:solidFill>
                <a:latin typeface="Arial"/>
                <a:ea typeface="Arial"/>
                <a:cs typeface="Arial"/>
                <a:sym typeface="Arial"/>
              </a:rPr>
              <a:t> hat. Sie </a:t>
            </a:r>
            <a:r>
              <a:rPr lang="en-US" sz="1700" b="0" i="0" u="none" strike="noStrike" cap="none" dirty="0" err="1">
                <a:solidFill>
                  <a:schemeClr val="dk1"/>
                </a:solidFill>
                <a:latin typeface="Arial"/>
                <a:ea typeface="Arial"/>
                <a:cs typeface="Arial"/>
                <a:sym typeface="Arial"/>
              </a:rPr>
              <a:t>lehrt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angehende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wichtig</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Probleme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erkennen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Innovationen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anzunehmen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durchzustehen</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etwas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Außergewöhnliches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schaffen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pic>
        <p:nvPicPr>
          <p:cNvPr id="486" name="Google Shape;486;p63"/>
          <p:cNvPicPr preferRelativeResize="0"/>
          <p:nvPr/>
        </p:nvPicPr>
        <p:blipFill rotWithShape="1">
          <a:blip r:embed="rId4">
            <a:alphaModFix/>
          </a:blip>
          <a:srcRect/>
          <a:stretch/>
        </p:blipFill>
        <p:spPr>
          <a:xfrm>
            <a:off x="517390" y="3275588"/>
            <a:ext cx="2873825" cy="1008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64"/>
          <p:cNvPicPr preferRelativeResize="0"/>
          <p:nvPr/>
        </p:nvPicPr>
        <p:blipFill rotWithShape="1">
          <a:blip r:embed="rId3">
            <a:alphaModFix/>
          </a:blip>
          <a:srcRect/>
          <a:stretch/>
        </p:blipFill>
        <p:spPr>
          <a:xfrm>
            <a:off x="0" y="2"/>
            <a:ext cx="10688975" cy="7559673"/>
          </a:xfrm>
          <a:prstGeom prst="rect">
            <a:avLst/>
          </a:prstGeom>
          <a:noFill/>
          <a:ln>
            <a:noFill/>
          </a:ln>
        </p:spPr>
      </p:pic>
      <p:sp>
        <p:nvSpPr>
          <p:cNvPr id="492" name="Google Shape;492;p64"/>
          <p:cNvSpPr txBox="1"/>
          <p:nvPr/>
        </p:nvSpPr>
        <p:spPr>
          <a:xfrm>
            <a:off x="919802" y="1526538"/>
            <a:ext cx="8498400" cy="42780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Nehmen wir uns nun etwas Zeit zum Nachdenken: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Nehmen Sie sich etwas Zeit, um über die folgenden Fragen nachzudenken. Sie können sie mit einem Freund besprechen oder sich Notizen in Ihrem Notizbuch machen: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Welche Marktbedürfnisse oder Probleme hat Uber identifiziert, und wie hat das Unternehmen sie gelöst?</a:t>
            </a: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Wie können Unternehmer ähnliche Lücken oder Herausforderungen in ihren eigenen Gemeinden oder Branchen erkennen?</a:t>
            </a: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Überlegen Sie, wie das Modell von Uber das Transportwesen weltweit verändert hat. Inwiefern hat es die Art und Weise beeinflusst, wie Menschen darüber denken, wie sie von einem Ort zum anderen kommen?</a:t>
            </a: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Fallen Ihnen andere Wirtschaftszweige ein, in denen eine ähnliche transformative Wirkung eintreten könnte?</a:t>
            </a:r>
            <a:endParaRPr sz="17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Wenn Sie fertig sind, vergleichen Sie Ihre Antworten mit den Antworten auf der nächsten Folie.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65"/>
          <p:cNvPicPr preferRelativeResize="0"/>
          <p:nvPr/>
        </p:nvPicPr>
        <p:blipFill rotWithShape="1">
          <a:blip r:embed="rId3">
            <a:alphaModFix/>
          </a:blip>
          <a:srcRect/>
          <a:stretch/>
        </p:blipFill>
        <p:spPr>
          <a:xfrm>
            <a:off x="2838" y="0"/>
            <a:ext cx="10688975" cy="7559673"/>
          </a:xfrm>
          <a:prstGeom prst="rect">
            <a:avLst/>
          </a:prstGeom>
          <a:noFill/>
          <a:ln>
            <a:noFill/>
          </a:ln>
        </p:spPr>
      </p:pic>
      <p:sp>
        <p:nvSpPr>
          <p:cNvPr id="498" name="Google Shape;498;p65"/>
          <p:cNvSpPr txBox="1"/>
          <p:nvPr/>
        </p:nvSpPr>
        <p:spPr>
          <a:xfrm>
            <a:off x="1094764" y="1269810"/>
            <a:ext cx="8502284" cy="4539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1. Welche Marktbedürfnisse oder Probleme hat Uber identifiziert und wie hat das Unternehmen sie gelöst?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Uber erkannte den Bedarf an einer bequemeren und effizienteren Transportmöglichkeit. Herkömmliche Taxidienste waren oft unzuverlässig und hatten Probleme, die Nachfrage zu befriedigen. Uber nahm sich dieser Probleme an, indem es eine technologiegestützte Plattform einführte, die es den Nutzern ermöglichte, über eine mobile App Fahrten anzufordern und so eine zuverlässige und bedarfsgerechte Lösung zu bieten.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2. Wie können Unternehmer ähnliche Lücken oder Herausforderungen in ihren eigenen Gemeinschaften oder Branchen erkennen?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Unternehmer können Lücken oder Herausforderungen erkennen, indem sie ihre Gemeinden oder Branchen aktiv beobachten und sich mit ihnen auseinandersetzen. Die Durchführung von Umfragen, das Anhören von Kundenfeedback und das Informieren über aufkommende Trends sind wirksame Methoden, um unerfüllte Bedürfnisse zu entdecken. Außerdem können Unternehmer Bereiche untersuchen, in denen bestehende Lösungen ineffizient oder veraltet sind.</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66"/>
          <p:cNvPicPr preferRelativeResize="0"/>
          <p:nvPr/>
        </p:nvPicPr>
        <p:blipFill rotWithShape="1">
          <a:blip r:embed="rId3">
            <a:alphaModFix/>
          </a:blip>
          <a:srcRect/>
          <a:stretch/>
        </p:blipFill>
        <p:spPr>
          <a:xfrm>
            <a:off x="1420" y="0"/>
            <a:ext cx="10694539" cy="7559672"/>
          </a:xfrm>
          <a:prstGeom prst="rect">
            <a:avLst/>
          </a:prstGeom>
          <a:noFill/>
          <a:ln>
            <a:noFill/>
          </a:ln>
        </p:spPr>
      </p:pic>
      <p:sp>
        <p:nvSpPr>
          <p:cNvPr id="504" name="Google Shape;504;p66"/>
          <p:cNvSpPr txBox="1"/>
          <p:nvPr/>
        </p:nvSpPr>
        <p:spPr>
          <a:xfrm>
            <a:off x="1330596" y="1379199"/>
            <a:ext cx="8030619"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3. Überlegen Sie, wie das Modell von Uber das Transportwesen weltweit verändert hat. Inwiefern hat es die Art und Weise beeinflusst, wie Menschen darüber denken, von einem Ort zum anderen zu gelangen?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Uber hat das Verkehrswesen durch die Einführung des Konzepts der Mitfahrgelegenheit verändert, indem es diese zugänglicher, bequemer und oft auch kostengünstiger als herkömmliche Taxidienste machte. Uber veränderte die Denkweise der Menschen, die Verkehrsmittel nicht mehr als standardisierte Dienstleistung betrachteten, sondern als personalisiertes und bedarfsorientiertes Erlebnis. Die Nutzer begannen, Verkehrsmittel als einen Service zu betrachten, der mit nur wenigen Fingertipps auf ihrem Smartphone leicht zugänglich ist.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4. Fallen Ihnen andere Branchen ein, in denen eine ähnliche transformative Wirkung eintreten könnte?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Branchen wie das Gesundheitswesen, das Bildungswesen und die Lebensmittellieferung könnten einen ähnlichen Wandel erleben, wie ihn Uber für das Transportwesen gebracht hat. Jede Branche mit Ineffizienzen, Lücken oder veralteten Praktiken ist reif für transformative Innovationen.</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67"/>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10" name="Google Shape;510;p67"/>
          <p:cNvSpPr txBox="1"/>
          <p:nvPr/>
        </p:nvSpPr>
        <p:spPr>
          <a:xfrm>
            <a:off x="1281355" y="976981"/>
            <a:ext cx="7778424" cy="113873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700" b="1" i="0" u="none" strike="noStrike" cap="none" dirty="0" err="1">
                <a:solidFill>
                  <a:schemeClr val="dk1"/>
                </a:solidFill>
                <a:latin typeface="Arial"/>
                <a:ea typeface="Arial"/>
                <a:cs typeface="Arial"/>
                <a:sym typeface="Arial"/>
              </a:rPr>
              <a:t>Jetzt</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wollen</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wir</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eine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andere</a:t>
            </a:r>
            <a:r>
              <a:rPr lang="en-US" sz="1700" b="1" i="0" u="none" strike="noStrike" cap="none" dirty="0">
                <a:solidFill>
                  <a:schemeClr val="dk1"/>
                </a:solidFill>
                <a:latin typeface="Arial"/>
                <a:ea typeface="Arial"/>
                <a:cs typeface="Arial"/>
                <a:sym typeface="Arial"/>
              </a:rPr>
              <a:t> Idee </a:t>
            </a:r>
            <a:r>
              <a:rPr lang="en-US" sz="1700" b="1" i="0" u="none" strike="noStrike" cap="none" dirty="0" err="1">
                <a:solidFill>
                  <a:schemeClr val="dk1"/>
                </a:solidFill>
                <a:latin typeface="Arial"/>
                <a:ea typeface="Arial"/>
                <a:cs typeface="Arial"/>
                <a:sym typeface="Arial"/>
              </a:rPr>
              <a:t>erkunden</a:t>
            </a:r>
            <a:r>
              <a:rPr lang="en-US" sz="1700" b="1" i="0" u="none" strike="noStrike" cap="none" dirty="0">
                <a:solidFill>
                  <a:schemeClr val="dk1"/>
                </a:solidFill>
                <a:latin typeface="Arial"/>
                <a:ea typeface="Arial"/>
                <a:cs typeface="Arial"/>
                <a:sym typeface="Arial"/>
              </a:rPr>
              <a:t>, die </a:t>
            </a:r>
            <a:r>
              <a:rPr lang="en-US" sz="1700" b="1" i="0" u="none" strike="noStrike" cap="none" dirty="0" err="1">
                <a:solidFill>
                  <a:schemeClr val="dk1"/>
                </a:solidFill>
                <a:latin typeface="Arial"/>
                <a:ea typeface="Arial"/>
                <a:cs typeface="Arial"/>
                <a:sym typeface="Arial"/>
              </a:rPr>
              <a:t>etablierte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Normen</a:t>
            </a:r>
            <a:r>
              <a:rPr lang="en-US" sz="1700" b="1" i="0" u="none" strike="noStrike" cap="none" dirty="0">
                <a:solidFill>
                  <a:schemeClr val="dk1"/>
                </a:solidFill>
                <a:latin typeface="Arial"/>
                <a:ea typeface="Arial"/>
                <a:cs typeface="Arial"/>
                <a:sym typeface="Arial"/>
              </a:rPr>
              <a:t> neu </a:t>
            </a:r>
            <a:r>
              <a:rPr lang="en-US" sz="1700" b="1" i="0" u="none" strike="noStrike" cap="none" dirty="0" err="1">
                <a:solidFill>
                  <a:schemeClr val="dk1"/>
                </a:solidFill>
                <a:latin typeface="Arial"/>
                <a:ea typeface="Arial"/>
                <a:cs typeface="Arial"/>
                <a:sym typeface="Arial"/>
              </a:rPr>
              <a:t>definiert</a:t>
            </a:r>
            <a:r>
              <a:rPr lang="en-US" sz="1700" b="1" i="0" u="none" strike="noStrike" cap="none" dirty="0">
                <a:solidFill>
                  <a:schemeClr val="dk1"/>
                </a:solidFill>
                <a:latin typeface="Arial"/>
                <a:ea typeface="Arial"/>
                <a:cs typeface="Arial"/>
                <a:sym typeface="Arial"/>
              </a:rPr>
              <a:t> hat. </a:t>
            </a:r>
            <a:endParaRPr lang="tr-TR" sz="17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700" b="1" i="0" u="none" strike="noStrike" cap="none" dirty="0">
                <a:solidFill>
                  <a:schemeClr val="dk1"/>
                </a:solidFill>
                <a:latin typeface="Arial"/>
                <a:ea typeface="Arial"/>
                <a:cs typeface="Arial"/>
                <a:sym typeface="Arial"/>
              </a:rPr>
              <a:t>Spotify</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700" b="0" i="0" u="none" strike="noStrike" cap="none" dirty="0">
              <a:solidFill>
                <a:schemeClr val="dk1"/>
              </a:solidFill>
              <a:latin typeface="Arial"/>
              <a:ea typeface="Arial"/>
              <a:cs typeface="Arial"/>
              <a:sym typeface="Arial"/>
            </a:endParaRPr>
          </a:p>
        </p:txBody>
      </p:sp>
      <p:pic>
        <p:nvPicPr>
          <p:cNvPr id="511" name="Google Shape;511;p67">
            <a:hlinkClick r:id="rId4"/>
          </p:cNvPr>
          <p:cNvPicPr preferRelativeResize="0"/>
          <p:nvPr/>
        </p:nvPicPr>
        <p:blipFill rotWithShape="1">
          <a:blip r:embed="rId5">
            <a:alphaModFix/>
          </a:blip>
          <a:srcRect/>
          <a:stretch/>
        </p:blipFill>
        <p:spPr>
          <a:xfrm>
            <a:off x="500075" y="2569475"/>
            <a:ext cx="3286768" cy="2698802"/>
          </a:xfrm>
          <a:prstGeom prst="rect">
            <a:avLst/>
          </a:prstGeom>
          <a:noFill/>
          <a:ln>
            <a:noFill/>
          </a:ln>
        </p:spPr>
      </p:pic>
      <p:sp>
        <p:nvSpPr>
          <p:cNvPr id="512" name="Google Shape;512;p67"/>
          <p:cNvSpPr txBox="1"/>
          <p:nvPr/>
        </p:nvSpPr>
        <p:spPr>
          <a:xfrm>
            <a:off x="4043213" y="2303069"/>
            <a:ext cx="6148500" cy="32316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Spotify </a:t>
            </a:r>
            <a:r>
              <a:rPr lang="en-US" sz="1700" b="0" i="0" u="none" strike="noStrike" cap="none" dirty="0" err="1">
                <a:solidFill>
                  <a:srgbClr val="000000"/>
                </a:solidFill>
                <a:latin typeface="Arial"/>
                <a:ea typeface="Arial"/>
                <a:cs typeface="Arial"/>
                <a:sym typeface="Arial"/>
              </a:rPr>
              <a:t>wurde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Jahr</a:t>
            </a:r>
            <a:r>
              <a:rPr lang="en-US" sz="1700" b="0" i="0" u="none" strike="noStrike" cap="none" dirty="0">
                <a:solidFill>
                  <a:srgbClr val="000000"/>
                </a:solidFill>
                <a:latin typeface="Arial"/>
                <a:ea typeface="Arial"/>
                <a:cs typeface="Arial"/>
                <a:sym typeface="Arial"/>
              </a:rPr>
              <a:t> 2006 in </a:t>
            </a:r>
            <a:r>
              <a:rPr lang="en-US" sz="1700" b="0" i="0" u="none" strike="noStrike" cap="none" dirty="0" err="1">
                <a:solidFill>
                  <a:srgbClr val="000000"/>
                </a:solidFill>
                <a:latin typeface="Arial"/>
                <a:ea typeface="Arial"/>
                <a:cs typeface="Arial"/>
                <a:sym typeface="Arial"/>
              </a:rPr>
              <a:t>Schweden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gegründet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erkannten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zwei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Visionäre</a:t>
            </a:r>
            <a:r>
              <a:rPr lang="en-US" sz="1700" b="0" i="0" u="none" strike="noStrike" cap="none" dirty="0">
                <a:solidFill>
                  <a:srgbClr val="000000"/>
                </a:solidFill>
                <a:latin typeface="Arial"/>
                <a:ea typeface="Arial"/>
                <a:cs typeface="Arial"/>
                <a:sym typeface="Arial"/>
              </a:rPr>
              <a:t>, Daniel Ek und Martin </a:t>
            </a:r>
            <a:r>
              <a:rPr lang="en-US" sz="1700" b="0" i="0" u="none" strike="noStrike" cap="none" dirty="0" err="1">
                <a:solidFill>
                  <a:srgbClr val="000000"/>
                </a:solidFill>
                <a:latin typeface="Arial"/>
                <a:ea typeface="Arial"/>
                <a:cs typeface="Arial"/>
                <a:sym typeface="Arial"/>
              </a:rPr>
              <a:t>Lorentzon</a:t>
            </a:r>
            <a:r>
              <a:rPr lang="en-US" sz="1700" b="0" i="0" u="none" strike="noStrike" cap="none" dirty="0">
                <a:solidFill>
                  <a:srgbClr val="000000"/>
                </a:solidFill>
                <a:latin typeface="Arial"/>
                <a:ea typeface="Arial"/>
                <a:cs typeface="Arial"/>
                <a:sym typeface="Arial"/>
              </a:rPr>
              <a:t>, den </a:t>
            </a:r>
            <a:r>
              <a:rPr lang="en-US" sz="1700" b="0" i="0" u="none" strike="noStrike" cap="none" dirty="0" err="1">
                <a:solidFill>
                  <a:srgbClr val="000000"/>
                </a:solidFill>
                <a:latin typeface="Arial"/>
                <a:ea typeface="Arial"/>
                <a:cs typeface="Arial"/>
                <a:sym typeface="Arial"/>
              </a:rPr>
              <a:t>Bedarf</a:t>
            </a:r>
            <a:r>
              <a:rPr lang="en-US" sz="1700" b="0" i="0" u="none" strike="noStrike" cap="none" dirty="0">
                <a:solidFill>
                  <a:srgbClr val="000000"/>
                </a:solidFill>
                <a:latin typeface="Arial"/>
                <a:ea typeface="Arial"/>
                <a:cs typeface="Arial"/>
                <a:sym typeface="Arial"/>
              </a:rPr>
              <a:t> an </a:t>
            </a:r>
            <a:r>
              <a:rPr lang="en-US" sz="1700" b="0" i="0" u="none" strike="noStrike" cap="none" dirty="0" err="1">
                <a:solidFill>
                  <a:srgbClr val="000000"/>
                </a:solidFill>
                <a:latin typeface="Arial"/>
                <a:ea typeface="Arial"/>
                <a:cs typeface="Arial"/>
                <a:sym typeface="Arial"/>
              </a:rPr>
              <a:t>einem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Musikdienst</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sowohl</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zugänglich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auch</a:t>
            </a:r>
            <a:r>
              <a:rPr lang="en-US" sz="1700" b="0" i="0" u="none" strike="noStrike" cap="none" dirty="0">
                <a:solidFill>
                  <a:srgbClr val="000000"/>
                </a:solidFill>
                <a:latin typeface="Arial"/>
                <a:ea typeface="Arial"/>
                <a:cs typeface="Arial"/>
                <a:sym typeface="Arial"/>
              </a:rPr>
              <a:t> legal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Angetrieben</a:t>
            </a:r>
            <a:r>
              <a:rPr lang="en-US" sz="1700" b="0" i="0" u="none" strike="noStrike" cap="none" dirty="0">
                <a:solidFill>
                  <a:srgbClr val="000000"/>
                </a:solidFill>
                <a:latin typeface="Arial"/>
                <a:ea typeface="Arial"/>
                <a:cs typeface="Arial"/>
                <a:sym typeface="Arial"/>
              </a:rPr>
              <a:t> von dem Wunsch, die Art und Weise,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Menschen Musik </a:t>
            </a:r>
            <a:r>
              <a:rPr lang="en-US" sz="1700" b="0" i="0" u="none" strike="noStrike" cap="none" dirty="0" err="1">
                <a:solidFill>
                  <a:srgbClr val="000000"/>
                </a:solidFill>
                <a:latin typeface="Arial"/>
                <a:ea typeface="Arial"/>
                <a:cs typeface="Arial"/>
                <a:sym typeface="Arial"/>
              </a:rPr>
              <a:t>erleben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verändern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begaben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auf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Reise</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die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gesamte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Musikindustrie</a:t>
            </a:r>
            <a:r>
              <a:rPr lang="en-US" sz="1700" b="0" i="0" u="none" strike="noStrike" cap="none" dirty="0">
                <a:solidFill>
                  <a:srgbClr val="000000"/>
                </a:solidFill>
                <a:latin typeface="Arial"/>
                <a:ea typeface="Arial"/>
                <a:cs typeface="Arial"/>
                <a:sym typeface="Arial"/>
              </a:rPr>
              <a:t> neu </a:t>
            </a:r>
            <a:r>
              <a:rPr lang="en-US" sz="1700" b="0" i="0" u="none" strike="noStrike" cap="none" dirty="0" err="1">
                <a:solidFill>
                  <a:srgbClr val="000000"/>
                </a:solidFill>
                <a:latin typeface="Arial"/>
                <a:ea typeface="Arial"/>
                <a:cs typeface="Arial"/>
                <a:sym typeface="Arial"/>
              </a:rPr>
              <a:t>definieren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sollte</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Die Idee war,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Plattform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schaffen</a:t>
            </a:r>
            <a:r>
              <a:rPr lang="en-US" sz="1700" b="0" i="0" u="none" strike="noStrike" cap="none" dirty="0">
                <a:solidFill>
                  <a:srgbClr val="000000"/>
                </a:solidFill>
                <a:latin typeface="Arial"/>
                <a:ea typeface="Arial"/>
                <a:cs typeface="Arial"/>
                <a:sym typeface="Arial"/>
              </a:rPr>
              <a:t>, die den </a:t>
            </a:r>
            <a:r>
              <a:rPr lang="en-US" sz="1700" b="0" i="0" u="none" strike="noStrike" cap="none" dirty="0" err="1">
                <a:solidFill>
                  <a:srgbClr val="000000"/>
                </a:solidFill>
                <a:latin typeface="Arial"/>
                <a:ea typeface="Arial"/>
                <a:cs typeface="Arial"/>
                <a:sym typeface="Arial"/>
              </a:rPr>
              <a:t>Nutzern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sofortigen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Zugang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umfangreichen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Musikbibliothek</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ohne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physische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Kopien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erforderlich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Welt, die von </a:t>
            </a:r>
            <a:r>
              <a:rPr lang="en-US" sz="1700" b="0" i="0" u="none" strike="noStrike" cap="none" dirty="0" err="1">
                <a:solidFill>
                  <a:srgbClr val="000000"/>
                </a:solidFill>
                <a:latin typeface="Arial"/>
                <a:ea typeface="Arial"/>
                <a:cs typeface="Arial"/>
                <a:sym typeface="Arial"/>
              </a:rPr>
              <a:t>Raubkopien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starren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Musikvertriebsmodellen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beherrscht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wird</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wollte</a:t>
            </a:r>
            <a:r>
              <a:rPr lang="en-US" sz="1700" b="0" i="0" u="none" strike="noStrike" cap="none" dirty="0">
                <a:solidFill>
                  <a:srgbClr val="000000"/>
                </a:solidFill>
                <a:latin typeface="Arial"/>
                <a:ea typeface="Arial"/>
                <a:cs typeface="Arial"/>
                <a:sym typeface="Arial"/>
              </a:rPr>
              <a:t> Spotify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legale</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benutzerfreundliche</a:t>
            </a:r>
            <a:r>
              <a:rPr lang="en-US" sz="1700" b="0" i="0" u="none" strike="noStrike" cap="none" dirty="0">
                <a:solidFill>
                  <a:srgbClr val="000000"/>
                </a:solidFill>
                <a:latin typeface="Arial"/>
                <a:ea typeface="Arial"/>
                <a:cs typeface="Arial"/>
                <a:sym typeface="Arial"/>
              </a:rPr>
              <a:t> Alternative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17" name="Google Shape;517;p68"/>
          <p:cNvPicPr preferRelativeResize="0"/>
          <p:nvPr/>
        </p:nvPicPr>
        <p:blipFill rotWithShape="1">
          <a:blip r:embed="rId3">
            <a:alphaModFix/>
          </a:blip>
          <a:srcRect/>
          <a:stretch/>
        </p:blipFill>
        <p:spPr>
          <a:xfrm>
            <a:off x="2838" y="3"/>
            <a:ext cx="10688975" cy="7559672"/>
          </a:xfrm>
          <a:prstGeom prst="rect">
            <a:avLst/>
          </a:prstGeom>
          <a:noFill/>
          <a:ln>
            <a:noFill/>
          </a:ln>
        </p:spPr>
      </p:pic>
      <p:sp>
        <p:nvSpPr>
          <p:cNvPr id="518" name="Google Shape;518;p68"/>
          <p:cNvSpPr txBox="1"/>
          <p:nvPr/>
        </p:nvSpPr>
        <p:spPr>
          <a:xfrm>
            <a:off x="1227017" y="1082936"/>
            <a:ext cx="7435720" cy="87712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700" b="1" i="0" u="none" strike="noStrike" cap="none" dirty="0" err="1">
                <a:solidFill>
                  <a:schemeClr val="dk1"/>
                </a:solidFill>
                <a:latin typeface="Arial"/>
                <a:ea typeface="Arial"/>
                <a:cs typeface="Arial"/>
                <a:sym typeface="Arial"/>
              </a:rPr>
              <a:t>Jetzt</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wollen</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wir</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eine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andere</a:t>
            </a:r>
            <a:r>
              <a:rPr lang="en-US" sz="1700" b="1" i="0" u="none" strike="noStrike" cap="none" dirty="0">
                <a:solidFill>
                  <a:schemeClr val="dk1"/>
                </a:solidFill>
                <a:latin typeface="Arial"/>
                <a:ea typeface="Arial"/>
                <a:cs typeface="Arial"/>
                <a:sym typeface="Arial"/>
              </a:rPr>
              <a:t> Idee </a:t>
            </a:r>
            <a:r>
              <a:rPr lang="en-US" sz="1700" b="1" i="0" u="none" strike="noStrike" cap="none" dirty="0" err="1">
                <a:solidFill>
                  <a:schemeClr val="dk1"/>
                </a:solidFill>
                <a:latin typeface="Arial"/>
                <a:ea typeface="Arial"/>
                <a:cs typeface="Arial"/>
                <a:sym typeface="Arial"/>
              </a:rPr>
              <a:t>erkunden</a:t>
            </a:r>
            <a:r>
              <a:rPr lang="en-US" sz="1700" b="1" i="0" u="none" strike="noStrike" cap="none" dirty="0">
                <a:solidFill>
                  <a:schemeClr val="dk1"/>
                </a:solidFill>
                <a:latin typeface="Arial"/>
                <a:ea typeface="Arial"/>
                <a:cs typeface="Arial"/>
                <a:sym typeface="Arial"/>
              </a:rPr>
              <a:t>, die </a:t>
            </a:r>
            <a:r>
              <a:rPr lang="en-US" sz="1700" b="1" i="0" u="none" strike="noStrike" cap="none" dirty="0" err="1">
                <a:solidFill>
                  <a:schemeClr val="dk1"/>
                </a:solidFill>
                <a:latin typeface="Arial"/>
                <a:ea typeface="Arial"/>
                <a:cs typeface="Arial"/>
                <a:sym typeface="Arial"/>
              </a:rPr>
              <a:t>etablierte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Normen</a:t>
            </a:r>
            <a:r>
              <a:rPr lang="en-US" sz="1700" b="1" i="0" u="none" strike="noStrike" cap="none" dirty="0">
                <a:solidFill>
                  <a:schemeClr val="dk1"/>
                </a:solidFill>
                <a:latin typeface="Arial"/>
                <a:ea typeface="Arial"/>
                <a:cs typeface="Arial"/>
                <a:sym typeface="Arial"/>
              </a:rPr>
              <a:t> neu </a:t>
            </a:r>
            <a:r>
              <a:rPr lang="en-US" sz="1700" b="1" i="0" u="none" strike="noStrike" cap="none" dirty="0" err="1">
                <a:solidFill>
                  <a:schemeClr val="dk1"/>
                </a:solidFill>
                <a:latin typeface="Arial"/>
                <a:ea typeface="Arial"/>
                <a:cs typeface="Arial"/>
                <a:sym typeface="Arial"/>
              </a:rPr>
              <a:t>definiert</a:t>
            </a:r>
            <a:r>
              <a:rPr lang="en-US" sz="1700" b="1" i="0" u="none" strike="noStrike" cap="none" dirty="0">
                <a:solidFill>
                  <a:schemeClr val="dk1"/>
                </a:solidFill>
                <a:latin typeface="Arial"/>
                <a:ea typeface="Arial"/>
                <a:cs typeface="Arial"/>
                <a:sym typeface="Arial"/>
              </a:rPr>
              <a:t> hat. Spotify.</a:t>
            </a:r>
            <a:endParaRPr sz="17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700" b="1" i="0" u="none" strike="noStrike" cap="none" dirty="0">
              <a:solidFill>
                <a:schemeClr val="dk1"/>
              </a:solidFill>
              <a:latin typeface="Arial"/>
              <a:ea typeface="Arial"/>
              <a:cs typeface="Arial"/>
              <a:sym typeface="Arial"/>
            </a:endParaRPr>
          </a:p>
        </p:txBody>
      </p:sp>
      <p:pic>
        <p:nvPicPr>
          <p:cNvPr id="519" name="Google Shape;519;p68">
            <a:hlinkClick r:id="rId4"/>
          </p:cNvPr>
          <p:cNvPicPr preferRelativeResize="0"/>
          <p:nvPr/>
        </p:nvPicPr>
        <p:blipFill rotWithShape="1">
          <a:blip r:embed="rId5">
            <a:alphaModFix/>
          </a:blip>
          <a:srcRect/>
          <a:stretch/>
        </p:blipFill>
        <p:spPr>
          <a:xfrm>
            <a:off x="758013" y="2614592"/>
            <a:ext cx="3286768" cy="2698802"/>
          </a:xfrm>
          <a:prstGeom prst="rect">
            <a:avLst/>
          </a:prstGeom>
          <a:noFill/>
          <a:ln>
            <a:noFill/>
          </a:ln>
        </p:spPr>
      </p:pic>
      <p:sp>
        <p:nvSpPr>
          <p:cNvPr id="520" name="Google Shape;520;p68"/>
          <p:cNvSpPr txBox="1"/>
          <p:nvPr/>
        </p:nvSpPr>
        <p:spPr>
          <a:xfrm>
            <a:off x="4178596" y="2348186"/>
            <a:ext cx="6148500" cy="32316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Im Oktober 2008 ging Spotify offiziell an den Start und veränderte die Art und Weise, wie Menschen Musik konsumieren, für immer. Die Plattform führte ein Freemium-Modell ein, das es den Nutzern ermöglichte, eine kostenlose, werbeunterstützte Version zu nutzen oder ein Premium-Abonnement abzuschließen, um ein werbefreies Erlebnis mit zusätzlichen Vorteilen zu erhalten.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Spotify beschränkte sich nicht auf das Streaming von Musik. Mit der Einführung von personalisierten Wiedergabelisten, die von leistungsstarken Algorithmen gesteuert werden, wurde das Hörerlebnis für jeden Nutzer maßgeschneidert. Als sich die Plattform weiterentwickelte, wagte sich Spotify in die Welt der Podcasts und wurde durch die Zusammenarbeit mit Musikschaffenden zu einem wichtigen Akteur in der boomenden Podcast-Branche.</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69"/>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26" name="Google Shape;526;p69"/>
          <p:cNvSpPr txBox="1"/>
          <p:nvPr/>
        </p:nvSpPr>
        <p:spPr>
          <a:xfrm>
            <a:off x="813851" y="988125"/>
            <a:ext cx="8857200"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Der Einfluss von Spotify war nicht auf Schweden oder Europa beschränkt. Die weltweite Expansion der Plattform machte sie schnell zu einem Begriff, der die traditionellen Musikvertriebsmodelle in Frage stellte und die Bühne für das digitale Streaming-Zeitalter bereitete.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Spotify sah sich auf seinem Weg mit Herausforderungen konfrontiert, darunter Verhandlungen mit Plattenlabels, Kritik von Künstlern an der Zahlung von Tantiemen und die Konkurrenz durch andere Streaming-Dienste. Dank seiner Anpassungsfähigkeit, seines Engagements für die Nutzererfahrung und seiner ständigen Innovationen konnte das Unternehmen diese Hürden jedoch überwinden.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Heute steht Spotify als Symbol für Innovation und hat die Musikindustrie durch ein nahtloses und personalisiertes Musikstreaming-Erlebnis umgestaltet. Spotify hat nicht nur die Art und Weise verändert, wie wir auf Musik zugreifen, sondern auch den allgemeinen Wandel hin zum digitalen und On-Demand-Konsum von Inhalten beeinflusst.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Unternehmer können aus dem Weg von Spotify wertvolle Lehren ziehen - wie wichtig es ist, sich an die sich wandelnden Nutzerpräferenzen anzupassen, Technologien für die Personalisierung zu nutzen und traditionelle Industrienormen in Frage zu stellen. Die Geschichte von Spotify ist ein Beweis für die Kraft disruptiver Innovationen, die globale Auswirkungen haben.</a:t>
            </a:r>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70"/>
          <p:cNvPicPr preferRelativeResize="0"/>
          <p:nvPr/>
        </p:nvPicPr>
        <p:blipFill rotWithShape="1">
          <a:blip r:embed="rId3">
            <a:alphaModFix/>
          </a:blip>
          <a:srcRect/>
          <a:stretch/>
        </p:blipFill>
        <p:spPr>
          <a:xfrm>
            <a:off x="0" y="0"/>
            <a:ext cx="10688975" cy="7559673"/>
          </a:xfrm>
          <a:prstGeom prst="rect">
            <a:avLst/>
          </a:prstGeom>
          <a:noFill/>
          <a:ln>
            <a:noFill/>
          </a:ln>
        </p:spPr>
      </p:pic>
      <p:sp>
        <p:nvSpPr>
          <p:cNvPr id="532" name="Google Shape;532;p70"/>
          <p:cNvSpPr txBox="1"/>
          <p:nvPr/>
        </p:nvSpPr>
        <p:spPr>
          <a:xfrm>
            <a:off x="812431" y="1149500"/>
            <a:ext cx="8353800" cy="393144"/>
          </a:xfrm>
          <a:prstGeom prst="rect">
            <a:avLst/>
          </a:prstGeom>
          <a:noFill/>
          <a:ln>
            <a:noFill/>
          </a:ln>
        </p:spPr>
        <p:txBody>
          <a:bodyPr spcFirstLastPara="1" wrap="square" lIns="91425" tIns="45700" rIns="91425" bIns="45700" anchor="t" anchorCtr="0">
            <a:spAutoFit/>
          </a:bodyPr>
          <a:lstStyle/>
          <a:p>
            <a:pPr marL="457200" marR="0" lvl="0" indent="0" algn="l" rtl="0">
              <a:lnSpc>
                <a:spcPct val="115000"/>
              </a:lnSpc>
              <a:spcBef>
                <a:spcPts val="0"/>
              </a:spcBef>
              <a:spcAft>
                <a:spcPts val="0"/>
              </a:spcAft>
              <a:buClr>
                <a:srgbClr val="000000"/>
              </a:buClr>
              <a:buSzPts val="1600"/>
              <a:buFont typeface="Arial"/>
              <a:buNone/>
            </a:pPr>
            <a:r>
              <a:rPr lang="en-US" sz="1700" b="0" i="0" u="none" strike="noStrike" cap="none">
                <a:solidFill>
                  <a:srgbClr val="404040"/>
                </a:solidFill>
                <a:latin typeface="Arial"/>
                <a:ea typeface="Arial"/>
                <a:cs typeface="Arial"/>
                <a:sym typeface="Arial"/>
              </a:rPr>
              <a:t> </a:t>
            </a:r>
            <a:endParaRPr sz="1700" b="1" i="0" u="none" strike="noStrike" cap="none">
              <a:solidFill>
                <a:schemeClr val="dk1"/>
              </a:solidFill>
              <a:latin typeface="Arial"/>
              <a:ea typeface="Arial"/>
              <a:cs typeface="Arial"/>
              <a:sym typeface="Arial"/>
            </a:endParaRPr>
          </a:p>
        </p:txBody>
      </p:sp>
      <p:sp>
        <p:nvSpPr>
          <p:cNvPr id="533" name="Google Shape;533;p70"/>
          <p:cNvSpPr txBox="1"/>
          <p:nvPr/>
        </p:nvSpPr>
        <p:spPr>
          <a:xfrm>
            <a:off x="875780" y="684450"/>
            <a:ext cx="9263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700" b="1" i="0" u="none" strike="noStrike" cap="none">
                <a:solidFill>
                  <a:schemeClr val="dk1"/>
                </a:solidFill>
                <a:latin typeface="Arial"/>
                <a:ea typeface="Arial"/>
                <a:cs typeface="Arial"/>
                <a:sym typeface="Arial"/>
              </a:rPr>
              <a:t> </a:t>
            </a:r>
            <a:endParaRPr sz="1700" b="0" i="1" u="none" strike="noStrike" cap="none">
              <a:solidFill>
                <a:schemeClr val="dk1"/>
              </a:solidFill>
              <a:latin typeface="Arial"/>
              <a:ea typeface="Arial"/>
              <a:cs typeface="Arial"/>
              <a:sym typeface="Arial"/>
            </a:endParaRPr>
          </a:p>
        </p:txBody>
      </p:sp>
      <p:sp>
        <p:nvSpPr>
          <p:cNvPr id="534" name="Google Shape;534;p70"/>
          <p:cNvSpPr txBox="1"/>
          <p:nvPr/>
        </p:nvSpPr>
        <p:spPr>
          <a:xfrm>
            <a:off x="875780" y="1346072"/>
            <a:ext cx="8823900" cy="4016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Nehmen wir uns nun etwas Zeit zum Nachdenken</a:t>
            </a:r>
            <a:r>
              <a:rPr lang="en-US" sz="1700" b="0" i="0" u="none" strike="noStrike" cap="none">
                <a:solidFill>
                  <a:srgbClr val="000000"/>
                </a:solidFill>
                <a:latin typeface="Arial"/>
                <a:ea typeface="Arial"/>
                <a:cs typeface="Arial"/>
                <a:sym typeface="Arial"/>
              </a:rPr>
              <a: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Nehmen Sie sich etwas Zeit, um über die folgenden Fragen nachzudenken. Sie können sie mit einem Freund besprechen oder sich Notizen in Ihrem Notizbuch machen: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Welche Marktbedürfnisse oder Probleme hat Spotify identifiziert, und wie hat das Unternehmen sie gelöst?</a:t>
            </a:r>
            <a:endParaRPr sz="17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rgbClr val="000000"/>
                </a:solidFill>
                <a:latin typeface="Arial"/>
                <a:ea typeface="Arial"/>
                <a:cs typeface="Arial"/>
                <a:sym typeface="Arial"/>
              </a:rPr>
              <a:t>Überlegen Sie, wie das Modell von Spotify den Musikkonsum weltweit verändert hat. Inwiefern hat es die Art und Weise beeinflusst, wie die Menschen über den Zugang zu und das Erleben von Musik denken?</a:t>
            </a:r>
            <a:endParaRPr sz="17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Wenn Sie fertig sind, vergleichen Sie Ihre Antworten mit den Antworten auf der nächsten Folie.</a:t>
            </a:r>
            <a:endParaRPr sz="17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Google Shape;539;p71"/>
          <p:cNvPicPr preferRelativeResize="0"/>
          <p:nvPr/>
        </p:nvPicPr>
        <p:blipFill rotWithShape="1">
          <a:blip r:embed="rId3">
            <a:alphaModFix/>
          </a:blip>
          <a:srcRect/>
          <a:stretch/>
        </p:blipFill>
        <p:spPr>
          <a:xfrm>
            <a:off x="1420" y="0"/>
            <a:ext cx="10692394" cy="7559672"/>
          </a:xfrm>
          <a:prstGeom prst="rect">
            <a:avLst/>
          </a:prstGeom>
          <a:noFill/>
          <a:ln>
            <a:noFill/>
          </a:ln>
        </p:spPr>
      </p:pic>
      <p:sp>
        <p:nvSpPr>
          <p:cNvPr id="540" name="Google Shape;540;p71"/>
          <p:cNvSpPr txBox="1"/>
          <p:nvPr/>
        </p:nvSpPr>
        <p:spPr>
          <a:xfrm>
            <a:off x="1118257" y="1220529"/>
            <a:ext cx="8661362"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1. Welche Marktbedürfnisse oder Probleme hat Spotify identifiziert, und wie hat das Unternehmen sie gelöst?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Spotify erkannte den Bedarf an einem legalen und zugänglichen Musik-Streaming-Dienst. Der Markt stand vor Herausforderungen im Zusammenhang mit Raubkopien, begrenztem Zugang zu vielfältiger Musik und veralteten Vertriebsmodellen. Spotify ging diese Probleme an, indem es eine Plattform einführte, die es den Nutzern ermöglichte, eine umfangreiche Musikbibliothek sofort, legal und mit personalisierten Funktionen zu streamen.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2. Überlegen Sie, wie das Modell von Spotify den Musikkonsum weltweit verändert hat. Inwiefern hat es die Art und Weise beeinflusst, wie die Menschen über den Zugang zu und das Erleben von Musik denken?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Spotify hat den Musikkonsum verändert, indem es sofortigen Zugang zu einer riesigen Bibliothek von Songs bietet. Es änderte die Einstellung der Menschen vom Besitz physischer Kopien oder raubkopierter Versionen hin zu einem bequemeren und legalen Streaming-Erlebnis. Spotify machte Musik zu einer personalisierten On-Demand-Reise und veränderte die Art und Weise, wie Menschen auf ihre Lieblingssongs zugreifen und sie genießen.</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72"/>
          <p:cNvPicPr preferRelativeResize="0"/>
          <p:nvPr/>
        </p:nvPicPr>
        <p:blipFill rotWithShape="1">
          <a:blip r:embed="rId3">
            <a:alphaModFix/>
          </a:blip>
          <a:srcRect/>
          <a:stretch/>
        </p:blipFill>
        <p:spPr>
          <a:xfrm>
            <a:off x="1420" y="0"/>
            <a:ext cx="10688975" cy="7559672"/>
          </a:xfrm>
          <a:prstGeom prst="rect">
            <a:avLst/>
          </a:prstGeom>
          <a:noFill/>
          <a:ln>
            <a:noFill/>
          </a:ln>
        </p:spPr>
      </p:pic>
      <p:sp>
        <p:nvSpPr>
          <p:cNvPr id="546" name="Google Shape;546;p72"/>
          <p:cNvSpPr txBox="1"/>
          <p:nvPr/>
        </p:nvSpPr>
        <p:spPr>
          <a:xfrm>
            <a:off x="559556" y="1395487"/>
            <a:ext cx="9572700" cy="4304215"/>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en-US" sz="1700" b="0" i="0" u="none" strike="noStrike" cap="none">
                <a:solidFill>
                  <a:schemeClr val="dk1"/>
                </a:solidFill>
                <a:latin typeface="Arial"/>
                <a:ea typeface="Arial"/>
                <a:cs typeface="Arial"/>
                <a:sym typeface="Arial"/>
              </a:rPr>
              <a:t>In der pulsierenden Tech-Szene Estlands erkannten Kristo Käärmann und sein Mitgründer Taavet Hinrikus 2010 ein großes Problem, mit dem viele Menschen konfrontiert sind: die hohen Kosten, die mit internationalen Geldtransfers verbunden sind. Inspiriert durch ihre persönlichen Erfahrungen bei der Arbeit im Ausland und bei der Abwicklung grenzüberschreitender Transaktionen, machten sie sich daran, eine Lösung zu finden.</a:t>
            </a: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r>
              <a:rPr lang="en-US" sz="1700" b="0" i="0" u="none" strike="noStrike" cap="none">
                <a:solidFill>
                  <a:schemeClr val="dk1"/>
                </a:solidFill>
                <a:latin typeface="Arial"/>
                <a:ea typeface="Arial"/>
                <a:cs typeface="Arial"/>
                <a:sym typeface="Arial"/>
              </a:rPr>
              <a:t>TransferWise wurde aus der Erkenntnis heraus geboren, dass traditionelle Banken hohe Gebühren und unfaire Wechselkurse für grenzüberschreitende Geldüberweisungen verlangen. Kristo und Taavet stellten sich eine Plattform vor, die es Privatpersonen und Unternehmen ermöglicht, Geld zu einem fairen und transparenten Preis international zu überweisen und unnötige Gebühren zu vermeiden.</a:t>
            </a: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5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r>
              <a:rPr lang="en-US" sz="1700" b="0" i="0" u="none" strike="noStrike" cap="none">
                <a:solidFill>
                  <a:schemeClr val="dk1"/>
                </a:solidFill>
                <a:latin typeface="Arial"/>
                <a:ea typeface="Arial"/>
                <a:cs typeface="Arial"/>
                <a:sym typeface="Arial"/>
              </a:rPr>
              <a:t>Die Innovation hinter TransferWise lag in seinem Peer-to-Peer-Währungstauschmodell. Anstatt sich auf die traditionellen Bankwege zu verlassen, brachte die Plattform Nutzer, die Währungen tauschen wollten, mit anderen zusammen, die das Gegenteil wollten. Dieser geniale Ansatz senkte die Kosten erheblich und machte internationale Geldtransfers für alle erschwinglicher.</a:t>
            </a:r>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pic>
        <p:nvPicPr>
          <p:cNvPr id="551" name="Google Shape;551;p73"/>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52" name="Google Shape;552;p73"/>
          <p:cNvSpPr txBox="1"/>
          <p:nvPr/>
        </p:nvSpPr>
        <p:spPr>
          <a:xfrm>
            <a:off x="813178" y="2515237"/>
            <a:ext cx="9065455" cy="34932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TransferWise gewann schnell an Zugkraft, expandierte weltweit und veränderte die FinTech-Landschaft. Die Transparenz, die faire Preisgestaltung und die Benutzerfreundlichkeit der Plattform fanden bei Privatpersonen und Unternehmen gleichermaßen Anklang und forderten die Dominanz der traditionellen Finanzinstitute im internationalen Geldtransfersektor heraus</a:t>
            </a:r>
            <a:endParaRPr sz="1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Kristo Käärmann spielte als Mitbegründer und CEO von TransferWise eine entscheidende Rolle bei der Gestaltung der Strategie und Vision des Unternehmens. Seine Führung und der Innovationsgeist des Teams haben TransferWise zu einem der führenden FinTech-Unternehmen weltweit gemacht.</a:t>
            </a:r>
            <a:endParaRPr sz="1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TransferWise, jetzt bekannt als Wise, hat ein bleibendes Vermächtnis hinterlassen, indem es gezeigt hat, dass Finanzdienstleistungen fair, transparent und für alle zugänglich sein können. Der Erfolg der Plattform ermutigt Unternehmer, sich in den FinTech-Bereich zu wagen und positive Veränderungen in der Art und Weise, wie Finanzdienstleistungen erbracht werden, voranzutreiben.</a:t>
            </a:r>
            <a:endParaRPr sz="1700" b="0" i="0" u="none" strike="noStrike" cap="none">
              <a:solidFill>
                <a:schemeClr val="dk1"/>
              </a:solidFill>
              <a:latin typeface="Arial"/>
              <a:ea typeface="Arial"/>
              <a:cs typeface="Arial"/>
              <a:sym typeface="Arial"/>
            </a:endParaRPr>
          </a:p>
        </p:txBody>
      </p:sp>
      <p:pic>
        <p:nvPicPr>
          <p:cNvPr id="553" name="Google Shape;553;p73"/>
          <p:cNvPicPr preferRelativeResize="0"/>
          <p:nvPr/>
        </p:nvPicPr>
        <p:blipFill rotWithShape="1">
          <a:blip r:embed="rId4">
            <a:alphaModFix/>
          </a:blip>
          <a:srcRect/>
          <a:stretch/>
        </p:blipFill>
        <p:spPr>
          <a:xfrm>
            <a:off x="3886625" y="546900"/>
            <a:ext cx="2657475" cy="17240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74"/>
          <p:cNvPicPr preferRelativeResize="0"/>
          <p:nvPr/>
        </p:nvPicPr>
        <p:blipFill rotWithShape="1">
          <a:blip r:embed="rId3">
            <a:alphaModFix/>
          </a:blip>
          <a:srcRect/>
          <a:stretch/>
        </p:blipFill>
        <p:spPr>
          <a:xfrm>
            <a:off x="1418" y="0"/>
            <a:ext cx="10688975" cy="7559673"/>
          </a:xfrm>
          <a:prstGeom prst="rect">
            <a:avLst/>
          </a:prstGeom>
          <a:noFill/>
          <a:ln>
            <a:noFill/>
          </a:ln>
        </p:spPr>
      </p:pic>
      <p:sp>
        <p:nvSpPr>
          <p:cNvPr id="559" name="Google Shape;559;p74"/>
          <p:cNvSpPr txBox="1"/>
          <p:nvPr/>
        </p:nvSpPr>
        <p:spPr>
          <a:xfrm>
            <a:off x="813850" y="997100"/>
            <a:ext cx="86451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1700" b="1" i="0" u="none" strike="noStrike" cap="none">
              <a:solidFill>
                <a:schemeClr val="dk1"/>
              </a:solidFill>
              <a:latin typeface="Arial"/>
              <a:ea typeface="Arial"/>
              <a:cs typeface="Arial"/>
              <a:sym typeface="Arial"/>
            </a:endParaRPr>
          </a:p>
        </p:txBody>
      </p:sp>
      <p:sp>
        <p:nvSpPr>
          <p:cNvPr id="560" name="Google Shape;560;p74"/>
          <p:cNvSpPr txBox="1"/>
          <p:nvPr/>
        </p:nvSpPr>
        <p:spPr>
          <a:xfrm>
            <a:off x="914217" y="1304856"/>
            <a:ext cx="8645100" cy="4539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700" b="1" i="0" u="none" strike="noStrike" cap="none">
                <a:solidFill>
                  <a:schemeClr val="dk1"/>
                </a:solidFill>
                <a:latin typeface="Arial"/>
                <a:ea typeface="Arial"/>
                <a:cs typeface="Arial"/>
                <a:sym typeface="Arial"/>
              </a:rPr>
              <a:t>Nehmen wir uns nun etwas Zeit zum Nachdenken:</a:t>
            </a:r>
            <a:endParaRPr sz="1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Nehmen Sie sich etwas Zeit, um über die folgenden Fragen nachzudenken. Sie können sie mit einem Freund besprechen oder sich Notizen in Ihrem Notizbuch machen: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chemeClr val="dk1"/>
                </a:solidFill>
                <a:latin typeface="Arial"/>
                <a:ea typeface="Arial"/>
                <a:cs typeface="Arial"/>
                <a:sym typeface="Arial"/>
              </a:rPr>
              <a:t>Wie hat das innovative Peer-to-Peer-Währungsumtauschmodell von TransferWise eine häufige Herausforderung bei internationalen Geldtransfers gelöst, und welche Lehren können Unternehmer aus diesem Ansatz für die Lösung von Problemen in anderen Branchen ziehen?</a:t>
            </a:r>
            <a:endParaRPr sz="17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000"/>
              <a:buFont typeface="Arial"/>
              <a:buAutoNum type="arabicPeriod"/>
            </a:pPr>
            <a:r>
              <a:rPr lang="en-US" sz="1700" b="0" i="0" u="none" strike="noStrike" cap="none">
                <a:solidFill>
                  <a:schemeClr val="dk1"/>
                </a:solidFill>
                <a:latin typeface="Arial"/>
                <a:ea typeface="Arial"/>
                <a:cs typeface="Arial"/>
                <a:sym typeface="Arial"/>
              </a:rPr>
              <a:t>Inwiefern hat Kristo Käärmanns Führung zum Erfolg und zur globalen Wirkung von TransferWise beigetragen, und welche Erkenntnisse können angehende Unternehmer aus seiner Rolle bei der Neugestaltung der FinTech-Landschaft gewinnen?</a:t>
            </a:r>
            <a:endParaRPr sz="1700" b="1" i="0" u="none" strike="noStrike" cap="none">
              <a:solidFill>
                <a:schemeClr val="dk1"/>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Wenn Sie fertig sind, vergleichen Sie Ihre Antworten mit den Antworten auf der nächsten Folie.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342900" marR="0" lvl="0" indent="-254000" algn="l" rtl="0">
              <a:lnSpc>
                <a:spcPct val="100000"/>
              </a:lnSpc>
              <a:spcBef>
                <a:spcPts val="0"/>
              </a:spcBef>
              <a:spcAft>
                <a:spcPts val="0"/>
              </a:spcAft>
              <a:buClr>
                <a:srgbClr val="000000"/>
              </a:buClr>
              <a:buSzPts val="14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pic>
        <p:nvPicPr>
          <p:cNvPr id="565" name="Google Shape;565;p75"/>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66" name="Google Shape;566;p75"/>
          <p:cNvSpPr txBox="1"/>
          <p:nvPr/>
        </p:nvSpPr>
        <p:spPr>
          <a:xfrm>
            <a:off x="877198" y="687800"/>
            <a:ext cx="8645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700" b="1" i="0" u="none" strike="noStrike" cap="none">
                <a:solidFill>
                  <a:schemeClr val="dk1"/>
                </a:solidFill>
                <a:latin typeface="Arial"/>
                <a:ea typeface="Arial"/>
                <a:cs typeface="Arial"/>
                <a:sym typeface="Arial"/>
              </a:rPr>
              <a:t> </a:t>
            </a:r>
            <a:endParaRPr sz="1700" b="0" i="1" u="none" strike="noStrike" cap="none">
              <a:solidFill>
                <a:schemeClr val="dk1"/>
              </a:solidFill>
              <a:latin typeface="Arial"/>
              <a:ea typeface="Arial"/>
              <a:cs typeface="Arial"/>
              <a:sym typeface="Arial"/>
            </a:endParaRPr>
          </a:p>
        </p:txBody>
      </p:sp>
      <p:sp>
        <p:nvSpPr>
          <p:cNvPr id="567" name="Google Shape;567;p75"/>
          <p:cNvSpPr txBox="1"/>
          <p:nvPr/>
        </p:nvSpPr>
        <p:spPr>
          <a:xfrm>
            <a:off x="763121" y="685929"/>
            <a:ext cx="9165600" cy="61862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50" b="1" i="0" u="none" strike="noStrike" cap="none" dirty="0">
                <a:solidFill>
                  <a:srgbClr val="000000"/>
                </a:solidFill>
                <a:latin typeface="Arial"/>
                <a:ea typeface="Arial"/>
                <a:cs typeface="Arial"/>
                <a:sym typeface="Arial"/>
              </a:rPr>
              <a:t>1. Wie hat das innovative Peer-to-Peer-</a:t>
            </a:r>
            <a:r>
              <a:rPr lang="en-US" sz="1650" b="1" i="0" u="none" strike="noStrike" cap="none" dirty="0" err="1">
                <a:solidFill>
                  <a:srgbClr val="000000"/>
                </a:solidFill>
                <a:latin typeface="Arial"/>
                <a:ea typeface="Arial"/>
                <a:cs typeface="Arial"/>
                <a:sym typeface="Arial"/>
              </a:rPr>
              <a:t>Währungstauschmodell</a:t>
            </a:r>
            <a:r>
              <a:rPr lang="en-US" sz="1650" b="1" i="0" u="none" strike="noStrike" cap="none" dirty="0">
                <a:solidFill>
                  <a:srgbClr val="000000"/>
                </a:solidFill>
                <a:latin typeface="Arial"/>
                <a:ea typeface="Arial"/>
                <a:cs typeface="Arial"/>
                <a:sym typeface="Arial"/>
              </a:rPr>
              <a:t> von TransferWise </a:t>
            </a:r>
            <a:r>
              <a:rPr lang="en-US" sz="1650" b="1" i="0" u="none" strike="noStrike" cap="none" dirty="0" err="1">
                <a:solidFill>
                  <a:srgbClr val="000000"/>
                </a:solidFill>
                <a:latin typeface="Arial"/>
                <a:ea typeface="Arial"/>
                <a:cs typeface="Arial"/>
                <a:sym typeface="Arial"/>
              </a:rPr>
              <a:t>eine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häufige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Herausforderung</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bei</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internationalen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Geldtransfers</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gelöst</a:t>
            </a:r>
            <a:r>
              <a:rPr lang="en-US" sz="1650" b="1" i="0" u="none" strike="noStrike" cap="none" dirty="0">
                <a:solidFill>
                  <a:srgbClr val="000000"/>
                </a:solidFill>
                <a:latin typeface="Arial"/>
                <a:ea typeface="Arial"/>
                <a:cs typeface="Arial"/>
                <a:sym typeface="Arial"/>
              </a:rPr>
              <a:t>, und </a:t>
            </a:r>
            <a:r>
              <a:rPr lang="en-US" sz="1650" b="1" i="0" u="none" strike="noStrike" cap="none" dirty="0" err="1">
                <a:solidFill>
                  <a:srgbClr val="000000"/>
                </a:solidFill>
                <a:latin typeface="Arial"/>
                <a:ea typeface="Arial"/>
                <a:cs typeface="Arial"/>
                <a:sym typeface="Arial"/>
              </a:rPr>
              <a:t>welche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Lehren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können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Unternehmer</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aus</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diesem</a:t>
            </a:r>
            <a:r>
              <a:rPr lang="en-US" sz="1650" b="1" i="0" u="none" strike="noStrike" cap="none" dirty="0">
                <a:solidFill>
                  <a:srgbClr val="000000"/>
                </a:solidFill>
                <a:latin typeface="Arial"/>
                <a:ea typeface="Arial"/>
                <a:cs typeface="Arial"/>
                <a:sym typeface="Arial"/>
              </a:rPr>
              <a:t> Ansatz für die </a:t>
            </a:r>
            <a:r>
              <a:rPr lang="en-US" sz="1650" b="1" i="0" u="none" strike="noStrike" cap="none" dirty="0" err="1">
                <a:solidFill>
                  <a:srgbClr val="000000"/>
                </a:solidFill>
                <a:latin typeface="Arial"/>
                <a:ea typeface="Arial"/>
                <a:cs typeface="Arial"/>
                <a:sym typeface="Arial"/>
              </a:rPr>
              <a:t>Lösung</a:t>
            </a:r>
            <a:r>
              <a:rPr lang="en-US" sz="1650" b="1" i="0" u="none" strike="noStrike" cap="none" dirty="0">
                <a:solidFill>
                  <a:srgbClr val="000000"/>
                </a:solidFill>
                <a:latin typeface="Arial"/>
                <a:ea typeface="Arial"/>
                <a:cs typeface="Arial"/>
                <a:sym typeface="Arial"/>
              </a:rPr>
              <a:t> von </a:t>
            </a:r>
            <a:r>
              <a:rPr lang="en-US" sz="1650" b="1" i="0" u="none" strike="noStrike" cap="none" dirty="0" err="1">
                <a:solidFill>
                  <a:srgbClr val="000000"/>
                </a:solidFill>
                <a:latin typeface="Arial"/>
                <a:ea typeface="Arial"/>
                <a:cs typeface="Arial"/>
                <a:sym typeface="Arial"/>
              </a:rPr>
              <a:t>Problemen</a:t>
            </a:r>
            <a:r>
              <a:rPr lang="en-US" sz="1650" b="1" i="0" u="none" strike="noStrike" cap="none" dirty="0">
                <a:solidFill>
                  <a:srgbClr val="000000"/>
                </a:solidFill>
                <a:latin typeface="Arial"/>
                <a:ea typeface="Arial"/>
                <a:cs typeface="Arial"/>
                <a:sym typeface="Arial"/>
              </a:rPr>
              <a:t> in </a:t>
            </a:r>
            <a:r>
              <a:rPr lang="en-US" sz="1650" b="1" i="0" u="none" strike="noStrike" cap="none" dirty="0" err="1">
                <a:solidFill>
                  <a:srgbClr val="000000"/>
                </a:solidFill>
                <a:latin typeface="Arial"/>
                <a:ea typeface="Arial"/>
                <a:cs typeface="Arial"/>
                <a:sym typeface="Arial"/>
              </a:rPr>
              <a:t>anderen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Branchen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ziehen</a:t>
            </a:r>
            <a:r>
              <a:rPr lang="en-US" sz="1650" b="1" i="0" u="none" strike="noStrike" cap="none" dirty="0">
                <a:solidFill>
                  <a:srgbClr val="000000"/>
                </a:solidFill>
                <a:latin typeface="Arial"/>
                <a:ea typeface="Arial"/>
                <a:cs typeface="Arial"/>
                <a:sym typeface="Arial"/>
              </a:rPr>
              <a:t>?</a:t>
            </a: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50" b="0" i="0" u="none" strike="noStrike" cap="none" dirty="0">
                <a:solidFill>
                  <a:srgbClr val="000000"/>
                </a:solidFill>
                <a:latin typeface="Arial"/>
                <a:ea typeface="Arial"/>
                <a:cs typeface="Arial"/>
                <a:sym typeface="Arial"/>
              </a:rPr>
              <a:t>Das Peer-to-Peer-</a:t>
            </a:r>
            <a:r>
              <a:rPr lang="en-US" sz="1650" b="0" i="0" u="none" strike="noStrike" cap="none" dirty="0" err="1">
                <a:solidFill>
                  <a:srgbClr val="000000"/>
                </a:solidFill>
                <a:latin typeface="Arial"/>
                <a:ea typeface="Arial"/>
                <a:cs typeface="Arial"/>
                <a:sym typeface="Arial"/>
              </a:rPr>
              <a:t>Währungsumtauschmodell</a:t>
            </a:r>
            <a:r>
              <a:rPr lang="en-US" sz="1650" b="0" i="0" u="none" strike="noStrike" cap="none" dirty="0">
                <a:solidFill>
                  <a:srgbClr val="000000"/>
                </a:solidFill>
                <a:latin typeface="Arial"/>
                <a:ea typeface="Arial"/>
                <a:cs typeface="Arial"/>
                <a:sym typeface="Arial"/>
              </a:rPr>
              <a:t> von TransferWise </a:t>
            </a:r>
            <a:r>
              <a:rPr lang="en-US" sz="1650" b="0" i="0" u="none" strike="noStrike" cap="none" dirty="0" err="1">
                <a:solidFill>
                  <a:srgbClr val="000000"/>
                </a:solidFill>
                <a:latin typeface="Arial"/>
                <a:ea typeface="Arial"/>
                <a:cs typeface="Arial"/>
                <a:sym typeface="Arial"/>
              </a:rPr>
              <a:t>begegnete</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Herausforderung</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hohen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Kosten</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mit</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internationalen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Geldtransfers</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verbunden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sind</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indem</a:t>
            </a:r>
            <a:r>
              <a:rPr lang="en-US" sz="1650" b="0" i="0" u="none" strike="noStrike" cap="none" dirty="0">
                <a:solidFill>
                  <a:srgbClr val="000000"/>
                </a:solidFill>
                <a:latin typeface="Arial"/>
                <a:ea typeface="Arial"/>
                <a:cs typeface="Arial"/>
                <a:sym typeface="Arial"/>
              </a:rPr>
              <a:t> es </a:t>
            </a:r>
            <a:r>
              <a:rPr lang="en-US" sz="1650" b="0" i="0" u="none" strike="noStrike" cap="none" dirty="0" err="1">
                <a:solidFill>
                  <a:srgbClr val="000000"/>
                </a:solidFill>
                <a:latin typeface="Arial"/>
                <a:ea typeface="Arial"/>
                <a:cs typeface="Arial"/>
                <a:sym typeface="Arial"/>
              </a:rPr>
              <a:t>traditionelle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Bankvermittler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ausschaltete</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Plattform</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ermöglichte</a:t>
            </a:r>
            <a:r>
              <a:rPr lang="en-US" sz="1650" b="0" i="0" u="none" strike="noStrike" cap="none" dirty="0">
                <a:solidFill>
                  <a:srgbClr val="000000"/>
                </a:solidFill>
                <a:latin typeface="Arial"/>
                <a:ea typeface="Arial"/>
                <a:cs typeface="Arial"/>
                <a:sym typeface="Arial"/>
              </a:rPr>
              <a:t> es den </a:t>
            </a:r>
            <a:r>
              <a:rPr lang="en-US" sz="1650" b="0" i="0" u="none" strike="noStrike" cap="none" dirty="0" err="1">
                <a:solidFill>
                  <a:srgbClr val="000000"/>
                </a:solidFill>
                <a:latin typeface="Arial"/>
                <a:ea typeface="Arial"/>
                <a:cs typeface="Arial"/>
                <a:sym typeface="Arial"/>
              </a:rPr>
              <a:t>Nutzern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Währungen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direkt</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miteinander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zu</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tauschen</a:t>
            </a:r>
            <a:r>
              <a:rPr lang="en-US" sz="1650" b="0" i="0" u="none" strike="noStrike" cap="none" dirty="0">
                <a:solidFill>
                  <a:srgbClr val="000000"/>
                </a:solidFill>
                <a:latin typeface="Arial"/>
                <a:ea typeface="Arial"/>
                <a:cs typeface="Arial"/>
                <a:sym typeface="Arial"/>
              </a:rPr>
              <a:t>, was </a:t>
            </a:r>
            <a:r>
              <a:rPr lang="en-US" sz="1650" b="0" i="0" u="none" strike="noStrike" cap="none" dirty="0" err="1">
                <a:solidFill>
                  <a:srgbClr val="000000"/>
                </a:solidFill>
                <a:latin typeface="Arial"/>
                <a:ea typeface="Arial"/>
                <a:cs typeface="Arial"/>
                <a:sym typeface="Arial"/>
              </a:rPr>
              <a:t>zu</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einer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fairen</a:t>
            </a:r>
            <a:r>
              <a:rPr lang="en-US" sz="1650" b="0" i="0" u="none" strike="noStrike" cap="none" dirty="0">
                <a:solidFill>
                  <a:srgbClr val="000000"/>
                </a:solidFill>
                <a:latin typeface="Arial"/>
                <a:ea typeface="Arial"/>
                <a:cs typeface="Arial"/>
                <a:sym typeface="Arial"/>
              </a:rPr>
              <a:t> und </a:t>
            </a:r>
            <a:r>
              <a:rPr lang="en-US" sz="1650" b="0" i="0" u="none" strike="noStrike" cap="none" dirty="0" err="1">
                <a:solidFill>
                  <a:srgbClr val="000000"/>
                </a:solidFill>
                <a:latin typeface="Arial"/>
                <a:ea typeface="Arial"/>
                <a:cs typeface="Arial"/>
                <a:sym typeface="Arial"/>
              </a:rPr>
              <a:t>transparenten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Preisgestaltung</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führte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Unternehmer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können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daraus</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Lehre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ziehen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dass</a:t>
            </a:r>
            <a:r>
              <a:rPr lang="en-US" sz="1650" b="0" i="0" u="none" strike="noStrike" cap="none" dirty="0">
                <a:solidFill>
                  <a:srgbClr val="000000"/>
                </a:solidFill>
                <a:latin typeface="Arial"/>
                <a:ea typeface="Arial"/>
                <a:cs typeface="Arial"/>
                <a:sym typeface="Arial"/>
              </a:rPr>
              <a:t> innovative, </a:t>
            </a:r>
            <a:r>
              <a:rPr lang="en-US" sz="1650" b="0" i="0" u="none" strike="noStrike" cap="none" dirty="0" err="1">
                <a:solidFill>
                  <a:srgbClr val="000000"/>
                </a:solidFill>
                <a:latin typeface="Arial"/>
                <a:ea typeface="Arial"/>
                <a:cs typeface="Arial"/>
                <a:sym typeface="Arial"/>
              </a:rPr>
              <a:t>direkt</a:t>
            </a:r>
            <a:r>
              <a:rPr lang="en-US" sz="1650" b="0" i="0" u="none" strike="noStrike" cap="none" dirty="0">
                <a:solidFill>
                  <a:srgbClr val="000000"/>
                </a:solidFill>
                <a:latin typeface="Arial"/>
                <a:ea typeface="Arial"/>
                <a:cs typeface="Arial"/>
                <a:sym typeface="Arial"/>
              </a:rPr>
              <a:t> an den </a:t>
            </a:r>
            <a:r>
              <a:rPr lang="en-US" sz="1650" b="0" i="0" u="none" strike="noStrike" cap="none" dirty="0" err="1">
                <a:solidFill>
                  <a:srgbClr val="000000"/>
                </a:solidFill>
                <a:latin typeface="Arial"/>
                <a:ea typeface="Arial"/>
                <a:cs typeface="Arial"/>
                <a:sym typeface="Arial"/>
              </a:rPr>
              <a:t>Verbraucher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gerichtete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Modelle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Branchen</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durch</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Ineffizienz</a:t>
            </a:r>
            <a:r>
              <a:rPr lang="en-US" sz="1650" b="0" i="0" u="none" strike="noStrike" cap="none" dirty="0">
                <a:solidFill>
                  <a:srgbClr val="000000"/>
                </a:solidFill>
                <a:latin typeface="Arial"/>
                <a:ea typeface="Arial"/>
                <a:cs typeface="Arial"/>
                <a:sym typeface="Arial"/>
              </a:rPr>
              <a:t> und </a:t>
            </a:r>
            <a:r>
              <a:rPr lang="en-US" sz="1650" b="0" i="0" u="none" strike="noStrike" cap="none" dirty="0" err="1">
                <a:solidFill>
                  <a:srgbClr val="000000"/>
                </a:solidFill>
                <a:latin typeface="Arial"/>
                <a:ea typeface="Arial"/>
                <a:cs typeface="Arial"/>
                <a:sym typeface="Arial"/>
              </a:rPr>
              <a:t>hohe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Gebühren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belastet</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sind</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umwälzen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können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Indem</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sie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traditionelle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Prozesse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überdenken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können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Unternehmer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Lösungen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schaffen</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einen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Mehrwert</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bieten</a:t>
            </a:r>
            <a:r>
              <a:rPr lang="en-US" sz="1650" b="0" i="0" u="none" strike="noStrike" cap="none" dirty="0">
                <a:solidFill>
                  <a:srgbClr val="000000"/>
                </a:solidFill>
                <a:latin typeface="Arial"/>
                <a:ea typeface="Arial"/>
                <a:cs typeface="Arial"/>
                <a:sym typeface="Arial"/>
              </a:rPr>
              <a:t> und die </a:t>
            </a:r>
            <a:r>
              <a:rPr lang="en-US" sz="1650" b="0" i="0" u="none" strike="noStrike" cap="none" dirty="0" err="1">
                <a:solidFill>
                  <a:srgbClr val="000000"/>
                </a:solidFill>
                <a:latin typeface="Arial"/>
                <a:ea typeface="Arial"/>
                <a:cs typeface="Arial"/>
                <a:sym typeface="Arial"/>
              </a:rPr>
              <a:t>Bedürfnisse</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Kunden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besser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erfüllen</a:t>
            </a:r>
            <a:r>
              <a:rPr lang="en-US" sz="1650" b="0" i="0" u="none" strike="noStrike" cap="none" dirty="0">
                <a:solidFill>
                  <a:srgbClr val="000000"/>
                </a:solidFill>
                <a:latin typeface="Arial"/>
                <a:ea typeface="Arial"/>
                <a:cs typeface="Arial"/>
                <a:sym typeface="Arial"/>
              </a:rPr>
              <a:t>.</a:t>
            </a: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50" b="1" i="0" u="none" strike="noStrike" cap="none" dirty="0">
                <a:solidFill>
                  <a:srgbClr val="000000"/>
                </a:solidFill>
                <a:latin typeface="Arial"/>
                <a:ea typeface="Arial"/>
                <a:cs typeface="Arial"/>
                <a:sym typeface="Arial"/>
              </a:rPr>
              <a:t>2. </a:t>
            </a:r>
            <a:r>
              <a:rPr lang="en-US" sz="1650" b="1" i="0" u="none" strike="noStrike" cap="none" dirty="0" err="1">
                <a:solidFill>
                  <a:srgbClr val="000000"/>
                </a:solidFill>
                <a:latin typeface="Arial"/>
                <a:ea typeface="Arial"/>
                <a:cs typeface="Arial"/>
                <a:sym typeface="Arial"/>
              </a:rPr>
              <a:t>Inwiefern</a:t>
            </a:r>
            <a:r>
              <a:rPr lang="en-US" sz="1650" b="1" i="0" u="none" strike="noStrike" cap="none" dirty="0">
                <a:solidFill>
                  <a:srgbClr val="000000"/>
                </a:solidFill>
                <a:latin typeface="Arial"/>
                <a:ea typeface="Arial"/>
                <a:cs typeface="Arial"/>
                <a:sym typeface="Arial"/>
              </a:rPr>
              <a:t> hat Kristo </a:t>
            </a:r>
            <a:r>
              <a:rPr lang="en-US" sz="1650" b="1" i="0" u="none" strike="noStrike" cap="none" dirty="0" err="1">
                <a:solidFill>
                  <a:srgbClr val="000000"/>
                </a:solidFill>
                <a:latin typeface="Arial"/>
                <a:ea typeface="Arial"/>
                <a:cs typeface="Arial"/>
                <a:sym typeface="Arial"/>
              </a:rPr>
              <a:t>Käärmanns</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Führung</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zum</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Erfolg</a:t>
            </a:r>
            <a:r>
              <a:rPr lang="en-US" sz="1650" b="1" i="0" u="none" strike="noStrike" cap="none" dirty="0">
                <a:solidFill>
                  <a:srgbClr val="000000"/>
                </a:solidFill>
                <a:latin typeface="Arial"/>
                <a:ea typeface="Arial"/>
                <a:cs typeface="Arial"/>
                <a:sym typeface="Arial"/>
              </a:rPr>
              <a:t> und </a:t>
            </a:r>
            <a:r>
              <a:rPr lang="en-US" sz="1650" b="1" i="0" u="none" strike="noStrike" cap="none" dirty="0" err="1">
                <a:solidFill>
                  <a:srgbClr val="000000"/>
                </a:solidFill>
                <a:latin typeface="Arial"/>
                <a:ea typeface="Arial"/>
                <a:cs typeface="Arial"/>
                <a:sym typeface="Arial"/>
              </a:rPr>
              <a:t>zur</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globalen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Wirkung</a:t>
            </a:r>
            <a:r>
              <a:rPr lang="en-US" sz="1650" b="1" i="0" u="none" strike="noStrike" cap="none" dirty="0">
                <a:solidFill>
                  <a:srgbClr val="000000"/>
                </a:solidFill>
                <a:latin typeface="Arial"/>
                <a:ea typeface="Arial"/>
                <a:cs typeface="Arial"/>
                <a:sym typeface="Arial"/>
              </a:rPr>
              <a:t> von TransferWise </a:t>
            </a:r>
            <a:r>
              <a:rPr lang="en-US" sz="1650" b="1" i="0" u="none" strike="noStrike" cap="none" dirty="0" err="1">
                <a:solidFill>
                  <a:srgbClr val="000000"/>
                </a:solidFill>
                <a:latin typeface="Arial"/>
                <a:ea typeface="Arial"/>
                <a:cs typeface="Arial"/>
                <a:sym typeface="Arial"/>
              </a:rPr>
              <a:t>beigetragen</a:t>
            </a:r>
            <a:r>
              <a:rPr lang="en-US" sz="1650" b="1" i="0" u="none" strike="noStrike" cap="none" dirty="0">
                <a:solidFill>
                  <a:srgbClr val="000000"/>
                </a:solidFill>
                <a:latin typeface="Arial"/>
                <a:ea typeface="Arial"/>
                <a:cs typeface="Arial"/>
                <a:sym typeface="Arial"/>
              </a:rPr>
              <a:t>, und </a:t>
            </a:r>
            <a:r>
              <a:rPr lang="en-US" sz="1650" b="1" i="0" u="none" strike="noStrike" cap="none" dirty="0" err="1">
                <a:solidFill>
                  <a:srgbClr val="000000"/>
                </a:solidFill>
                <a:latin typeface="Arial"/>
                <a:ea typeface="Arial"/>
                <a:cs typeface="Arial"/>
                <a:sym typeface="Arial"/>
              </a:rPr>
              <a:t>welche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Erkenntnisse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können</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angehende</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Unternehmer</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aus</a:t>
            </a:r>
            <a:r>
              <a:rPr lang="en-US" sz="1650" b="1" i="0" u="none" strike="noStrike" cap="none" dirty="0">
                <a:solidFill>
                  <a:srgbClr val="000000"/>
                </a:solidFill>
                <a:latin typeface="Arial"/>
                <a:ea typeface="Arial"/>
                <a:cs typeface="Arial"/>
                <a:sym typeface="Arial"/>
              </a:rPr>
              <a:t> seiner Rolle </a:t>
            </a:r>
            <a:r>
              <a:rPr lang="en-US" sz="1650" b="1" i="0" u="none" strike="noStrike" cap="none" dirty="0" err="1">
                <a:solidFill>
                  <a:srgbClr val="000000"/>
                </a:solidFill>
                <a:latin typeface="Arial"/>
                <a:ea typeface="Arial"/>
                <a:cs typeface="Arial"/>
                <a:sym typeface="Arial"/>
              </a:rPr>
              <a:t>bei</a:t>
            </a:r>
            <a:r>
              <a:rPr lang="en-US" sz="1650" b="1" i="0" u="none" strike="noStrike" cap="none" dirty="0">
                <a:solidFill>
                  <a:srgbClr val="000000"/>
                </a:solidFill>
                <a:latin typeface="Arial"/>
                <a:ea typeface="Arial"/>
                <a:cs typeface="Arial"/>
                <a:sym typeface="Arial"/>
              </a:rPr>
              <a:t> der </a:t>
            </a:r>
            <a:r>
              <a:rPr lang="en-US" sz="1650" b="1" i="0" u="none" strike="noStrike" cap="none" dirty="0" err="1">
                <a:solidFill>
                  <a:srgbClr val="000000"/>
                </a:solidFill>
                <a:latin typeface="Arial"/>
                <a:ea typeface="Arial"/>
                <a:cs typeface="Arial"/>
                <a:sym typeface="Arial"/>
              </a:rPr>
              <a:t>Neugestaltung</a:t>
            </a:r>
            <a:r>
              <a:rPr lang="en-US" sz="1650" b="1" i="0" u="none" strike="noStrike" cap="none" dirty="0">
                <a:solidFill>
                  <a:srgbClr val="000000"/>
                </a:solidFill>
                <a:latin typeface="Arial"/>
                <a:ea typeface="Arial"/>
                <a:cs typeface="Arial"/>
                <a:sym typeface="Arial"/>
              </a:rPr>
              <a:t> der FinTech-</a:t>
            </a:r>
            <a:r>
              <a:rPr lang="en-US" sz="1650" b="1" i="0" u="none" strike="noStrike" cap="none" dirty="0" err="1">
                <a:solidFill>
                  <a:srgbClr val="000000"/>
                </a:solidFill>
                <a:latin typeface="Arial"/>
                <a:ea typeface="Arial"/>
                <a:cs typeface="Arial"/>
                <a:sym typeface="Arial"/>
              </a:rPr>
              <a:t>Landschaft</a:t>
            </a:r>
            <a:r>
              <a:rPr lang="en-US" sz="1650" b="1" i="0" u="none" strike="noStrike" cap="none" dirty="0">
                <a:solidFill>
                  <a:srgbClr val="000000"/>
                </a:solidFill>
                <a:latin typeface="Arial"/>
                <a:ea typeface="Arial"/>
                <a:cs typeface="Arial"/>
                <a:sym typeface="Arial"/>
              </a:rPr>
              <a:t> </a:t>
            </a:r>
            <a:r>
              <a:rPr lang="en-US" sz="1650" b="1" i="0" u="none" strike="noStrike" cap="none" dirty="0" err="1">
                <a:solidFill>
                  <a:srgbClr val="000000"/>
                </a:solidFill>
                <a:latin typeface="Arial"/>
                <a:ea typeface="Arial"/>
                <a:cs typeface="Arial"/>
                <a:sym typeface="Arial"/>
              </a:rPr>
              <a:t>gewinnen</a:t>
            </a:r>
            <a:r>
              <a:rPr lang="en-US" sz="1650" b="1" i="0" u="none" strike="noStrike" cap="none" dirty="0">
                <a:solidFill>
                  <a:srgbClr val="000000"/>
                </a:solidFill>
                <a:latin typeface="Arial"/>
                <a:ea typeface="Arial"/>
                <a:cs typeface="Arial"/>
                <a:sym typeface="Arial"/>
              </a:rPr>
              <a:t>?</a:t>
            </a: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50" b="0" i="0" u="none" strike="noStrike" cap="none" dirty="0">
                <a:solidFill>
                  <a:srgbClr val="000000"/>
                </a:solidFill>
                <a:latin typeface="Arial"/>
                <a:ea typeface="Arial"/>
                <a:cs typeface="Arial"/>
                <a:sym typeface="Arial"/>
              </a:rPr>
              <a:t>Kristo </a:t>
            </a:r>
            <a:r>
              <a:rPr lang="en-US" sz="1650" b="0" i="0" u="none" strike="noStrike" cap="none" dirty="0" err="1">
                <a:solidFill>
                  <a:srgbClr val="000000"/>
                </a:solidFill>
                <a:latin typeface="Arial"/>
                <a:ea typeface="Arial"/>
                <a:cs typeface="Arial"/>
                <a:sym typeface="Arial"/>
              </a:rPr>
              <a:t>Käärmanns</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Führung</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bei</a:t>
            </a:r>
            <a:r>
              <a:rPr lang="en-US" sz="1650" b="0" i="0" u="none" strike="noStrike" cap="none" dirty="0">
                <a:solidFill>
                  <a:srgbClr val="000000"/>
                </a:solidFill>
                <a:latin typeface="Arial"/>
                <a:ea typeface="Arial"/>
                <a:cs typeface="Arial"/>
                <a:sym typeface="Arial"/>
              </a:rPr>
              <a:t> TransferWise </a:t>
            </a:r>
            <a:r>
              <a:rPr lang="en-US" sz="1650" b="0" i="0" u="none" strike="noStrike" cap="none" dirty="0" err="1">
                <a:solidFill>
                  <a:srgbClr val="000000"/>
                </a:solidFill>
                <a:latin typeface="Arial"/>
                <a:ea typeface="Arial"/>
                <a:cs typeface="Arial"/>
                <a:sym typeface="Arial"/>
              </a:rPr>
              <a:t>zeichnete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sich</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durch</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strategischen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Weitblick</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Widerstandsfähigkeit</a:t>
            </a:r>
            <a:r>
              <a:rPr lang="en-US" sz="1650" b="0" i="0" u="none" strike="noStrike" cap="none" dirty="0">
                <a:solidFill>
                  <a:srgbClr val="000000"/>
                </a:solidFill>
                <a:latin typeface="Arial"/>
                <a:ea typeface="Arial"/>
                <a:cs typeface="Arial"/>
                <a:sym typeface="Arial"/>
              </a:rPr>
              <a:t> und </a:t>
            </a:r>
            <a:r>
              <a:rPr lang="en-US" sz="1650" b="0" i="0" u="none" strike="noStrike" cap="none" dirty="0" err="1">
                <a:solidFill>
                  <a:srgbClr val="000000"/>
                </a:solidFill>
                <a:latin typeface="Arial"/>
                <a:ea typeface="Arial"/>
                <a:cs typeface="Arial"/>
                <a:sym typeface="Arial"/>
              </a:rPr>
              <a:t>ein</a:t>
            </a:r>
            <a:r>
              <a:rPr lang="en-US" sz="1650" b="0" i="0" u="none" strike="noStrike" cap="none" dirty="0">
                <a:solidFill>
                  <a:srgbClr val="000000"/>
                </a:solidFill>
                <a:latin typeface="Arial"/>
                <a:ea typeface="Arial"/>
                <a:cs typeface="Arial"/>
                <a:sym typeface="Arial"/>
              </a:rPr>
              <a:t> Engagement für Fairness </a:t>
            </a:r>
            <a:r>
              <a:rPr lang="en-US" sz="1650" b="0" i="0" u="none" strike="noStrike" cap="none" dirty="0" err="1">
                <a:solidFill>
                  <a:srgbClr val="000000"/>
                </a:solidFill>
                <a:latin typeface="Arial"/>
                <a:ea typeface="Arial"/>
                <a:cs typeface="Arial"/>
                <a:sym typeface="Arial"/>
              </a:rPr>
              <a:t>bei</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Finanzdienstleistungen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aus.</a:t>
            </a:r>
            <a:r>
              <a:rPr lang="en-US" sz="1650" b="0" i="0" u="none" strike="noStrike" cap="none" dirty="0">
                <a:solidFill>
                  <a:srgbClr val="000000"/>
                </a:solidFill>
                <a:latin typeface="Arial"/>
                <a:ea typeface="Arial"/>
                <a:cs typeface="Arial"/>
                <a:sym typeface="Arial"/>
              </a:rPr>
              <a:t> Seine Rolle </a:t>
            </a:r>
            <a:r>
              <a:rPr lang="en-US" sz="1650" b="0" i="0" u="none" strike="noStrike" cap="none" dirty="0" err="1">
                <a:solidFill>
                  <a:srgbClr val="000000"/>
                </a:solidFill>
                <a:latin typeface="Arial"/>
                <a:ea typeface="Arial"/>
                <a:cs typeface="Arial"/>
                <a:sym typeface="Arial"/>
              </a:rPr>
              <a:t>bei</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Gestaltung</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Unternehmensstrategie</a:t>
            </a:r>
            <a:r>
              <a:rPr lang="en-US" sz="1650" b="0" i="0" u="none" strike="noStrike" cap="none" dirty="0">
                <a:solidFill>
                  <a:srgbClr val="000000"/>
                </a:solidFill>
                <a:latin typeface="Arial"/>
                <a:ea typeface="Arial"/>
                <a:cs typeface="Arial"/>
                <a:sym typeface="Arial"/>
              </a:rPr>
              <a:t> und dem </a:t>
            </a:r>
            <a:r>
              <a:rPr lang="en-US" sz="1650" b="0" i="0" u="none" strike="noStrike" cap="none" dirty="0" err="1">
                <a:solidFill>
                  <a:srgbClr val="000000"/>
                </a:solidFill>
                <a:latin typeface="Arial"/>
                <a:ea typeface="Arial"/>
                <a:cs typeface="Arial"/>
                <a:sym typeface="Arial"/>
              </a:rPr>
              <a:t>Vorantreiben</a:t>
            </a:r>
            <a:r>
              <a:rPr lang="en-US" sz="1650" b="0" i="0" u="none" strike="noStrike" cap="none" dirty="0">
                <a:solidFill>
                  <a:srgbClr val="000000"/>
                </a:solidFill>
                <a:latin typeface="Arial"/>
                <a:ea typeface="Arial"/>
                <a:cs typeface="Arial"/>
                <a:sym typeface="Arial"/>
              </a:rPr>
              <a:t> der </a:t>
            </a:r>
            <a:r>
              <a:rPr lang="en-US" sz="1650" b="0" i="0" u="none" strike="noStrike" cap="none" dirty="0" err="1">
                <a:solidFill>
                  <a:srgbClr val="000000"/>
                </a:solidFill>
                <a:latin typeface="Arial"/>
                <a:ea typeface="Arial"/>
                <a:cs typeface="Arial"/>
                <a:sym typeface="Arial"/>
              </a:rPr>
              <a:t>globalen</a:t>
            </a:r>
            <a:r>
              <a:rPr lang="en-US" sz="1650" b="0" i="0" u="none" strike="noStrike" cap="none" dirty="0">
                <a:solidFill>
                  <a:srgbClr val="000000"/>
                </a:solidFill>
                <a:latin typeface="Arial"/>
                <a:ea typeface="Arial"/>
                <a:cs typeface="Arial"/>
                <a:sym typeface="Arial"/>
              </a:rPr>
              <a:t> Expansion </a:t>
            </a:r>
            <a:r>
              <a:rPr lang="en-US" sz="1650" b="0" i="0" u="none" strike="noStrike" cap="none" dirty="0" err="1">
                <a:solidFill>
                  <a:srgbClr val="000000"/>
                </a:solidFill>
                <a:latin typeface="Arial"/>
                <a:ea typeface="Arial"/>
                <a:cs typeface="Arial"/>
                <a:sym typeface="Arial"/>
              </a:rPr>
              <a:t>zeigte</a:t>
            </a:r>
            <a:r>
              <a:rPr lang="en-US" sz="1650" b="0" i="0" u="none" strike="noStrike" cap="none" dirty="0">
                <a:solidFill>
                  <a:srgbClr val="000000"/>
                </a:solidFill>
                <a:latin typeface="Arial"/>
                <a:ea typeface="Arial"/>
                <a:cs typeface="Arial"/>
                <a:sym typeface="Arial"/>
              </a:rPr>
              <a:t> die </a:t>
            </a:r>
            <a:r>
              <a:rPr lang="en-US" sz="1650" b="0" i="0" u="none" strike="noStrike" cap="none" dirty="0" err="1">
                <a:solidFill>
                  <a:srgbClr val="000000"/>
                </a:solidFill>
                <a:latin typeface="Arial"/>
                <a:ea typeface="Arial"/>
                <a:cs typeface="Arial"/>
                <a:sym typeface="Arial"/>
              </a:rPr>
              <a:t>Auswirkungen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einer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mutigen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Führung</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im</a:t>
            </a:r>
            <a:r>
              <a:rPr lang="en-US" sz="1650" b="0" i="0" u="none" strike="noStrike" cap="none" dirty="0">
                <a:solidFill>
                  <a:srgbClr val="000000"/>
                </a:solidFill>
                <a:latin typeface="Arial"/>
                <a:ea typeface="Arial"/>
                <a:cs typeface="Arial"/>
                <a:sym typeface="Arial"/>
              </a:rPr>
              <a:t> FinTech-Sektor. </a:t>
            </a:r>
            <a:r>
              <a:rPr lang="en-US" sz="1650" b="0" i="0" u="none" strike="noStrike" cap="none" dirty="0" err="1">
                <a:solidFill>
                  <a:srgbClr val="000000"/>
                </a:solidFill>
                <a:latin typeface="Arial"/>
                <a:ea typeface="Arial"/>
                <a:cs typeface="Arial"/>
                <a:sym typeface="Arial"/>
              </a:rPr>
              <a:t>Angehende</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Unternehmer</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können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Einblicke</a:t>
            </a:r>
            <a:r>
              <a:rPr lang="en-US" sz="1650" b="0" i="0" u="none" strike="noStrike" cap="none" dirty="0">
                <a:solidFill>
                  <a:srgbClr val="000000"/>
                </a:solidFill>
                <a:latin typeface="Arial"/>
                <a:ea typeface="Arial"/>
                <a:cs typeface="Arial"/>
                <a:sym typeface="Arial"/>
              </a:rPr>
              <a:t> in die </a:t>
            </a:r>
            <a:r>
              <a:rPr lang="en-US" sz="1650" b="0" i="0" u="none" strike="noStrike" cap="none" dirty="0" err="1">
                <a:solidFill>
                  <a:srgbClr val="000000"/>
                </a:solidFill>
                <a:latin typeface="Arial"/>
                <a:ea typeface="Arial"/>
                <a:cs typeface="Arial"/>
                <a:sym typeface="Arial"/>
              </a:rPr>
              <a:t>Bedeutung</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einer</a:t>
            </a:r>
            <a:r>
              <a:rPr lang="en-US" sz="1650" b="0" i="0" u="none" strike="noStrike" cap="none" dirty="0">
                <a:solidFill>
                  <a:srgbClr val="000000"/>
                </a:solidFill>
                <a:latin typeface="Arial"/>
                <a:ea typeface="Arial"/>
                <a:cs typeface="Arial"/>
                <a:sym typeface="Arial"/>
              </a:rPr>
              <a:t> starken </a:t>
            </a:r>
            <a:r>
              <a:rPr lang="en-US" sz="1650" b="0" i="0" u="none" strike="noStrike" cap="none" dirty="0" err="1">
                <a:solidFill>
                  <a:srgbClr val="000000"/>
                </a:solidFill>
                <a:latin typeface="Arial"/>
                <a:ea typeface="Arial"/>
                <a:cs typeface="Arial"/>
                <a:sym typeface="Arial"/>
              </a:rPr>
              <a:t>Führung</a:t>
            </a:r>
            <a:r>
              <a:rPr lang="en-US" sz="1650" b="0" i="0" u="none" strike="noStrike" cap="none" dirty="0">
                <a:solidFill>
                  <a:srgbClr val="000000"/>
                </a:solidFill>
                <a:latin typeface="Arial"/>
                <a:ea typeface="Arial"/>
                <a:cs typeface="Arial"/>
                <a:sym typeface="Arial"/>
              </a:rPr>
              <a:t> und der </a:t>
            </a:r>
            <a:r>
              <a:rPr lang="en-US" sz="1650" b="0" i="0" u="none" strike="noStrike" cap="none" dirty="0" err="1">
                <a:solidFill>
                  <a:srgbClr val="000000"/>
                </a:solidFill>
                <a:latin typeface="Arial"/>
                <a:ea typeface="Arial"/>
                <a:cs typeface="Arial"/>
                <a:sym typeface="Arial"/>
              </a:rPr>
              <a:t>Fähigkeit</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Herausforderungen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zu</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meistern</a:t>
            </a:r>
            <a:r>
              <a:rPr lang="en-US" sz="1650" b="0" i="0" u="none" strike="noStrike" cap="none" dirty="0">
                <a:solidFill>
                  <a:srgbClr val="000000"/>
                </a:solidFill>
                <a:latin typeface="Arial"/>
                <a:ea typeface="Arial"/>
                <a:cs typeface="Arial"/>
                <a:sym typeface="Arial"/>
              </a:rPr>
              <a:t>, </a:t>
            </a:r>
            <a:r>
              <a:rPr lang="en-US" sz="1650" b="0" i="0" u="none" strike="noStrike" cap="none" dirty="0" err="1">
                <a:solidFill>
                  <a:srgbClr val="000000"/>
                </a:solidFill>
                <a:latin typeface="Arial"/>
                <a:ea typeface="Arial"/>
                <a:cs typeface="Arial"/>
                <a:sym typeface="Arial"/>
              </a:rPr>
              <a:t>gewinnen</a:t>
            </a:r>
            <a:r>
              <a:rPr lang="en-US" sz="1650" b="0" i="0" u="none" strike="noStrike" cap="none" dirty="0">
                <a:solidFill>
                  <a:srgbClr val="000000"/>
                </a:solidFill>
                <a:latin typeface="Arial"/>
                <a:ea typeface="Arial"/>
                <a:cs typeface="Arial"/>
                <a:sym typeface="Arial"/>
              </a:rPr>
              <a:t>.</a:t>
            </a:r>
            <a:endParaRPr sz="1650" b="0" i="0" u="none" strike="noStrike" cap="none" dirty="0">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p76"/>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73" name="Google Shape;573;p76"/>
          <p:cNvSpPr txBox="1"/>
          <p:nvPr/>
        </p:nvSpPr>
        <p:spPr>
          <a:xfrm>
            <a:off x="769433" y="925158"/>
            <a:ext cx="8720255" cy="53183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700" b="1" i="0" u="none" strike="noStrike" cap="none">
                <a:solidFill>
                  <a:schemeClr val="dk1"/>
                </a:solidFill>
                <a:latin typeface="Arial"/>
                <a:ea typeface="Arial"/>
                <a:cs typeface="Arial"/>
                <a:sym typeface="Arial"/>
              </a:rPr>
              <a:t> Abschnitt 3: Systematische Ansätze zur Ideenfindung und -bewertung.</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700" b="0" i="0" u="none" strike="noStrike" cap="none">
                <a:solidFill>
                  <a:schemeClr val="dk1"/>
                </a:solidFill>
                <a:latin typeface="Arial"/>
                <a:ea typeface="Arial"/>
                <a:cs typeface="Arial"/>
                <a:sym typeface="Arial"/>
              </a:rPr>
              <a:t>Was ist Brainstorming und warum ist es wichtig?</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en-US" sz="1700" b="0" i="0" u="none" strike="noStrike" cap="none">
                <a:solidFill>
                  <a:schemeClr val="dk1"/>
                </a:solidFill>
                <a:latin typeface="Arial"/>
                <a:ea typeface="Arial"/>
                <a:cs typeface="Arial"/>
                <a:sym typeface="Arial"/>
              </a:rPr>
              <a:t>Brainstorming ist wie eine Teamaktivität, bei der alle zusammenkommen, um verschiedene Ideen zu entwickeln. Dabei geht es vor allem darum, der Kreativität freien Lauf zu lassen und sich offen über alles Mögliche zu unterhalten. Beurteilen ist nicht erlaubt! Während einer Brainstorming-Sitzung kann jeder seine Gedanken, Vorschläge und Ideen mitteilen, ohne befürchten zu müssen, dass jemand sagt: "Nein, das ist nicht cool. Es geht darum, unserer Fantasie freien Lauf zu lassen und gemeinsam die besten und innovativsten Ideen zu entwickeln. </a:t>
            </a: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700" b="0"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Beim Brainstorming geht es um mehr als nur darum, Ideen in die Luft zu werfen - es geht darum, eine Atmosphäre zu schaffen, in der Innovation gedeiht. Egal, ob Sie bei Null anfangen oder ein bestehendes Konzept verfeinern, ein effektives Brainstorming ist der Grundstein für unternehmerischen Erfolg. Es ist Ihre Chance, das Unbekannte zu erforschen, den Status quo in Frage zu stellen und Ideen hervorzubringen, die Branchen neu definieren können.</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endParaRPr sz="1700" b="1" i="0" u="none" strike="noStrike" cap="non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pic>
        <p:nvPicPr>
          <p:cNvPr id="578" name="Google Shape;578;p77"/>
          <p:cNvPicPr preferRelativeResize="0"/>
          <p:nvPr/>
        </p:nvPicPr>
        <p:blipFill rotWithShape="1">
          <a:blip r:embed="rId3">
            <a:alphaModFix/>
          </a:blip>
          <a:srcRect/>
          <a:stretch/>
        </p:blipFill>
        <p:spPr>
          <a:xfrm>
            <a:off x="1420" y="0"/>
            <a:ext cx="10688975" cy="7559672"/>
          </a:xfrm>
          <a:prstGeom prst="rect">
            <a:avLst/>
          </a:prstGeom>
          <a:noFill/>
          <a:ln>
            <a:noFill/>
          </a:ln>
        </p:spPr>
      </p:pic>
      <p:sp>
        <p:nvSpPr>
          <p:cNvPr id="579" name="Google Shape;579;p77"/>
          <p:cNvSpPr txBox="1"/>
          <p:nvPr/>
        </p:nvSpPr>
        <p:spPr>
          <a:xfrm>
            <a:off x="638075" y="1149500"/>
            <a:ext cx="9375300" cy="1557309"/>
          </a:xfrm>
          <a:prstGeom prst="rect">
            <a:avLst/>
          </a:prstGeom>
          <a:noFill/>
          <a:ln>
            <a:noFill/>
          </a:ln>
        </p:spPr>
        <p:txBody>
          <a:bodyPr spcFirstLastPara="1" wrap="square" lIns="91425" tIns="45700" rIns="91425" bIns="45700" anchor="t" anchorCtr="0">
            <a:spAutoFit/>
          </a:bodyPr>
          <a:lstStyle/>
          <a:p>
            <a:pPr marL="457200" marR="0" lvl="0" indent="0" algn="ctr" rtl="0">
              <a:lnSpc>
                <a:spcPct val="115000"/>
              </a:lnSpc>
              <a:spcBef>
                <a:spcPts val="0"/>
              </a:spcBef>
              <a:spcAft>
                <a:spcPts val="0"/>
              </a:spcAft>
              <a:buClr>
                <a:srgbClr val="000000"/>
              </a:buClr>
              <a:buSzPts val="1500"/>
              <a:buFont typeface="Arial"/>
              <a:buNone/>
            </a:pPr>
            <a:endParaRPr sz="1700" b="1" i="0" u="none" strike="noStrike" cap="none">
              <a:solidFill>
                <a:srgbClr val="37415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700" b="1" i="0" u="none" strike="noStrike" cap="none">
              <a:solidFill>
                <a:srgbClr val="37415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700" b="0" i="0" u="none" strike="noStrike" cap="none">
              <a:solidFill>
                <a:srgbClr val="37415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500"/>
              <a:buFont typeface="Arial"/>
              <a:buNone/>
            </a:pPr>
            <a:endParaRPr sz="1700" b="1" i="0" u="none" strike="noStrike" cap="none">
              <a:solidFill>
                <a:srgbClr val="37415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700" b="1" i="0" u="none" strike="noStrike" cap="none">
              <a:solidFill>
                <a:srgbClr val="404040"/>
              </a:solidFill>
              <a:latin typeface="Arial"/>
              <a:ea typeface="Arial"/>
              <a:cs typeface="Arial"/>
              <a:sym typeface="Arial"/>
            </a:endParaRPr>
          </a:p>
        </p:txBody>
      </p:sp>
      <p:sp>
        <p:nvSpPr>
          <p:cNvPr id="580" name="Google Shape;580;p77"/>
          <p:cNvSpPr txBox="1"/>
          <p:nvPr/>
        </p:nvSpPr>
        <p:spPr>
          <a:xfrm>
            <a:off x="638075" y="632841"/>
            <a:ext cx="9375300" cy="6293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550" b="1" i="0" u="none" strike="noStrike" cap="none" dirty="0">
                <a:solidFill>
                  <a:srgbClr val="000000"/>
                </a:solidFill>
                <a:latin typeface="Arial"/>
                <a:ea typeface="Arial"/>
                <a:cs typeface="Arial"/>
                <a:sym typeface="Arial"/>
              </a:rPr>
              <a:t>Top-Tipps für Brainstorming:</a:t>
            </a:r>
            <a:endParaRPr sz="155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1. </a:t>
            </a:r>
            <a:r>
              <a:rPr lang="en-US" sz="1550" b="0" i="0" u="none" strike="noStrike" cap="none" dirty="0" err="1">
                <a:solidFill>
                  <a:srgbClr val="000000"/>
                </a:solidFill>
                <a:latin typeface="Arial"/>
                <a:ea typeface="Arial"/>
                <a:cs typeface="Arial"/>
                <a:sym typeface="Arial"/>
              </a:rPr>
              <a:t>Schaffen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eine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unterhaltsame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Umgebung</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err="1">
                <a:solidFill>
                  <a:srgbClr val="000000"/>
                </a:solidFill>
                <a:latin typeface="Arial"/>
                <a:ea typeface="Arial"/>
                <a:cs typeface="Arial"/>
                <a:sym typeface="Arial"/>
              </a:rPr>
              <a:t>Legen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peppige</a:t>
            </a:r>
            <a:r>
              <a:rPr lang="en-US" sz="1550" b="0" i="0" u="none" strike="noStrike" cap="none" dirty="0">
                <a:solidFill>
                  <a:srgbClr val="000000"/>
                </a:solidFill>
                <a:latin typeface="Arial"/>
                <a:ea typeface="Arial"/>
                <a:cs typeface="Arial"/>
                <a:sym typeface="Arial"/>
              </a:rPr>
              <a:t> Musik auf, </a:t>
            </a:r>
            <a:r>
              <a:rPr lang="en-US" sz="1550" b="0" i="0" u="none" strike="noStrike" cap="none" dirty="0" err="1">
                <a:solidFill>
                  <a:srgbClr val="000000"/>
                </a:solidFill>
                <a:latin typeface="Arial"/>
                <a:ea typeface="Arial"/>
                <a:cs typeface="Arial"/>
                <a:sym typeface="Arial"/>
              </a:rPr>
              <a:t>schnappen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sich</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bunte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Stifte</a:t>
            </a:r>
            <a:r>
              <a:rPr lang="en-US" sz="1550" b="0" i="0" u="none" strike="noStrike" cap="none" dirty="0">
                <a:solidFill>
                  <a:srgbClr val="000000"/>
                </a:solidFill>
                <a:latin typeface="Arial"/>
                <a:ea typeface="Arial"/>
                <a:cs typeface="Arial"/>
                <a:sym typeface="Arial"/>
              </a:rPr>
              <a:t> und </a:t>
            </a:r>
            <a:r>
              <a:rPr lang="en-US" sz="1550" b="0" i="0" u="none" strike="noStrike" cap="none" dirty="0" err="1">
                <a:solidFill>
                  <a:srgbClr val="000000"/>
                </a:solidFill>
                <a:latin typeface="Arial"/>
                <a:ea typeface="Arial"/>
                <a:cs typeface="Arial"/>
                <a:sym typeface="Arial"/>
              </a:rPr>
              <a:t>machen</a:t>
            </a:r>
            <a:r>
              <a:rPr lang="en-US" sz="1550" b="0" i="0" u="none" strike="noStrike" cap="none" dirty="0">
                <a:solidFill>
                  <a:srgbClr val="000000"/>
                </a:solidFill>
                <a:latin typeface="Arial"/>
                <a:ea typeface="Arial"/>
                <a:cs typeface="Arial"/>
                <a:sym typeface="Arial"/>
              </a:rPr>
              <a:t> Sie den </a:t>
            </a:r>
            <a:r>
              <a:rPr lang="en-US" sz="1550" b="0" i="0" u="none" strike="noStrike" cap="none" dirty="0" err="1">
                <a:solidFill>
                  <a:srgbClr val="000000"/>
                </a:solidFill>
                <a:latin typeface="Arial"/>
                <a:ea typeface="Arial"/>
                <a:cs typeface="Arial"/>
                <a:sym typeface="Arial"/>
              </a:rPr>
              <a:t>Raum</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lebendig</a:t>
            </a:r>
            <a:r>
              <a:rPr lang="en-US" sz="1550" b="0" i="0" u="none" strike="noStrike" cap="none" dirty="0">
                <a:solidFill>
                  <a:srgbClr val="000000"/>
                </a:solidFill>
                <a:latin typeface="Arial"/>
                <a:ea typeface="Arial"/>
                <a:cs typeface="Arial"/>
                <a:sym typeface="Arial"/>
              </a:rPr>
              <a:t>. Eine </a:t>
            </a:r>
            <a:r>
              <a:rPr lang="en-US" sz="1550" b="0" i="0" u="none" strike="noStrike" cap="none" dirty="0" err="1">
                <a:solidFill>
                  <a:srgbClr val="000000"/>
                </a:solidFill>
                <a:latin typeface="Arial"/>
                <a:ea typeface="Arial"/>
                <a:cs typeface="Arial"/>
                <a:sym typeface="Arial"/>
              </a:rPr>
              <a:t>lustige</a:t>
            </a:r>
            <a:r>
              <a:rPr lang="en-US" sz="1550" b="0" i="0" u="none" strike="noStrike" cap="none" dirty="0">
                <a:solidFill>
                  <a:srgbClr val="000000"/>
                </a:solidFill>
                <a:latin typeface="Arial"/>
                <a:ea typeface="Arial"/>
                <a:cs typeface="Arial"/>
                <a:sym typeface="Arial"/>
              </a:rPr>
              <a:t> und </a:t>
            </a:r>
            <a:r>
              <a:rPr lang="en-US" sz="1550" b="0" i="0" u="none" strike="noStrike" cap="none" dirty="0" err="1">
                <a:solidFill>
                  <a:srgbClr val="000000"/>
                </a:solidFill>
                <a:latin typeface="Arial"/>
                <a:ea typeface="Arial"/>
                <a:cs typeface="Arial"/>
                <a:sym typeface="Arial"/>
              </a:rPr>
              <a:t>entspannte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Umgebung</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kann</a:t>
            </a:r>
            <a:r>
              <a:rPr lang="en-US" sz="1550" b="0" i="0" u="none" strike="noStrike" cap="none" dirty="0">
                <a:solidFill>
                  <a:srgbClr val="000000"/>
                </a:solidFill>
                <a:latin typeface="Arial"/>
                <a:ea typeface="Arial"/>
                <a:cs typeface="Arial"/>
                <a:sym typeface="Arial"/>
              </a:rPr>
              <a:t> die </a:t>
            </a:r>
            <a:r>
              <a:rPr lang="en-US" sz="1550" b="0" i="0" u="none" strike="noStrike" cap="none" dirty="0" err="1">
                <a:solidFill>
                  <a:srgbClr val="000000"/>
                </a:solidFill>
                <a:latin typeface="Arial"/>
                <a:ea typeface="Arial"/>
                <a:cs typeface="Arial"/>
                <a:sym typeface="Arial"/>
              </a:rPr>
              <a:t>Kreativität</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fördern</a:t>
            </a:r>
            <a:r>
              <a:rPr lang="en-US" sz="1550" b="0" i="0" u="none" strike="noStrike" cap="none" dirty="0">
                <a:solidFill>
                  <a:srgbClr val="000000"/>
                </a:solidFill>
                <a:latin typeface="Arial"/>
                <a:ea typeface="Arial"/>
                <a:cs typeface="Arial"/>
                <a:sym typeface="Arial"/>
              </a:rPr>
              <a:t> und die Brainstorming-</a:t>
            </a:r>
            <a:r>
              <a:rPr lang="en-US" sz="1550" b="0" i="0" u="none" strike="noStrike" cap="none" dirty="0" err="1">
                <a:solidFill>
                  <a:srgbClr val="000000"/>
                </a:solidFill>
                <a:latin typeface="Arial"/>
                <a:ea typeface="Arial"/>
                <a:cs typeface="Arial"/>
                <a:sym typeface="Arial"/>
              </a:rPr>
              <a:t>Sitzungen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angenehmer</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machen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2. Erst </a:t>
            </a:r>
            <a:r>
              <a:rPr lang="en-US" sz="1550" b="0" i="0" u="none" strike="noStrike" cap="none" dirty="0" err="1">
                <a:solidFill>
                  <a:srgbClr val="000000"/>
                </a:solidFill>
                <a:latin typeface="Arial"/>
                <a:ea typeface="Arial"/>
                <a:cs typeface="Arial"/>
                <a:sym typeface="Arial"/>
              </a:rPr>
              <a:t>groß</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denken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dann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verfeinern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Ermutigen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dazu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anfangs</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ohne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Einschränkungen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denken</a:t>
            </a:r>
            <a:r>
              <a:rPr lang="en-US" sz="1550" b="0" i="0" u="none" strike="noStrike" cap="none" dirty="0">
                <a:solidFill>
                  <a:srgbClr val="000000"/>
                </a:solidFill>
                <a:latin typeface="Arial"/>
                <a:ea typeface="Arial"/>
                <a:cs typeface="Arial"/>
                <a:sym typeface="Arial"/>
              </a:rPr>
              <a:t>. Lassen Sie die Ideen </a:t>
            </a:r>
            <a:r>
              <a:rPr lang="en-US" sz="1550" b="0" i="0" u="none" strike="noStrike" cap="none" dirty="0" err="1">
                <a:solidFill>
                  <a:srgbClr val="000000"/>
                </a:solidFill>
                <a:latin typeface="Arial"/>
                <a:ea typeface="Arial"/>
                <a:cs typeface="Arial"/>
                <a:sym typeface="Arial"/>
              </a:rPr>
              <a:t>fließen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ohne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sich</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sehr</a:t>
            </a:r>
            <a:r>
              <a:rPr lang="en-US" sz="1550" b="0" i="0" u="none" strike="noStrike" cap="none" dirty="0">
                <a:solidFill>
                  <a:srgbClr val="000000"/>
                </a:solidFill>
                <a:latin typeface="Arial"/>
                <a:ea typeface="Arial"/>
                <a:cs typeface="Arial"/>
                <a:sym typeface="Arial"/>
              </a:rPr>
              <a:t> um die </a:t>
            </a:r>
            <a:r>
              <a:rPr lang="en-US" sz="1550" b="0" i="0" u="none" strike="noStrike" cap="none" dirty="0" err="1">
                <a:solidFill>
                  <a:srgbClr val="000000"/>
                </a:solidFill>
                <a:latin typeface="Arial"/>
                <a:ea typeface="Arial"/>
                <a:cs typeface="Arial"/>
                <a:sym typeface="Arial"/>
              </a:rPr>
              <a:t>Praktikabilität</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kümmern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Nach</a:t>
            </a:r>
            <a:r>
              <a:rPr lang="en-US" sz="1550" b="0" i="0" u="none" strike="noStrike" cap="none" dirty="0">
                <a:solidFill>
                  <a:srgbClr val="000000"/>
                </a:solidFill>
                <a:latin typeface="Arial"/>
                <a:ea typeface="Arial"/>
                <a:cs typeface="Arial"/>
                <a:sym typeface="Arial"/>
              </a:rPr>
              <a:t> dem </a:t>
            </a:r>
            <a:r>
              <a:rPr lang="en-US" sz="1550" b="0" i="0" u="none" strike="noStrike" cap="none" dirty="0" err="1">
                <a:solidFill>
                  <a:srgbClr val="000000"/>
                </a:solidFill>
                <a:latin typeface="Arial"/>
                <a:ea typeface="Arial"/>
                <a:cs typeface="Arial"/>
                <a:sym typeface="Arial"/>
              </a:rPr>
              <a:t>ersten</a:t>
            </a:r>
            <a:r>
              <a:rPr lang="en-US" sz="1550" b="0" i="0" u="none" strike="noStrike" cap="none" dirty="0">
                <a:solidFill>
                  <a:srgbClr val="000000"/>
                </a:solidFill>
                <a:latin typeface="Arial"/>
                <a:ea typeface="Arial"/>
                <a:cs typeface="Arial"/>
                <a:sym typeface="Arial"/>
              </a:rPr>
              <a:t> Brainstorming </a:t>
            </a:r>
            <a:r>
              <a:rPr lang="en-US" sz="1550" b="0" i="0" u="none" strike="noStrike" cap="none" dirty="0" err="1">
                <a:solidFill>
                  <a:srgbClr val="000000"/>
                </a:solidFill>
                <a:latin typeface="Arial"/>
                <a:ea typeface="Arial"/>
                <a:cs typeface="Arial"/>
                <a:sym typeface="Arial"/>
              </a:rPr>
              <a:t>können</a:t>
            </a:r>
            <a:r>
              <a:rPr lang="en-US" sz="1550" b="0" i="0" u="none" strike="noStrike" cap="none" dirty="0">
                <a:solidFill>
                  <a:srgbClr val="000000"/>
                </a:solidFill>
                <a:latin typeface="Arial"/>
                <a:ea typeface="Arial"/>
                <a:cs typeface="Arial"/>
                <a:sym typeface="Arial"/>
              </a:rPr>
              <a:t> Sie die </a:t>
            </a:r>
            <a:r>
              <a:rPr lang="en-US" sz="1550" b="0" i="0" u="none" strike="noStrike" cap="none" dirty="0" err="1">
                <a:solidFill>
                  <a:srgbClr val="000000"/>
                </a:solidFill>
                <a:latin typeface="Arial"/>
                <a:ea typeface="Arial"/>
                <a:cs typeface="Arial"/>
                <a:sym typeface="Arial"/>
              </a:rPr>
              <a:t>vielversprechendsten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Konzepte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eingrenzen</a:t>
            </a:r>
            <a:r>
              <a:rPr lang="en-US" sz="1550" b="0" i="0" u="none" strike="noStrike" cap="none" dirty="0">
                <a:solidFill>
                  <a:srgbClr val="000000"/>
                </a:solidFill>
                <a:latin typeface="Arial"/>
                <a:ea typeface="Arial"/>
                <a:cs typeface="Arial"/>
                <a:sym typeface="Arial"/>
              </a:rPr>
              <a:t> und </a:t>
            </a:r>
            <a:r>
              <a:rPr lang="en-US" sz="1550" b="0" i="0" u="none" strike="noStrike" cap="none" dirty="0" err="1">
                <a:solidFill>
                  <a:srgbClr val="000000"/>
                </a:solidFill>
                <a:latin typeface="Arial"/>
                <a:ea typeface="Arial"/>
                <a:cs typeface="Arial"/>
                <a:sym typeface="Arial"/>
              </a:rPr>
              <a:t>verfeinern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3. </a:t>
            </a:r>
            <a:r>
              <a:rPr lang="en-US" sz="1550" b="0" i="0" u="none" strike="noStrike" cap="none" dirty="0" err="1">
                <a:solidFill>
                  <a:srgbClr val="000000"/>
                </a:solidFill>
                <a:latin typeface="Arial"/>
                <a:ea typeface="Arial"/>
                <a:cs typeface="Arial"/>
                <a:sym typeface="Arial"/>
              </a:rPr>
              <a:t>Kritzeln</a:t>
            </a:r>
            <a:r>
              <a:rPr lang="en-US" sz="1550" b="0" i="0" u="none" strike="noStrike" cap="none" dirty="0">
                <a:solidFill>
                  <a:srgbClr val="000000"/>
                </a:solidFill>
                <a:latin typeface="Arial"/>
                <a:ea typeface="Arial"/>
                <a:cs typeface="Arial"/>
                <a:sym typeface="Arial"/>
              </a:rPr>
              <a:t> und </a:t>
            </a:r>
            <a:r>
              <a:rPr lang="en-US" sz="1550" b="0" i="0" u="none" strike="noStrike" cap="none" dirty="0" err="1">
                <a:solidFill>
                  <a:srgbClr val="000000"/>
                </a:solidFill>
                <a:latin typeface="Arial"/>
                <a:ea typeface="Arial"/>
                <a:cs typeface="Arial"/>
                <a:sym typeface="Arial"/>
              </a:rPr>
              <a:t>Skizzieren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Die </a:t>
            </a:r>
            <a:r>
              <a:rPr lang="en-US" sz="1550" b="0" i="0" u="none" strike="noStrike" cap="none" dirty="0" err="1">
                <a:solidFill>
                  <a:srgbClr val="000000"/>
                </a:solidFill>
                <a:latin typeface="Arial"/>
                <a:ea typeface="Arial"/>
                <a:cs typeface="Arial"/>
                <a:sym typeface="Arial"/>
              </a:rPr>
              <a:t>Visualisierung</a:t>
            </a:r>
            <a:r>
              <a:rPr lang="en-US" sz="1550" b="0" i="0" u="none" strike="noStrike" cap="none" dirty="0">
                <a:solidFill>
                  <a:srgbClr val="000000"/>
                </a:solidFill>
                <a:latin typeface="Arial"/>
                <a:ea typeface="Arial"/>
                <a:cs typeface="Arial"/>
                <a:sym typeface="Arial"/>
              </a:rPr>
              <a:t> von Ideen </a:t>
            </a:r>
            <a:r>
              <a:rPr lang="en-US" sz="1550" b="0" i="0" u="none" strike="noStrike" cap="none" dirty="0" err="1">
                <a:solidFill>
                  <a:srgbClr val="000000"/>
                </a:solidFill>
                <a:latin typeface="Arial"/>
                <a:ea typeface="Arial"/>
                <a:cs typeface="Arial"/>
                <a:sym typeface="Arial"/>
              </a:rPr>
              <a:t>durch</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Kritzeln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oder</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einfache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Skizzen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kann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helfen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Konzepte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zum</a:t>
            </a:r>
            <a:r>
              <a:rPr lang="en-US" sz="1550" b="0" i="0" u="none" strike="noStrike" cap="none" dirty="0">
                <a:solidFill>
                  <a:srgbClr val="000000"/>
                </a:solidFill>
                <a:latin typeface="Arial"/>
                <a:ea typeface="Arial"/>
                <a:cs typeface="Arial"/>
                <a:sym typeface="Arial"/>
              </a:rPr>
              <a:t> Leben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erwecken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müssen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kein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Künstler</a:t>
            </a:r>
            <a:r>
              <a:rPr lang="en-US" sz="1550" b="0" i="0" u="none" strike="noStrike" cap="none" dirty="0">
                <a:solidFill>
                  <a:srgbClr val="000000"/>
                </a:solidFill>
                <a:latin typeface="Arial"/>
                <a:ea typeface="Arial"/>
                <a:cs typeface="Arial"/>
                <a:sym typeface="Arial"/>
              </a:rPr>
              <a:t> sein; das </a:t>
            </a:r>
            <a:r>
              <a:rPr lang="en-US" sz="1550" b="0" i="0" u="none" strike="noStrike" cap="none" dirty="0" err="1">
                <a:solidFill>
                  <a:srgbClr val="000000"/>
                </a:solidFill>
                <a:latin typeface="Arial"/>
                <a:ea typeface="Arial"/>
                <a:cs typeface="Arial"/>
                <a:sym typeface="Arial"/>
              </a:rPr>
              <a:t>Ziel</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ist</a:t>
            </a:r>
            <a:r>
              <a:rPr lang="en-US" sz="1550" b="0" i="0" u="none" strike="noStrike" cap="none" dirty="0">
                <a:solidFill>
                  <a:srgbClr val="000000"/>
                </a:solidFill>
                <a:latin typeface="Arial"/>
                <a:ea typeface="Arial"/>
                <a:cs typeface="Arial"/>
                <a:sym typeface="Arial"/>
              </a:rPr>
              <a:t> es, </a:t>
            </a:r>
            <a:r>
              <a:rPr lang="en-US" sz="1550" b="0" i="0" u="none" strike="noStrike" cap="none" dirty="0" err="1">
                <a:solidFill>
                  <a:srgbClr val="000000"/>
                </a:solidFill>
                <a:latin typeface="Arial"/>
                <a:ea typeface="Arial"/>
                <a:cs typeface="Arial"/>
                <a:sym typeface="Arial"/>
              </a:rPr>
              <a:t>Ihre</a:t>
            </a:r>
            <a:r>
              <a:rPr lang="en-US" sz="1550" b="0" i="0" u="none" strike="noStrike" cap="none" dirty="0">
                <a:solidFill>
                  <a:srgbClr val="000000"/>
                </a:solidFill>
                <a:latin typeface="Arial"/>
                <a:ea typeface="Arial"/>
                <a:cs typeface="Arial"/>
                <a:sym typeface="Arial"/>
              </a:rPr>
              <a:t> Ideen auf </a:t>
            </a:r>
            <a:r>
              <a:rPr lang="en-US" sz="1550" b="0" i="0" u="none" strike="noStrike" cap="none" dirty="0" err="1">
                <a:solidFill>
                  <a:srgbClr val="000000"/>
                </a:solidFill>
                <a:latin typeface="Arial"/>
                <a:ea typeface="Arial"/>
                <a:cs typeface="Arial"/>
                <a:sym typeface="Arial"/>
              </a:rPr>
              <a:t>eine</a:t>
            </a:r>
            <a:r>
              <a:rPr lang="en-US" sz="1550" b="0" i="0" u="none" strike="noStrike" cap="none" dirty="0">
                <a:solidFill>
                  <a:srgbClr val="000000"/>
                </a:solidFill>
                <a:latin typeface="Arial"/>
                <a:ea typeface="Arial"/>
                <a:cs typeface="Arial"/>
                <a:sym typeface="Arial"/>
              </a:rPr>
              <a:t> Weise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Papier </a:t>
            </a:r>
            <a:r>
              <a:rPr lang="en-US" sz="1550" b="0" i="0" u="none" strike="noStrike" cap="none" dirty="0" err="1">
                <a:solidFill>
                  <a:srgbClr val="000000"/>
                </a:solidFill>
                <a:latin typeface="Arial"/>
                <a:ea typeface="Arial"/>
                <a:cs typeface="Arial"/>
                <a:sym typeface="Arial"/>
              </a:rPr>
              <a:t>zu</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bringen</a:t>
            </a:r>
            <a:r>
              <a:rPr lang="en-US" sz="1550" b="0" i="0" u="none" strike="noStrike" cap="none" dirty="0">
                <a:solidFill>
                  <a:srgbClr val="000000"/>
                </a:solidFill>
                <a:latin typeface="Arial"/>
                <a:ea typeface="Arial"/>
                <a:cs typeface="Arial"/>
                <a:sym typeface="Arial"/>
              </a:rPr>
              <a:t>, die für Sie Sinn </a:t>
            </a:r>
            <a:r>
              <a:rPr lang="en-US" sz="1550" b="0" i="0" u="none" strike="noStrike" cap="none" dirty="0" err="1">
                <a:solidFill>
                  <a:srgbClr val="000000"/>
                </a:solidFill>
                <a:latin typeface="Arial"/>
                <a:ea typeface="Arial"/>
                <a:cs typeface="Arial"/>
                <a:sym typeface="Arial"/>
              </a:rPr>
              <a:t>macht</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4. </a:t>
            </a:r>
            <a:r>
              <a:rPr lang="en-US" sz="1550" b="0" i="0" u="none" strike="noStrike" cap="none" dirty="0" err="1">
                <a:solidFill>
                  <a:srgbClr val="000000"/>
                </a:solidFill>
                <a:latin typeface="Arial"/>
                <a:ea typeface="Arial"/>
                <a:cs typeface="Arial"/>
                <a:sym typeface="Arial"/>
              </a:rPr>
              <a:t>Unterschiedliche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Perspektiven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einbeziehen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err="1">
                <a:solidFill>
                  <a:srgbClr val="000000"/>
                </a:solidFill>
                <a:latin typeface="Arial"/>
                <a:ea typeface="Arial"/>
                <a:cs typeface="Arial"/>
                <a:sym typeface="Arial"/>
              </a:rPr>
              <a:t>Holen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sich</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Anregungen</a:t>
            </a:r>
            <a:r>
              <a:rPr lang="en-US" sz="1550" b="0" i="0" u="none" strike="noStrike" cap="none" dirty="0">
                <a:solidFill>
                  <a:srgbClr val="000000"/>
                </a:solidFill>
                <a:latin typeface="Arial"/>
                <a:ea typeface="Arial"/>
                <a:cs typeface="Arial"/>
                <a:sym typeface="Arial"/>
              </a:rPr>
              <a:t> von </a:t>
            </a:r>
            <a:r>
              <a:rPr lang="en-US" sz="1550" b="0" i="0" u="none" strike="noStrike" cap="none" dirty="0" err="1">
                <a:solidFill>
                  <a:srgbClr val="000000"/>
                </a:solidFill>
                <a:latin typeface="Arial"/>
                <a:ea typeface="Arial"/>
                <a:cs typeface="Arial"/>
                <a:sym typeface="Arial"/>
              </a:rPr>
              <a:t>Freunden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Familienmitgliedern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oder</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Klassenkameraden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mit</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unterschiedlichen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Interessen</a:t>
            </a:r>
            <a:r>
              <a:rPr lang="en-US" sz="1550" b="0" i="0" u="none" strike="noStrike" cap="none" dirty="0">
                <a:solidFill>
                  <a:srgbClr val="000000"/>
                </a:solidFill>
                <a:latin typeface="Arial"/>
                <a:ea typeface="Arial"/>
                <a:cs typeface="Arial"/>
                <a:sym typeface="Arial"/>
              </a:rPr>
              <a:t> und </a:t>
            </a:r>
            <a:r>
              <a:rPr lang="en-US" sz="1550" b="0" i="0" u="none" strike="noStrike" cap="none" dirty="0" err="1">
                <a:solidFill>
                  <a:srgbClr val="000000"/>
                </a:solidFill>
                <a:latin typeface="Arial"/>
                <a:ea typeface="Arial"/>
                <a:cs typeface="Arial"/>
                <a:sym typeface="Arial"/>
              </a:rPr>
              <a:t>Hintergründen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Unterschiedliche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Denkweisen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können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einzigartige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Perspektiven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einbringen</a:t>
            </a:r>
            <a:r>
              <a:rPr lang="en-US" sz="1550" b="0" i="0" u="none" strike="noStrike" cap="none" dirty="0">
                <a:solidFill>
                  <a:srgbClr val="000000"/>
                </a:solidFill>
                <a:latin typeface="Arial"/>
                <a:ea typeface="Arial"/>
                <a:cs typeface="Arial"/>
                <a:sym typeface="Arial"/>
              </a:rPr>
              <a:t> und den </a:t>
            </a:r>
            <a:r>
              <a:rPr lang="en-US" sz="1550" b="0" i="0" u="none" strike="noStrike" cap="none" dirty="0" err="1">
                <a:solidFill>
                  <a:srgbClr val="000000"/>
                </a:solidFill>
                <a:latin typeface="Arial"/>
                <a:ea typeface="Arial"/>
                <a:cs typeface="Arial"/>
                <a:sym typeface="Arial"/>
              </a:rPr>
              <a:t>Reichtum</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Ihrer</a:t>
            </a:r>
            <a:r>
              <a:rPr lang="en-US" sz="1550" b="0" i="0" u="none" strike="noStrike" cap="none" dirty="0">
                <a:solidFill>
                  <a:srgbClr val="000000"/>
                </a:solidFill>
                <a:latin typeface="Arial"/>
                <a:ea typeface="Arial"/>
                <a:cs typeface="Arial"/>
                <a:sym typeface="Arial"/>
              </a:rPr>
              <a:t> Ideen </a:t>
            </a:r>
            <a:r>
              <a:rPr lang="en-US" sz="1550" b="0" i="0" u="none" strike="noStrike" cap="none" dirty="0" err="1">
                <a:solidFill>
                  <a:srgbClr val="000000"/>
                </a:solidFill>
                <a:latin typeface="Arial"/>
                <a:ea typeface="Arial"/>
                <a:cs typeface="Arial"/>
                <a:sym typeface="Arial"/>
              </a:rPr>
              <a:t>verbessern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a:solidFill>
                  <a:srgbClr val="000000"/>
                </a:solidFill>
                <a:latin typeface="Arial"/>
                <a:ea typeface="Arial"/>
                <a:cs typeface="Arial"/>
                <a:sym typeface="Arial"/>
              </a:rPr>
              <a:t>5. </a:t>
            </a:r>
            <a:r>
              <a:rPr lang="en-US" sz="1550" b="0" i="0" u="none" strike="noStrike" cap="none" dirty="0" err="1">
                <a:solidFill>
                  <a:srgbClr val="000000"/>
                </a:solidFill>
                <a:latin typeface="Arial"/>
                <a:ea typeface="Arial"/>
                <a:cs typeface="Arial"/>
                <a:sym typeface="Arial"/>
              </a:rPr>
              <a:t>Technologie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kreativ</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nutzen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550" b="0" i="0" u="none" strike="noStrike" cap="none" dirty="0" err="1">
                <a:solidFill>
                  <a:srgbClr val="000000"/>
                </a:solidFill>
                <a:latin typeface="Arial"/>
                <a:ea typeface="Arial"/>
                <a:cs typeface="Arial"/>
                <a:sym typeface="Arial"/>
              </a:rPr>
              <a:t>Nutzen</a:t>
            </a:r>
            <a:r>
              <a:rPr lang="en-US" sz="1550" b="0" i="0" u="none" strike="noStrike" cap="none" dirty="0">
                <a:solidFill>
                  <a:srgbClr val="000000"/>
                </a:solidFill>
                <a:latin typeface="Arial"/>
                <a:ea typeface="Arial"/>
                <a:cs typeface="Arial"/>
                <a:sym typeface="Arial"/>
              </a:rPr>
              <a:t> Sie </a:t>
            </a:r>
            <a:r>
              <a:rPr lang="en-US" sz="1550" b="0" i="0" u="none" strike="noStrike" cap="none" dirty="0" err="1">
                <a:solidFill>
                  <a:srgbClr val="000000"/>
                </a:solidFill>
                <a:latin typeface="Arial"/>
                <a:ea typeface="Arial"/>
                <a:cs typeface="Arial"/>
                <a:sym typeface="Arial"/>
              </a:rPr>
              <a:t>technologische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Hilfsmittel</a:t>
            </a:r>
            <a:r>
              <a:rPr lang="en-US" sz="1550" b="0" i="0" u="none" strike="noStrike" cap="none" dirty="0">
                <a:solidFill>
                  <a:srgbClr val="000000"/>
                </a:solidFill>
                <a:latin typeface="Arial"/>
                <a:ea typeface="Arial"/>
                <a:cs typeface="Arial"/>
                <a:sym typeface="Arial"/>
              </a:rPr>
              <a:t>, die </a:t>
            </a:r>
            <a:r>
              <a:rPr lang="en-US" sz="1550" b="0" i="0" u="none" strike="noStrike" cap="none" dirty="0" err="1">
                <a:solidFill>
                  <a:srgbClr val="000000"/>
                </a:solidFill>
                <a:latin typeface="Arial"/>
                <a:ea typeface="Arial"/>
                <a:cs typeface="Arial"/>
                <a:sym typeface="Arial"/>
              </a:rPr>
              <a:t>Ihre</a:t>
            </a:r>
            <a:r>
              <a:rPr lang="en-US" sz="1550" b="0" i="0" u="none" strike="noStrike" cap="none" dirty="0">
                <a:solidFill>
                  <a:srgbClr val="000000"/>
                </a:solidFill>
                <a:latin typeface="Arial"/>
                <a:ea typeface="Arial"/>
                <a:cs typeface="Arial"/>
                <a:sym typeface="Arial"/>
              </a:rPr>
              <a:t> Generation </a:t>
            </a:r>
            <a:r>
              <a:rPr lang="en-US" sz="1550" b="0" i="0" u="none" strike="noStrike" cap="none" dirty="0" err="1">
                <a:solidFill>
                  <a:srgbClr val="000000"/>
                </a:solidFill>
                <a:latin typeface="Arial"/>
                <a:ea typeface="Arial"/>
                <a:cs typeface="Arial"/>
                <a:sym typeface="Arial"/>
              </a:rPr>
              <a:t>ansprechen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Virtuelle</a:t>
            </a:r>
            <a:r>
              <a:rPr lang="en-US" sz="1550" b="0" i="0" u="none" strike="noStrike" cap="none" dirty="0">
                <a:solidFill>
                  <a:srgbClr val="000000"/>
                </a:solidFill>
                <a:latin typeface="Arial"/>
                <a:ea typeface="Arial"/>
                <a:cs typeface="Arial"/>
                <a:sym typeface="Arial"/>
              </a:rPr>
              <a:t> Whiteboards, </a:t>
            </a:r>
            <a:r>
              <a:rPr lang="en-US" sz="1550" b="0" i="0" u="none" strike="noStrike" cap="none" dirty="0" err="1">
                <a:solidFill>
                  <a:srgbClr val="000000"/>
                </a:solidFill>
                <a:latin typeface="Arial"/>
                <a:ea typeface="Arial"/>
                <a:cs typeface="Arial"/>
                <a:sym typeface="Arial"/>
              </a:rPr>
              <a:t>Plattformen</a:t>
            </a:r>
            <a:r>
              <a:rPr lang="en-US" sz="1550" b="0" i="0" u="none" strike="noStrike" cap="none" dirty="0">
                <a:solidFill>
                  <a:srgbClr val="000000"/>
                </a:solidFill>
                <a:latin typeface="Arial"/>
                <a:ea typeface="Arial"/>
                <a:cs typeface="Arial"/>
                <a:sym typeface="Arial"/>
              </a:rPr>
              <a:t> für die Online-</a:t>
            </a:r>
            <a:r>
              <a:rPr lang="en-US" sz="1550" b="0" i="0" u="none" strike="noStrike" cap="none" dirty="0" err="1">
                <a:solidFill>
                  <a:srgbClr val="000000"/>
                </a:solidFill>
                <a:latin typeface="Arial"/>
                <a:ea typeface="Arial"/>
                <a:cs typeface="Arial"/>
                <a:sym typeface="Arial"/>
              </a:rPr>
              <a:t>Zusammenarbeit</a:t>
            </a:r>
            <a:r>
              <a:rPr lang="en-US" sz="1550" b="0" i="0" u="none" strike="noStrike" cap="none" dirty="0">
                <a:solidFill>
                  <a:srgbClr val="000000"/>
                </a:solidFill>
                <a:latin typeface="Arial"/>
                <a:ea typeface="Arial"/>
                <a:cs typeface="Arial"/>
                <a:sym typeface="Arial"/>
              </a:rPr>
              <a:t> und Apps, die für </a:t>
            </a:r>
            <a:r>
              <a:rPr lang="en-US" sz="1550" b="0" i="0" u="none" strike="noStrike" cap="none" dirty="0" err="1">
                <a:solidFill>
                  <a:srgbClr val="000000"/>
                </a:solidFill>
                <a:latin typeface="Arial"/>
                <a:ea typeface="Arial"/>
                <a:cs typeface="Arial"/>
                <a:sym typeface="Arial"/>
              </a:rPr>
              <a:t>kreatives</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Denken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entwickelt</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wurden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können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Ihren</a:t>
            </a:r>
            <a:r>
              <a:rPr lang="en-US" sz="1550" b="0" i="0" u="none" strike="noStrike" cap="none" dirty="0">
                <a:solidFill>
                  <a:srgbClr val="000000"/>
                </a:solidFill>
                <a:latin typeface="Arial"/>
                <a:ea typeface="Arial"/>
                <a:cs typeface="Arial"/>
                <a:sym typeface="Arial"/>
              </a:rPr>
              <a:t> Brainstorming-</a:t>
            </a:r>
            <a:r>
              <a:rPr lang="en-US" sz="1550" b="0" i="0" u="none" strike="noStrike" cap="none" dirty="0" err="1">
                <a:solidFill>
                  <a:srgbClr val="000000"/>
                </a:solidFill>
                <a:latin typeface="Arial"/>
                <a:ea typeface="Arial"/>
                <a:cs typeface="Arial"/>
                <a:sym typeface="Arial"/>
              </a:rPr>
              <a:t>Sitzungen</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eine</a:t>
            </a:r>
            <a:r>
              <a:rPr lang="en-US" sz="1550" b="0" i="0" u="none" strike="noStrike" cap="none" dirty="0">
                <a:solidFill>
                  <a:srgbClr val="000000"/>
                </a:solidFill>
                <a:latin typeface="Arial"/>
                <a:ea typeface="Arial"/>
                <a:cs typeface="Arial"/>
                <a:sym typeface="Arial"/>
              </a:rPr>
              <a:t> </a:t>
            </a:r>
            <a:r>
              <a:rPr lang="en-US" sz="1550" b="0" i="0" u="none" strike="noStrike" cap="none" dirty="0" err="1">
                <a:solidFill>
                  <a:srgbClr val="000000"/>
                </a:solidFill>
                <a:latin typeface="Arial"/>
                <a:ea typeface="Arial"/>
                <a:cs typeface="Arial"/>
                <a:sym typeface="Arial"/>
              </a:rPr>
              <a:t>technikaffine</a:t>
            </a:r>
            <a:r>
              <a:rPr lang="en-US" sz="1550" b="0" i="0" u="none" strike="noStrike" cap="none" dirty="0">
                <a:solidFill>
                  <a:srgbClr val="000000"/>
                </a:solidFill>
                <a:latin typeface="Arial"/>
                <a:ea typeface="Arial"/>
                <a:cs typeface="Arial"/>
                <a:sym typeface="Arial"/>
              </a:rPr>
              <a:t> Note </a:t>
            </a:r>
            <a:r>
              <a:rPr lang="en-US" sz="1550" b="0" i="0" u="none" strike="noStrike" cap="none" dirty="0" err="1">
                <a:solidFill>
                  <a:srgbClr val="000000"/>
                </a:solidFill>
                <a:latin typeface="Arial"/>
                <a:ea typeface="Arial"/>
                <a:cs typeface="Arial"/>
                <a:sym typeface="Arial"/>
              </a:rPr>
              <a:t>verleihen</a:t>
            </a:r>
            <a:r>
              <a:rPr lang="en-US" sz="1550" b="0" i="0" u="none" strike="noStrike" cap="none" dirty="0">
                <a:solidFill>
                  <a:srgbClr val="000000"/>
                </a:solidFill>
                <a:latin typeface="Arial"/>
                <a:ea typeface="Arial"/>
                <a:cs typeface="Arial"/>
                <a:sym typeface="Arial"/>
              </a:rPr>
              <a:t>.</a:t>
            </a:r>
            <a:endParaRPr sz="1550" b="0" i="0" u="none" strike="noStrike" cap="none" dirty="0">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pic>
        <p:nvPicPr>
          <p:cNvPr id="585" name="Google Shape;585;p78"/>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86" name="Google Shape;586;p78"/>
          <p:cNvSpPr txBox="1"/>
          <p:nvPr/>
        </p:nvSpPr>
        <p:spPr>
          <a:xfrm>
            <a:off x="877200" y="684450"/>
            <a:ext cx="8645100" cy="57553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a:solidFill>
                  <a:schemeClr val="dk1"/>
                </a:solidFill>
                <a:latin typeface="Arial"/>
                <a:ea typeface="Arial"/>
                <a:cs typeface="Arial"/>
                <a:sym typeface="Arial"/>
              </a:rPr>
              <a:t>6. </a:t>
            </a:r>
            <a:r>
              <a:rPr lang="en-US" sz="1600" b="0" i="0" u="none" strike="noStrike" cap="none" dirty="0" err="1">
                <a:solidFill>
                  <a:schemeClr val="dk1"/>
                </a:solidFill>
                <a:latin typeface="Arial"/>
                <a:ea typeface="Arial"/>
                <a:cs typeface="Arial"/>
                <a:sym typeface="Arial"/>
              </a:rPr>
              <a:t>Kombiniere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Leidenschaften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err="1">
                <a:solidFill>
                  <a:schemeClr val="dk1"/>
                </a:solidFill>
                <a:latin typeface="Arial"/>
                <a:ea typeface="Arial"/>
                <a:cs typeface="Arial"/>
                <a:sym typeface="Arial"/>
              </a:rPr>
              <a:t>Denken</a:t>
            </a:r>
            <a:r>
              <a:rPr lang="en-US" sz="1600" b="0" i="0" u="none" strike="noStrike" cap="none" dirty="0">
                <a:solidFill>
                  <a:schemeClr val="dk1"/>
                </a:solidFill>
                <a:latin typeface="Arial"/>
                <a:ea typeface="Arial"/>
                <a:cs typeface="Arial"/>
                <a:sym typeface="Arial"/>
              </a:rPr>
              <a:t> Sie an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Hobbys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Interessen</a:t>
            </a:r>
            <a:r>
              <a:rPr lang="en-US" sz="1600" b="0" i="0" u="none" strike="noStrike" cap="none" dirty="0">
                <a:solidFill>
                  <a:schemeClr val="dk1"/>
                </a:solidFill>
                <a:latin typeface="Arial"/>
                <a:ea typeface="Arial"/>
                <a:cs typeface="Arial"/>
                <a:sym typeface="Arial"/>
              </a:rPr>
              <a:t> und Dinge, für die Sie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begeistern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Interessen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Geschäftsideen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kombinieren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kann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unternehmerische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Reise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spannender</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sinnvoller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a:solidFill>
                  <a:schemeClr val="dk1"/>
                </a:solidFill>
                <a:latin typeface="Arial"/>
                <a:ea typeface="Arial"/>
                <a:cs typeface="Arial"/>
                <a:sym typeface="Arial"/>
              </a:rPr>
              <a:t>7. </a:t>
            </a:r>
            <a:r>
              <a:rPr lang="en-US" sz="1600" b="0" i="0" u="none" strike="noStrike" cap="none" dirty="0" err="1">
                <a:solidFill>
                  <a:schemeClr val="dk1"/>
                </a:solidFill>
                <a:latin typeface="Arial"/>
                <a:ea typeface="Arial"/>
                <a:cs typeface="Arial"/>
                <a:sym typeface="Arial"/>
              </a:rPr>
              <a:t>Stellen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kleine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Herausforderungen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err="1">
                <a:solidFill>
                  <a:schemeClr val="dk1"/>
                </a:solidFill>
                <a:latin typeface="Arial"/>
                <a:ea typeface="Arial"/>
                <a:cs typeface="Arial"/>
                <a:sym typeface="Arial"/>
              </a:rPr>
              <a:t>Beginnen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kleinen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Herausforderungen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Problemen</a:t>
            </a:r>
            <a:r>
              <a:rPr lang="en-US" sz="1600" b="0" i="0" u="none" strike="noStrike" cap="none" dirty="0">
                <a:solidFill>
                  <a:schemeClr val="dk1"/>
                </a:solidFill>
                <a:latin typeface="Arial"/>
                <a:ea typeface="Arial"/>
                <a:cs typeface="Arial"/>
                <a:sym typeface="Arial"/>
              </a:rPr>
              <a:t>, die Sie in </a:t>
            </a:r>
            <a:r>
              <a:rPr lang="en-US" sz="1600" b="0" i="0" u="none" strike="noStrike" cap="none" dirty="0" err="1">
                <a:solidFill>
                  <a:schemeClr val="dk1"/>
                </a:solidFill>
                <a:latin typeface="Arial"/>
                <a:ea typeface="Arial"/>
                <a:cs typeface="Arial"/>
                <a:sym typeface="Arial"/>
              </a:rPr>
              <a:t>Ihrem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täglichen</a:t>
            </a:r>
            <a:r>
              <a:rPr lang="en-US" sz="1600" b="0" i="0" u="none" strike="noStrike" cap="none" dirty="0">
                <a:solidFill>
                  <a:schemeClr val="dk1"/>
                </a:solidFill>
                <a:latin typeface="Arial"/>
                <a:ea typeface="Arial"/>
                <a:cs typeface="Arial"/>
                <a:sym typeface="Arial"/>
              </a:rPr>
              <a:t> Leben </a:t>
            </a:r>
            <a:r>
              <a:rPr lang="en-US" sz="1600" b="0" i="0" u="none" strike="noStrike" cap="none" dirty="0" err="1">
                <a:solidFill>
                  <a:schemeClr val="dk1"/>
                </a:solidFill>
                <a:latin typeface="Arial"/>
                <a:ea typeface="Arial"/>
                <a:cs typeface="Arial"/>
                <a:sym typeface="Arial"/>
              </a:rPr>
              <a:t>feststellen</a:t>
            </a:r>
            <a:r>
              <a:rPr lang="en-US" sz="1600" b="0" i="0" u="none" strike="noStrike" cap="none" dirty="0">
                <a:solidFill>
                  <a:schemeClr val="dk1"/>
                </a:solidFill>
                <a:latin typeface="Arial"/>
                <a:ea typeface="Arial"/>
                <a:cs typeface="Arial"/>
                <a:sym typeface="Arial"/>
              </a:rPr>
              <a:t>. Wie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etwas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effizienter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unterhaltsamer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nachhaltiger</a:t>
            </a:r>
            <a:r>
              <a:rPr lang="en-US" sz="1600" b="0" i="0" u="none" strike="noStrike" cap="none" dirty="0">
                <a:solidFill>
                  <a:schemeClr val="dk1"/>
                </a:solidFill>
                <a:latin typeface="Arial"/>
                <a:ea typeface="Arial"/>
                <a:cs typeface="Arial"/>
                <a:sym typeface="Arial"/>
              </a:rPr>
              <a:t> gestalten? Die </a:t>
            </a:r>
            <a:r>
              <a:rPr lang="en-US" sz="1600" b="0" i="0" u="none" strike="noStrike" cap="none" dirty="0" err="1">
                <a:solidFill>
                  <a:schemeClr val="dk1"/>
                </a:solidFill>
                <a:latin typeface="Arial"/>
                <a:ea typeface="Arial"/>
                <a:cs typeface="Arial"/>
                <a:sym typeface="Arial"/>
              </a:rPr>
              <a:t>Lösung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Alltagsproblemen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kann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innovativen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Geschäftsideen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a:solidFill>
                  <a:schemeClr val="dk1"/>
                </a:solidFill>
                <a:latin typeface="Arial"/>
                <a:ea typeface="Arial"/>
                <a:cs typeface="Arial"/>
                <a:sym typeface="Arial"/>
              </a:rPr>
              <a:t>8. </a:t>
            </a:r>
            <a:r>
              <a:rPr lang="en-US" sz="1600" b="0" i="0" u="none" strike="noStrike" cap="none" dirty="0" err="1">
                <a:solidFill>
                  <a:schemeClr val="dk1"/>
                </a:solidFill>
                <a:latin typeface="Arial"/>
                <a:ea typeface="Arial"/>
                <a:cs typeface="Arial"/>
                <a:sym typeface="Arial"/>
              </a:rPr>
              <a:t>Verrückte</a:t>
            </a:r>
            <a:r>
              <a:rPr lang="en-US" sz="1600" b="0" i="0" u="none" strike="noStrike" cap="none" dirty="0">
                <a:solidFill>
                  <a:schemeClr val="dk1"/>
                </a:solidFill>
                <a:latin typeface="Arial"/>
                <a:ea typeface="Arial"/>
                <a:cs typeface="Arial"/>
                <a:sym typeface="Arial"/>
              </a:rPr>
              <a:t> Ideen </a:t>
            </a:r>
            <a:r>
              <a:rPr lang="en-US" sz="1600" b="0" i="0" u="none" strike="noStrike" cap="none" dirty="0" err="1">
                <a:solidFill>
                  <a:schemeClr val="dk1"/>
                </a:solidFill>
                <a:latin typeface="Arial"/>
                <a:ea typeface="Arial"/>
                <a:cs typeface="Arial"/>
                <a:sym typeface="Arial"/>
              </a:rPr>
              <a:t>zelebrieren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err="1">
                <a:solidFill>
                  <a:schemeClr val="dk1"/>
                </a:solidFill>
                <a:latin typeface="Arial"/>
                <a:ea typeface="Arial"/>
                <a:cs typeface="Arial"/>
                <a:sym typeface="Arial"/>
              </a:rPr>
              <a:t>Beim</a:t>
            </a:r>
            <a:r>
              <a:rPr lang="en-US" sz="1600" b="0" i="0" u="none" strike="noStrike" cap="none" dirty="0">
                <a:solidFill>
                  <a:schemeClr val="dk1"/>
                </a:solidFill>
                <a:latin typeface="Arial"/>
                <a:ea typeface="Arial"/>
                <a:cs typeface="Arial"/>
                <a:sym typeface="Arial"/>
              </a:rPr>
              <a:t> Brainstorming </a:t>
            </a:r>
            <a:r>
              <a:rPr lang="en-US" sz="1600" b="0" i="0" u="none" strike="noStrike" cap="none" dirty="0" err="1">
                <a:solidFill>
                  <a:schemeClr val="dk1"/>
                </a:solidFill>
                <a:latin typeface="Arial"/>
                <a:ea typeface="Arial"/>
                <a:cs typeface="Arial"/>
                <a:sym typeface="Arial"/>
              </a:rPr>
              <a:t>gibt</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keine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schlechten</a:t>
            </a:r>
            <a:r>
              <a:rPr lang="en-US" sz="1600" b="0" i="0" u="none" strike="noStrike" cap="none" dirty="0">
                <a:solidFill>
                  <a:schemeClr val="dk1"/>
                </a:solidFill>
                <a:latin typeface="Arial"/>
                <a:ea typeface="Arial"/>
                <a:cs typeface="Arial"/>
                <a:sym typeface="Arial"/>
              </a:rPr>
              <a:t> Ideen! </a:t>
            </a:r>
            <a:r>
              <a:rPr lang="en-US" sz="1600" b="0" i="0" u="none" strike="noStrike" cap="none" dirty="0" err="1">
                <a:solidFill>
                  <a:schemeClr val="dk1"/>
                </a:solidFill>
                <a:latin typeface="Arial"/>
                <a:ea typeface="Arial"/>
                <a:cs typeface="Arial"/>
                <a:sym typeface="Arial"/>
              </a:rPr>
              <a:t>Selbst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verrücktesten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Konzepte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etwas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Brillantem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Feiern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diese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wilden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unkonventionellen</a:t>
            </a:r>
            <a:r>
              <a:rPr lang="en-US" sz="1600" b="0" i="0" u="none" strike="noStrike" cap="none" dirty="0">
                <a:solidFill>
                  <a:schemeClr val="dk1"/>
                </a:solidFill>
                <a:latin typeface="Arial"/>
                <a:ea typeface="Arial"/>
                <a:cs typeface="Arial"/>
                <a:sym typeface="Arial"/>
              </a:rPr>
              <a:t> Gedanken und </a:t>
            </a:r>
            <a:r>
              <a:rPr lang="en-US" sz="1600" b="0" i="0" u="none" strike="noStrike" cap="none" dirty="0" err="1">
                <a:solidFill>
                  <a:schemeClr val="dk1"/>
                </a:solidFill>
                <a:latin typeface="Arial"/>
                <a:ea typeface="Arial"/>
                <a:cs typeface="Arial"/>
                <a:sym typeface="Arial"/>
              </a:rPr>
              <a:t>bauen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darauf</a:t>
            </a:r>
            <a:r>
              <a:rPr lang="en-US" sz="1600" b="0" i="0" u="none" strike="noStrike" cap="none" dirty="0">
                <a:solidFill>
                  <a:schemeClr val="dk1"/>
                </a:solidFill>
                <a:latin typeface="Arial"/>
                <a:ea typeface="Arial"/>
                <a:cs typeface="Arial"/>
                <a:sym typeface="Arial"/>
              </a:rPr>
              <a:t> auf.</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a:solidFill>
                  <a:schemeClr val="dk1"/>
                </a:solidFill>
                <a:latin typeface="Arial"/>
                <a:ea typeface="Arial"/>
                <a:cs typeface="Arial"/>
                <a:sym typeface="Arial"/>
              </a:rPr>
              <a:t>9. </a:t>
            </a:r>
            <a:r>
              <a:rPr lang="en-US" sz="1600" b="0" i="0" u="none" strike="noStrike" cap="none" dirty="0" err="1">
                <a:solidFill>
                  <a:schemeClr val="dk1"/>
                </a:solidFill>
                <a:latin typeface="Arial"/>
                <a:ea typeface="Arial"/>
                <a:cs typeface="Arial"/>
                <a:sym typeface="Arial"/>
              </a:rPr>
              <a:t>Seien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offen</a:t>
            </a:r>
            <a:r>
              <a:rPr lang="en-US" sz="1600" b="0" i="0" u="none" strike="noStrike" cap="none" dirty="0">
                <a:solidFill>
                  <a:schemeClr val="dk1"/>
                </a:solidFill>
                <a:latin typeface="Arial"/>
                <a:ea typeface="Arial"/>
                <a:cs typeface="Arial"/>
                <a:sym typeface="Arial"/>
              </a:rPr>
              <a:t> für </a:t>
            </a:r>
            <a:r>
              <a:rPr lang="en-US" sz="1600" b="0" i="0" u="none" strike="noStrike" cap="none" dirty="0" err="1">
                <a:solidFill>
                  <a:schemeClr val="dk1"/>
                </a:solidFill>
                <a:latin typeface="Arial"/>
                <a:ea typeface="Arial"/>
                <a:cs typeface="Arial"/>
                <a:sym typeface="Arial"/>
              </a:rPr>
              <a:t>Kooperationen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err="1">
                <a:solidFill>
                  <a:schemeClr val="dk1"/>
                </a:solidFill>
                <a:latin typeface="Arial"/>
                <a:ea typeface="Arial"/>
                <a:cs typeface="Arial"/>
                <a:sym typeface="Arial"/>
              </a:rPr>
              <a:t>Teilen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Ideen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Freunden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Klassenkameraden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ermutigen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Beitrag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leisten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Durch</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Zusammenarbeit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kann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einsamen</a:t>
            </a:r>
            <a:r>
              <a:rPr lang="en-US" sz="1600" b="0" i="0" u="none" strike="noStrike" cap="none" dirty="0">
                <a:solidFill>
                  <a:schemeClr val="dk1"/>
                </a:solidFill>
                <a:latin typeface="Arial"/>
                <a:ea typeface="Arial"/>
                <a:cs typeface="Arial"/>
                <a:sym typeface="Arial"/>
              </a:rPr>
              <a:t> Brainstorming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dynamischer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Ideenaustausch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a:solidFill>
                  <a:schemeClr val="dk1"/>
                </a:solidFill>
                <a:latin typeface="Arial"/>
                <a:ea typeface="Arial"/>
                <a:cs typeface="Arial"/>
                <a:sym typeface="Arial"/>
              </a:rPr>
              <a:t>10. </a:t>
            </a:r>
            <a:r>
              <a:rPr lang="en-US" sz="1600" b="0" i="0" u="none" strike="noStrike" cap="none" dirty="0" err="1">
                <a:solidFill>
                  <a:schemeClr val="dk1"/>
                </a:solidFill>
                <a:latin typeface="Arial"/>
                <a:ea typeface="Arial"/>
                <a:cs typeface="Arial"/>
                <a:sym typeface="Arial"/>
              </a:rPr>
              <a:t>Bleib</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neugierig</a:t>
            </a:r>
            <a:r>
              <a:rPr lang="en-US" sz="1600" b="0" i="0" u="none" strike="noStrike" cap="none" dirty="0">
                <a:solidFill>
                  <a:schemeClr val="dk1"/>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dirty="0" err="1">
                <a:solidFill>
                  <a:schemeClr val="dk1"/>
                </a:solidFill>
                <a:latin typeface="Arial"/>
                <a:ea typeface="Arial"/>
                <a:cs typeface="Arial"/>
                <a:sym typeface="Arial"/>
              </a:rPr>
              <a:t>Behalten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Neugierde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Erkunden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Trends, </a:t>
            </a:r>
            <a:r>
              <a:rPr lang="en-US" sz="1600" b="0" i="0" u="none" strike="noStrike" cap="none" dirty="0" err="1">
                <a:solidFill>
                  <a:schemeClr val="dk1"/>
                </a:solidFill>
                <a:latin typeface="Arial"/>
                <a:ea typeface="Arial"/>
                <a:cs typeface="Arial"/>
                <a:sym typeface="Arial"/>
              </a:rPr>
              <a:t>Technologien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Branchen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neugierig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bleiben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offen</a:t>
            </a:r>
            <a:r>
              <a:rPr lang="en-US" sz="1600" b="0" i="0" u="none" strike="noStrike" cap="none" dirty="0">
                <a:solidFill>
                  <a:schemeClr val="dk1"/>
                </a:solidFill>
                <a:latin typeface="Arial"/>
                <a:ea typeface="Arial"/>
                <a:cs typeface="Arial"/>
                <a:sym typeface="Arial"/>
              </a:rPr>
              <a:t> für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Ideen und </a:t>
            </a:r>
            <a:r>
              <a:rPr lang="en-US" sz="1600" b="0" i="0" u="none" strike="noStrike" cap="none" dirty="0" err="1">
                <a:solidFill>
                  <a:schemeClr val="dk1"/>
                </a:solidFill>
                <a:latin typeface="Arial"/>
                <a:ea typeface="Arial"/>
                <a:cs typeface="Arial"/>
                <a:sym typeface="Arial"/>
              </a:rPr>
              <a:t>Möglichkeiten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a:stretch/>
        </p:blipFill>
        <p:spPr>
          <a:xfrm>
            <a:off x="2838" y="0"/>
            <a:ext cx="10688975" cy="7559673"/>
          </a:xfrm>
          <a:prstGeom prst="rect">
            <a:avLst/>
          </a:prstGeom>
          <a:noFill/>
          <a:ln>
            <a:noFill/>
          </a:ln>
        </p:spPr>
      </p:pic>
      <p:sp>
        <p:nvSpPr>
          <p:cNvPr id="592" name="Google Shape;592;p79"/>
          <p:cNvSpPr txBox="1"/>
          <p:nvPr/>
        </p:nvSpPr>
        <p:spPr>
          <a:xfrm>
            <a:off x="843806" y="789957"/>
            <a:ext cx="9004200" cy="60016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00" b="1" i="0" u="none" strike="noStrike" cap="none" dirty="0">
                <a:solidFill>
                  <a:srgbClr val="000000"/>
                </a:solidFill>
                <a:latin typeface="Arial"/>
                <a:ea typeface="Arial"/>
                <a:cs typeface="Arial"/>
                <a:sym typeface="Arial"/>
              </a:rPr>
              <a:t>Was </a:t>
            </a:r>
            <a:r>
              <a:rPr lang="en-US" sz="1600" b="1" i="0" u="none" strike="noStrike" cap="none" dirty="0" err="1">
                <a:solidFill>
                  <a:srgbClr val="000000"/>
                </a:solidFill>
                <a:latin typeface="Arial"/>
                <a:ea typeface="Arial"/>
                <a:cs typeface="Arial"/>
                <a:sym typeface="Arial"/>
              </a:rPr>
              <a:t>ist</a:t>
            </a:r>
            <a:r>
              <a:rPr lang="en-US" sz="1600" b="1" i="0" u="none" strike="noStrike" cap="none" dirty="0">
                <a:solidFill>
                  <a:srgbClr val="000000"/>
                </a:solidFill>
                <a:latin typeface="Arial"/>
                <a:ea typeface="Arial"/>
                <a:cs typeface="Arial"/>
                <a:sym typeface="Arial"/>
              </a:rPr>
              <a:t> SWOT?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SWOT </a:t>
            </a:r>
            <a:r>
              <a:rPr lang="en-US" sz="1600" b="0" i="0" u="none" strike="noStrike" cap="none" dirty="0" err="1">
                <a:solidFill>
                  <a:srgbClr val="000000"/>
                </a:solidFill>
                <a:latin typeface="Arial"/>
                <a:ea typeface="Arial"/>
                <a:cs typeface="Arial"/>
                <a:sym typeface="Arial"/>
              </a:rPr>
              <a:t>steht</a:t>
            </a:r>
            <a:r>
              <a:rPr lang="en-US" sz="1600" b="0" i="0" u="none" strike="noStrike" cap="none" dirty="0">
                <a:solidFill>
                  <a:srgbClr val="000000"/>
                </a:solidFill>
                <a:latin typeface="Arial"/>
                <a:ea typeface="Arial"/>
                <a:cs typeface="Arial"/>
                <a:sym typeface="Arial"/>
              </a:rPr>
              <a:t> für Strengths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Weaknesses (</a:t>
            </a:r>
            <a:r>
              <a:rPr lang="en-US" sz="1600" b="0" i="0" u="none" strike="noStrike" cap="none" dirty="0" err="1">
                <a:solidFill>
                  <a:srgbClr val="000000"/>
                </a:solidFill>
                <a:latin typeface="Arial"/>
                <a:ea typeface="Arial"/>
                <a:cs typeface="Arial"/>
                <a:sym typeface="Arial"/>
              </a:rPr>
              <a:t>Schwächen</a:t>
            </a:r>
            <a:r>
              <a:rPr lang="en-US" sz="1600" b="0" i="0" u="none" strike="noStrike" cap="none" dirty="0">
                <a:solidFill>
                  <a:srgbClr val="000000"/>
                </a:solidFill>
                <a:latin typeface="Arial"/>
                <a:ea typeface="Arial"/>
                <a:cs typeface="Arial"/>
                <a:sym typeface="Arial"/>
              </a:rPr>
              <a:t>), Opportunities (</a:t>
            </a:r>
            <a:r>
              <a:rPr lang="en-US" sz="1600" b="0" i="0" u="none" strike="noStrike" cap="none" dirty="0" err="1">
                <a:solidFill>
                  <a:srgbClr val="000000"/>
                </a:solidFill>
                <a:latin typeface="Arial"/>
                <a:ea typeface="Arial"/>
                <a:cs typeface="Arial"/>
                <a:sym typeface="Arial"/>
              </a:rPr>
              <a:t>Chancen</a:t>
            </a:r>
            <a:r>
              <a:rPr lang="en-US" sz="1600" b="0" i="0" u="none" strike="noStrike" cap="none" dirty="0">
                <a:solidFill>
                  <a:srgbClr val="000000"/>
                </a:solidFill>
                <a:latin typeface="Arial"/>
                <a:ea typeface="Arial"/>
                <a:cs typeface="Arial"/>
                <a:sym typeface="Arial"/>
              </a:rPr>
              <a:t>) und Threats (</a:t>
            </a:r>
            <a:r>
              <a:rPr lang="en-US" sz="1600" b="0" i="0" u="none" strike="noStrike" cap="none" dirty="0" err="1">
                <a:solidFill>
                  <a:srgbClr val="000000"/>
                </a:solidFill>
                <a:latin typeface="Arial"/>
                <a:ea typeface="Arial"/>
                <a:cs typeface="Arial"/>
                <a:sym typeface="Arial"/>
              </a:rPr>
              <a:t>Gefahren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nützlich</a:t>
            </a:r>
            <a:r>
              <a:rPr lang="en-US" sz="1600" b="0" i="0" u="none" strike="noStrike" cap="none" dirty="0">
                <a:solidFill>
                  <a:srgbClr val="000000"/>
                </a:solidFill>
                <a:latin typeface="Arial"/>
                <a:ea typeface="Arial"/>
                <a:cs typeface="Arial"/>
                <a:sym typeface="Arial"/>
              </a:rPr>
              <a:t> sein, um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Geschäftsidee</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Grund</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verstehen. Lassen Sie </a:t>
            </a:r>
            <a:r>
              <a:rPr lang="en-US" sz="1600" b="0" i="0" u="none" strike="noStrike" cap="none" dirty="0" err="1">
                <a:solidFill>
                  <a:srgbClr val="000000"/>
                </a:solidFill>
                <a:latin typeface="Arial"/>
                <a:ea typeface="Arial"/>
                <a:cs typeface="Arial"/>
                <a:sym typeface="Arial"/>
              </a:rPr>
              <a:t>uns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jede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Komponente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aufschlüsseln</a:t>
            </a:r>
            <a:r>
              <a:rPr lang="en-US" sz="1600" b="0" i="0" u="none" strike="noStrike" cap="none" dirty="0">
                <a:solidFill>
                  <a:srgbClr val="000000"/>
                </a:solidFill>
                <a:latin typeface="Arial"/>
                <a:ea typeface="Arial"/>
                <a:cs typeface="Arial"/>
                <a:sym typeface="Arial"/>
              </a:rPr>
              <a:t>:</a:t>
            </a:r>
            <a:endParaRPr sz="1200" dirty="0"/>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Stärken</a:t>
            </a:r>
            <a:r>
              <a:rPr lang="en-US" sz="1600" b="1" i="0" u="sng" strike="noStrike" cap="none" dirty="0">
                <a:solidFill>
                  <a:srgbClr val="000000"/>
                </a:solidFill>
                <a:latin typeface="Arial"/>
                <a:ea typeface="Arial"/>
                <a:cs typeface="Arial"/>
                <a:sym typeface="Arial"/>
              </a:rPr>
              <a:t> (S):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Was </a:t>
            </a:r>
            <a:r>
              <a:rPr lang="en-US" sz="1600" b="0" i="0" u="none" strike="noStrike" cap="none" dirty="0" err="1">
                <a:solidFill>
                  <a:srgbClr val="000000"/>
                </a:solidFill>
                <a:latin typeface="Arial"/>
                <a:ea typeface="Arial"/>
                <a:cs typeface="Arial"/>
                <a:sym typeface="Arial"/>
              </a:rPr>
              <a:t>lässt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glänzen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Superkräfte</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besitzt</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Merkmale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Fähigkeiten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sein, die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Wettbewerbsvorteil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verschaffen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Schwachstellen</a:t>
            </a:r>
            <a:r>
              <a:rPr lang="en-US" sz="1600" b="1" i="0" u="sng" strike="noStrike" cap="none" dirty="0">
                <a:solidFill>
                  <a:srgbClr val="000000"/>
                </a:solidFill>
                <a:latin typeface="Arial"/>
                <a:ea typeface="Arial"/>
                <a:cs typeface="Arial"/>
                <a:sym typeface="Arial"/>
              </a:rPr>
              <a:t> (W):</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Jeder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Superheld</a:t>
            </a:r>
            <a:r>
              <a:rPr lang="en-US" sz="1600" b="0" i="0" u="none" strike="noStrike" cap="none" dirty="0">
                <a:solidFill>
                  <a:srgbClr val="000000"/>
                </a:solidFill>
                <a:latin typeface="Arial"/>
                <a:ea typeface="Arial"/>
                <a:cs typeface="Arial"/>
                <a:sym typeface="Arial"/>
              </a:rPr>
              <a:t> hat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Schwäche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richtig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Ermitteln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Aspekte</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behindern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könnten</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könnte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Mangel</a:t>
            </a:r>
            <a:r>
              <a:rPr lang="en-US" sz="1600" b="0" i="0" u="none" strike="noStrike" cap="none" dirty="0">
                <a:solidFill>
                  <a:srgbClr val="000000"/>
                </a:solidFill>
                <a:latin typeface="Arial"/>
                <a:ea typeface="Arial"/>
                <a:cs typeface="Arial"/>
                <a:sym typeface="Arial"/>
              </a:rPr>
              <a:t> an </a:t>
            </a:r>
            <a:r>
              <a:rPr lang="en-US" sz="1600" b="0" i="0" u="none" strike="noStrike" cap="none" dirty="0" err="1">
                <a:solidFill>
                  <a:srgbClr val="000000"/>
                </a:solidFill>
                <a:latin typeface="Arial"/>
                <a:ea typeface="Arial"/>
                <a:cs typeface="Arial"/>
                <a:sym typeface="Arial"/>
              </a:rPr>
              <a:t>bestimmten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Fähigkeiten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begrenzte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potenzielle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sein, die </a:t>
            </a:r>
            <a:r>
              <a:rPr lang="en-US" sz="1600" b="0" i="0" u="none" strike="noStrike" cap="none" dirty="0" err="1">
                <a:solidFill>
                  <a:srgbClr val="000000"/>
                </a:solidFill>
                <a:latin typeface="Arial"/>
                <a:ea typeface="Arial"/>
                <a:cs typeface="Arial"/>
                <a:sym typeface="Arial"/>
              </a:rPr>
              <a:t>angegangen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müssen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Chancen</a:t>
            </a:r>
            <a:r>
              <a:rPr lang="en-US" sz="1600" b="1" i="0" u="sng" strike="noStrike" cap="none" dirty="0">
                <a:solidFill>
                  <a:srgbClr val="000000"/>
                </a:solidFill>
                <a:latin typeface="Arial"/>
                <a:ea typeface="Arial"/>
                <a:cs typeface="Arial"/>
                <a:sym typeface="Arial"/>
              </a:rPr>
              <a:t> (O):</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Halten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Ausschau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nach</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aufregenden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darauf</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warten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erkundet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Chancen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externe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Umgebung</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zum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Erfolg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führen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Gibt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wachsenden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Aufkommende</a:t>
            </a:r>
            <a:r>
              <a:rPr lang="en-US" sz="1600" b="0" i="0" u="none" strike="noStrike" cap="none" dirty="0">
                <a:solidFill>
                  <a:srgbClr val="000000"/>
                </a:solidFill>
                <a:latin typeface="Arial"/>
                <a:ea typeface="Arial"/>
                <a:cs typeface="Arial"/>
                <a:sym typeface="Arial"/>
              </a:rPr>
              <a:t> Trends? Neue </a:t>
            </a:r>
            <a:r>
              <a:rPr lang="en-US" sz="1600" b="0" i="0" u="none" strike="noStrike" cap="none" dirty="0" err="1">
                <a:solidFill>
                  <a:srgbClr val="000000"/>
                </a:solidFill>
                <a:latin typeface="Arial"/>
                <a:ea typeface="Arial"/>
                <a:cs typeface="Arial"/>
                <a:sym typeface="Arial"/>
              </a:rPr>
              <a:t>Technologien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Bedrohungen</a:t>
            </a:r>
            <a:r>
              <a:rPr lang="en-US" sz="1600" b="1" i="0" u="sng" strike="noStrike" cap="none" dirty="0">
                <a:solidFill>
                  <a:srgbClr val="000000"/>
                </a:solidFill>
                <a:latin typeface="Arial"/>
                <a:ea typeface="Arial"/>
                <a:cs typeface="Arial"/>
                <a:sym typeface="Arial"/>
              </a:rPr>
              <a:t> (T):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Genau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Bösewichte</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einer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Geschichte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Bedrohungen</a:t>
            </a:r>
            <a:r>
              <a:rPr lang="en-US" sz="1600" b="0" i="0" u="none" strike="noStrike" cap="none" dirty="0">
                <a:solidFill>
                  <a:srgbClr val="000000"/>
                </a:solidFill>
                <a:latin typeface="Arial"/>
                <a:ea typeface="Arial"/>
                <a:cs typeface="Arial"/>
                <a:sym typeface="Arial"/>
              </a:rPr>
              <a:t> externe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schaden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könnten</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Wettbewerb</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ändernde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Markttrends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andere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sein, die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Risiko</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darstellen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pic>
        <p:nvPicPr>
          <p:cNvPr id="597" name="Google Shape;597;p80"/>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598" name="Google Shape;598;p80"/>
          <p:cNvSpPr txBox="1"/>
          <p:nvPr/>
        </p:nvSpPr>
        <p:spPr>
          <a:xfrm>
            <a:off x="893163" y="637869"/>
            <a:ext cx="6646245" cy="60016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00" b="1" i="0" u="none" strike="noStrike" cap="none" dirty="0">
                <a:solidFill>
                  <a:srgbClr val="000000"/>
                </a:solidFill>
                <a:latin typeface="Arial"/>
                <a:ea typeface="Arial"/>
                <a:cs typeface="Arial"/>
                <a:sym typeface="Arial"/>
              </a:rPr>
              <a:t>Wie man </a:t>
            </a:r>
            <a:r>
              <a:rPr lang="en-US" sz="1600" b="1" i="0" u="none" strike="noStrike" cap="none" dirty="0" err="1">
                <a:solidFill>
                  <a:srgbClr val="000000"/>
                </a:solidFill>
                <a:latin typeface="Arial"/>
                <a:ea typeface="Arial"/>
                <a:cs typeface="Arial"/>
                <a:sym typeface="Arial"/>
              </a:rPr>
              <a:t>eine</a:t>
            </a:r>
            <a:r>
              <a:rPr lang="en-US" sz="1600" b="1" i="0" u="none" strike="noStrike" cap="none" dirty="0">
                <a:solidFill>
                  <a:srgbClr val="000000"/>
                </a:solidFill>
                <a:latin typeface="Arial"/>
                <a:ea typeface="Arial"/>
                <a:cs typeface="Arial"/>
                <a:sym typeface="Arial"/>
              </a:rPr>
              <a:t> SWOT-</a:t>
            </a:r>
            <a:r>
              <a:rPr lang="en-US" sz="1600" b="1" i="0" u="none" strike="noStrike" cap="none" dirty="0" err="1">
                <a:solidFill>
                  <a:srgbClr val="000000"/>
                </a:solidFill>
                <a:latin typeface="Arial"/>
                <a:ea typeface="Arial"/>
                <a:cs typeface="Arial"/>
                <a:sym typeface="Arial"/>
              </a:rPr>
              <a:t>Analyse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durchführt</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Listen Sie alle </a:t>
            </a:r>
            <a:r>
              <a:rPr lang="en-US" sz="1600" b="0" i="0" u="none" strike="noStrike" cap="none" dirty="0" err="1">
                <a:solidFill>
                  <a:srgbClr val="000000"/>
                </a:solidFill>
                <a:latin typeface="Arial"/>
                <a:ea typeface="Arial"/>
                <a:cs typeface="Arial"/>
                <a:sym typeface="Arial"/>
              </a:rPr>
              <a:t>positiven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Aspekte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Idee auf.</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Welche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Fähigkeiten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Kenntnisse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bringen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Wodurch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zeichnet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aus</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Schwachstellen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Seien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ehrlich</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Bezug</a:t>
            </a:r>
            <a:r>
              <a:rPr lang="en-US" sz="1600" b="0" i="0" u="none" strike="noStrike" cap="none" dirty="0">
                <a:solidFill>
                  <a:srgbClr val="000000"/>
                </a:solidFill>
                <a:latin typeface="Arial"/>
                <a:ea typeface="Arial"/>
                <a:cs typeface="Arial"/>
                <a:sym typeface="Arial"/>
              </a:rPr>
              <a:t> auf die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begegnen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könnte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Gibt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Fähigkeiten</a:t>
            </a:r>
            <a:r>
              <a:rPr lang="en-US" sz="1600" b="0" i="0" u="none" strike="noStrike" cap="none" dirty="0">
                <a:solidFill>
                  <a:srgbClr val="000000"/>
                </a:solidFill>
                <a:latin typeface="Arial"/>
                <a:ea typeface="Arial"/>
                <a:cs typeface="Arial"/>
                <a:sym typeface="Arial"/>
              </a:rPr>
              <a:t>, die Sie </a:t>
            </a:r>
            <a:r>
              <a:rPr lang="en-US" sz="1600" b="0" i="0" u="none" strike="noStrike" cap="none" dirty="0" err="1">
                <a:solidFill>
                  <a:srgbClr val="000000"/>
                </a:solidFill>
                <a:latin typeface="Arial"/>
                <a:ea typeface="Arial"/>
                <a:cs typeface="Arial"/>
                <a:sym typeface="Arial"/>
              </a:rPr>
              <a:t>entwickeln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müssen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Welchen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Einschränkungen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unterliegt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Idee?</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Möglichkeiten</a:t>
            </a:r>
            <a:r>
              <a:rPr lang="en-US" sz="1600" b="1" i="0" u="sng" strike="noStrike" cap="none" dirty="0">
                <a:solidFill>
                  <a:srgbClr val="000000"/>
                </a:solidFill>
                <a:latin typeface="Arial"/>
                <a:ea typeface="Arial"/>
                <a:cs typeface="Arial"/>
                <a:sym typeface="Arial"/>
              </a:rPr>
              <a:t>:</a:t>
            </a:r>
            <a:endParaRPr sz="16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Untersuchen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externen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zugute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kommen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könnten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Gibt</a:t>
            </a:r>
            <a:r>
              <a:rPr lang="en-US" sz="1600" b="0" i="0" u="none" strike="noStrike" cap="none" dirty="0">
                <a:solidFill>
                  <a:srgbClr val="000000"/>
                </a:solidFill>
                <a:latin typeface="Arial"/>
                <a:ea typeface="Arial"/>
                <a:cs typeface="Arial"/>
                <a:sym typeface="Arial"/>
              </a:rPr>
              <a:t> es Trends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aufstrebende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Märkte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Wie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externen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Chancen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nutzen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Bedrohungen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Identifizieren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potenzielle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Risiken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was </a:t>
            </a:r>
            <a:r>
              <a:rPr lang="en-US" sz="1600" b="0" i="0" u="none" strike="noStrike" cap="none" dirty="0" err="1">
                <a:solidFill>
                  <a:srgbClr val="000000"/>
                </a:solidFill>
                <a:latin typeface="Arial"/>
                <a:ea typeface="Arial"/>
                <a:cs typeface="Arial"/>
                <a:sym typeface="Arial"/>
              </a:rPr>
              <a:t>könnte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Bedrohung</a:t>
            </a:r>
            <a:r>
              <a:rPr lang="en-US" sz="1600" b="0" i="0" u="none" strike="noStrike" cap="none" dirty="0">
                <a:solidFill>
                  <a:srgbClr val="000000"/>
                </a:solidFill>
                <a:latin typeface="Arial"/>
                <a:ea typeface="Arial"/>
                <a:cs typeface="Arial"/>
                <a:sym typeface="Arial"/>
              </a:rPr>
              <a:t> für den </a:t>
            </a:r>
            <a:r>
              <a:rPr lang="en-US" sz="1600" b="0" i="0" u="none" strike="noStrike" cap="none" dirty="0" err="1">
                <a:solidFill>
                  <a:srgbClr val="000000"/>
                </a:solidFill>
                <a:latin typeface="Arial"/>
                <a:ea typeface="Arial"/>
                <a:cs typeface="Arial"/>
                <a:sym typeface="Arial"/>
              </a:rPr>
              <a:t>Erfolg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Idee </a:t>
            </a:r>
            <a:r>
              <a:rPr lang="en-US" sz="1600" b="0" i="0" u="none" strike="noStrike" cap="none" dirty="0" err="1">
                <a:solidFill>
                  <a:srgbClr val="000000"/>
                </a:solidFill>
                <a:latin typeface="Arial"/>
                <a:ea typeface="Arial"/>
                <a:cs typeface="Arial"/>
                <a:sym typeface="Arial"/>
              </a:rPr>
              <a:t>darstellen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Welche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auf dem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ergeben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pic>
        <p:nvPicPr>
          <p:cNvPr id="599" name="Google Shape;599;p80">
            <a:hlinkClick r:id="rId4"/>
          </p:cNvPr>
          <p:cNvPicPr preferRelativeResize="0"/>
          <p:nvPr/>
        </p:nvPicPr>
        <p:blipFill rotWithShape="1">
          <a:blip r:embed="rId5">
            <a:alphaModFix/>
          </a:blip>
          <a:srcRect/>
          <a:stretch/>
        </p:blipFill>
        <p:spPr>
          <a:xfrm flipH="1">
            <a:off x="7539408" y="2249318"/>
            <a:ext cx="2806717" cy="335739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604" name="Google Shape;604;p81"/>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605" name="Google Shape;605;p81"/>
          <p:cNvSpPr txBox="1"/>
          <p:nvPr/>
        </p:nvSpPr>
        <p:spPr>
          <a:xfrm>
            <a:off x="747056" y="800845"/>
            <a:ext cx="9197700" cy="57553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Schauen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uns</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jetzt</a:t>
            </a:r>
            <a:r>
              <a:rPr lang="en-US" sz="1600" b="0" i="0" u="none" strike="noStrike" cap="none" dirty="0">
                <a:solidFill>
                  <a:srgbClr val="000000"/>
                </a:solidFill>
                <a:latin typeface="Arial"/>
                <a:ea typeface="Arial"/>
                <a:cs typeface="Arial"/>
                <a:sym typeface="Arial"/>
              </a:rPr>
              <a:t> an:</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1" i="0" u="sng" strike="noStrike" cap="none" dirty="0" err="1">
                <a:solidFill>
                  <a:srgbClr val="000000"/>
                </a:solidFill>
                <a:latin typeface="Arial"/>
                <a:ea typeface="Arial"/>
                <a:cs typeface="Arial"/>
                <a:sym typeface="Arial"/>
              </a:rPr>
              <a:t>Abschnitt</a:t>
            </a:r>
            <a:r>
              <a:rPr lang="en-US" sz="1600" b="1" i="0" u="sng" strike="noStrike" cap="none" dirty="0">
                <a:solidFill>
                  <a:srgbClr val="000000"/>
                </a:solidFill>
                <a:latin typeface="Arial"/>
                <a:ea typeface="Arial"/>
                <a:cs typeface="Arial"/>
                <a:sym typeface="Arial"/>
              </a:rPr>
              <a:t> 4: </a:t>
            </a:r>
            <a:r>
              <a:rPr lang="en-US" sz="1600" b="1" i="0" u="sng" strike="noStrike" cap="none" dirty="0" err="1">
                <a:solidFill>
                  <a:srgbClr val="000000"/>
                </a:solidFill>
                <a:latin typeface="Arial"/>
                <a:ea typeface="Arial"/>
                <a:cs typeface="Arial"/>
                <a:sym typeface="Arial"/>
              </a:rPr>
              <a:t>Identifizierung</a:t>
            </a:r>
            <a:r>
              <a:rPr lang="en-US" sz="1600" b="1" i="0" u="sng" strike="noStrike" cap="none" dirty="0">
                <a:solidFill>
                  <a:srgbClr val="000000"/>
                </a:solidFill>
                <a:latin typeface="Arial"/>
                <a:ea typeface="Arial"/>
                <a:cs typeface="Arial"/>
                <a:sym typeface="Arial"/>
              </a:rPr>
              <a:t> von </a:t>
            </a:r>
            <a:r>
              <a:rPr lang="en-US" sz="1600" b="1" i="0" u="sng" strike="noStrike" cap="none" dirty="0" err="1">
                <a:solidFill>
                  <a:srgbClr val="000000"/>
                </a:solidFill>
                <a:latin typeface="Arial"/>
                <a:ea typeface="Arial"/>
                <a:cs typeface="Arial"/>
                <a:sym typeface="Arial"/>
              </a:rPr>
              <a:t>Marktlücken</a:t>
            </a:r>
            <a:r>
              <a:rPr lang="en-US" sz="1600" b="1" i="0" u="sng" strike="noStrike" cap="none" dirty="0">
                <a:solidFill>
                  <a:srgbClr val="000000"/>
                </a:solidFill>
                <a:latin typeface="Arial"/>
                <a:ea typeface="Arial"/>
                <a:cs typeface="Arial"/>
                <a:sym typeface="Arial"/>
              </a:rPr>
              <a:t>.</a:t>
            </a:r>
            <a:endParaRPr sz="16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rgbClr val="000000"/>
                </a:solidFill>
                <a:latin typeface="Arial"/>
                <a:ea typeface="Arial"/>
                <a:cs typeface="Arial"/>
                <a:sym typeface="Arial"/>
              </a:rPr>
              <a:t>Wenn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ermitteln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wollen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geht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darum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Bedürfnisse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erkennen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andere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vielleicht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übersehen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haben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Dazu </a:t>
            </a:r>
            <a:r>
              <a:rPr lang="en-US" sz="1600" b="0" i="0" u="none" strike="noStrike" cap="none" dirty="0" err="1">
                <a:solidFill>
                  <a:srgbClr val="000000"/>
                </a:solidFill>
                <a:latin typeface="Arial"/>
                <a:ea typeface="Arial"/>
                <a:cs typeface="Arial"/>
                <a:sym typeface="Arial"/>
              </a:rPr>
              <a:t>sollten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Folgendes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bedenken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600" b="0" i="0" u="none" strike="noStrike" cap="none" dirty="0" err="1">
                <a:solidFill>
                  <a:srgbClr val="000000"/>
                </a:solidFill>
                <a:latin typeface="Arial"/>
                <a:ea typeface="Arial"/>
                <a:cs typeface="Arial"/>
                <a:sym typeface="Arial"/>
              </a:rPr>
              <a:t>Achten</a:t>
            </a:r>
            <a:r>
              <a:rPr lang="en-US" sz="1600" b="0" i="0" u="none" strike="noStrike" cap="none" dirty="0">
                <a:solidFill>
                  <a:srgbClr val="000000"/>
                </a:solidFill>
                <a:latin typeface="Arial"/>
                <a:ea typeface="Arial"/>
                <a:cs typeface="Arial"/>
                <a:sym typeface="Arial"/>
              </a:rPr>
              <a:t> Sie auf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Umgebung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täglichen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Erfahrungen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Verbraucherverhalten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Manchmal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ergeben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wertvollsten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Erkenntnisse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aus</a:t>
            </a:r>
            <a:r>
              <a:rPr lang="en-US" sz="1600" b="0" i="0" u="none" strike="noStrike" cap="none" dirty="0">
                <a:solidFill>
                  <a:srgbClr val="000000"/>
                </a:solidFill>
                <a:latin typeface="Arial"/>
                <a:ea typeface="Arial"/>
                <a:cs typeface="Arial"/>
                <a:sym typeface="Arial"/>
              </a:rPr>
              <a:t> dem </a:t>
            </a:r>
            <a:r>
              <a:rPr lang="en-US" sz="1600" b="0" i="0" u="none" strike="noStrike" cap="none" dirty="0" err="1">
                <a:solidFill>
                  <a:srgbClr val="000000"/>
                </a:solidFill>
                <a:latin typeface="Arial"/>
                <a:ea typeface="Arial"/>
                <a:cs typeface="Arial"/>
                <a:sym typeface="Arial"/>
              </a:rPr>
              <a:t>Gewöhnlichen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600" b="0" i="0" u="none" strike="noStrike" cap="none" dirty="0" err="1">
                <a:solidFill>
                  <a:srgbClr val="000000"/>
                </a:solidFill>
                <a:latin typeface="Arial"/>
                <a:ea typeface="Arial"/>
                <a:cs typeface="Arial"/>
                <a:sym typeface="Arial"/>
              </a:rPr>
              <a:t>Erfolgreiche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entstehen</a:t>
            </a:r>
            <a:r>
              <a:rPr lang="en-US" sz="1600" b="0" i="0" u="none" strike="noStrike" cap="none" dirty="0">
                <a:solidFill>
                  <a:srgbClr val="000000"/>
                </a:solidFill>
                <a:latin typeface="Arial"/>
                <a:ea typeface="Arial"/>
                <a:cs typeface="Arial"/>
                <a:sym typeface="Arial"/>
              </a:rPr>
              <a:t> oft </a:t>
            </a:r>
            <a:r>
              <a:rPr lang="en-US" sz="1600" b="0" i="0" u="none" strike="noStrike" cap="none" dirty="0" err="1">
                <a:solidFill>
                  <a:srgbClr val="000000"/>
                </a:solidFill>
                <a:latin typeface="Arial"/>
                <a:ea typeface="Arial"/>
                <a:cs typeface="Arial"/>
                <a:sym typeface="Arial"/>
              </a:rPr>
              <a:t>aus</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Auseinandersetzung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Problemen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welchen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stehen</a:t>
            </a:r>
            <a:r>
              <a:rPr lang="en-US" sz="1600" b="0" i="0" u="none" strike="noStrike" cap="none" dirty="0">
                <a:solidFill>
                  <a:srgbClr val="000000"/>
                </a:solidFill>
                <a:latin typeface="Arial"/>
                <a:ea typeface="Arial"/>
                <a:cs typeface="Arial"/>
                <a:sym typeface="Arial"/>
              </a:rPr>
              <a:t> die Menschen in </a:t>
            </a:r>
            <a:r>
              <a:rPr lang="en-US" sz="1600" b="0" i="0" u="none" strike="noStrike" cap="none" dirty="0" err="1">
                <a:solidFill>
                  <a:srgbClr val="000000"/>
                </a:solidFill>
                <a:latin typeface="Arial"/>
                <a:ea typeface="Arial"/>
                <a:cs typeface="Arial"/>
                <a:sym typeface="Arial"/>
              </a:rPr>
              <a:t>ihrem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täglichen</a:t>
            </a:r>
            <a:r>
              <a:rPr lang="en-US" sz="1600" b="0" i="0" u="none" strike="noStrike" cap="none" dirty="0">
                <a:solidFill>
                  <a:srgbClr val="000000"/>
                </a:solidFill>
                <a:latin typeface="Arial"/>
                <a:ea typeface="Arial"/>
                <a:cs typeface="Arial"/>
                <a:sym typeface="Arial"/>
              </a:rPr>
              <a:t> Leben? Wo </a:t>
            </a:r>
            <a:r>
              <a:rPr lang="en-US" sz="1600" b="0" i="0" u="none" strike="noStrike" cap="none" dirty="0" err="1">
                <a:solidFill>
                  <a:srgbClr val="000000"/>
                </a:solidFill>
                <a:latin typeface="Arial"/>
                <a:ea typeface="Arial"/>
                <a:cs typeface="Arial"/>
                <a:sym typeface="Arial"/>
              </a:rPr>
              <a:t>greifen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bestehende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kurz</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Analyse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Schmerzpunkte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aufzeigen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darauf</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warten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gefüllt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600" b="0" i="0" u="none" strike="noStrike" cap="none" dirty="0" err="1">
                <a:solidFill>
                  <a:srgbClr val="000000"/>
                </a:solidFill>
                <a:latin typeface="Arial"/>
                <a:ea typeface="Arial"/>
                <a:cs typeface="Arial"/>
                <a:sym typeface="Arial"/>
              </a:rPr>
              <a:t>Tauchen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tief</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umfassende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Marktforschung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Machen Sie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Bild von der </a:t>
            </a:r>
            <a:r>
              <a:rPr lang="en-US" sz="1600" b="0" i="0" u="none" strike="noStrike" cap="none" dirty="0" err="1">
                <a:solidFill>
                  <a:srgbClr val="000000"/>
                </a:solidFill>
                <a:latin typeface="Arial"/>
                <a:ea typeface="Arial"/>
                <a:cs typeface="Arial"/>
                <a:sym typeface="Arial"/>
              </a:rPr>
              <a:t>aktuellen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Dienstleistungslandschaft</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Branche. Was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beliebt</a:t>
            </a:r>
            <a:r>
              <a:rPr lang="en-US" sz="1600" b="0" i="0" u="none" strike="noStrike" cap="none" dirty="0">
                <a:solidFill>
                  <a:srgbClr val="000000"/>
                </a:solidFill>
                <a:latin typeface="Arial"/>
                <a:ea typeface="Arial"/>
                <a:cs typeface="Arial"/>
                <a:sym typeface="Arial"/>
              </a:rPr>
              <a:t>, und was </a:t>
            </a:r>
            <a:r>
              <a:rPr lang="en-US" sz="1600" b="0" i="0" u="none" strike="noStrike" cap="none" dirty="0" err="1">
                <a:solidFill>
                  <a:srgbClr val="000000"/>
                </a:solidFill>
                <a:latin typeface="Arial"/>
                <a:ea typeface="Arial"/>
                <a:cs typeface="Arial"/>
                <a:sym typeface="Arial"/>
              </a:rPr>
              <a:t>scheint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fehlen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Umfragen</a:t>
            </a:r>
            <a:r>
              <a:rPr lang="en-US" sz="1600" b="0" i="0" u="none" strike="noStrike" cap="none" dirty="0">
                <a:solidFill>
                  <a:srgbClr val="000000"/>
                </a:solidFill>
                <a:latin typeface="Arial"/>
                <a:ea typeface="Arial"/>
                <a:cs typeface="Arial"/>
                <a:sym typeface="Arial"/>
              </a:rPr>
              <a:t>, Interviews und </a:t>
            </a:r>
            <a:r>
              <a:rPr lang="en-US" sz="1600" b="0" i="0" u="none" strike="noStrike" cap="none" dirty="0" err="1">
                <a:solidFill>
                  <a:srgbClr val="000000"/>
                </a:solidFill>
                <a:latin typeface="Arial"/>
                <a:ea typeface="Arial"/>
                <a:cs typeface="Arial"/>
                <a:sym typeface="Arial"/>
              </a:rPr>
              <a:t>Datenanalysen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leistungsstarke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Instrumente</a:t>
            </a:r>
            <a:r>
              <a:rPr lang="en-US" sz="1600" b="0" i="0" u="none" strike="noStrike" cap="none" dirty="0">
                <a:solidFill>
                  <a:srgbClr val="000000"/>
                </a:solidFill>
                <a:latin typeface="Arial"/>
                <a:ea typeface="Arial"/>
                <a:cs typeface="Arial"/>
                <a:sym typeface="Arial"/>
              </a:rPr>
              <a:t> sein, um </a:t>
            </a:r>
            <a:r>
              <a:rPr lang="en-US" sz="1600" b="0" i="0" u="none" strike="noStrike" cap="none" dirty="0" err="1">
                <a:solidFill>
                  <a:srgbClr val="000000"/>
                </a:solidFill>
                <a:latin typeface="Arial"/>
                <a:ea typeface="Arial"/>
                <a:cs typeface="Arial"/>
                <a:sym typeface="Arial"/>
              </a:rPr>
              <a: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aufzudecken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800"/>
              <a:buFont typeface="Arial"/>
              <a:buAutoNum type="arabicPeriod"/>
            </a:pPr>
            <a:r>
              <a:rPr lang="en-US" sz="1600" b="0" i="0" u="none" strike="noStrike" cap="none" dirty="0" err="1">
                <a:solidFill>
                  <a:srgbClr val="000000"/>
                </a:solidFill>
                <a:latin typeface="Arial"/>
                <a:ea typeface="Arial"/>
                <a:cs typeface="Arial"/>
                <a:sym typeface="Arial"/>
              </a:rPr>
              <a:t>Erforschen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Nischenmärkte</a:t>
            </a:r>
            <a:r>
              <a:rPr lang="en-US" sz="1600" b="0" i="0" u="none" strike="noStrike" cap="none" dirty="0">
                <a:solidFill>
                  <a:srgbClr val="000000"/>
                </a:solidFill>
                <a:latin typeface="Arial"/>
                <a:ea typeface="Arial"/>
                <a:cs typeface="Arial"/>
                <a:sym typeface="Arial"/>
              </a:rPr>
              <a:t>, die von </a:t>
            </a:r>
            <a:r>
              <a:rPr lang="en-US" sz="1600" b="0" i="0" u="none" strike="noStrike" cap="none" dirty="0" err="1">
                <a:solidFill>
                  <a:srgbClr val="000000"/>
                </a:solidFill>
                <a:latin typeface="Arial"/>
                <a:ea typeface="Arial"/>
                <a:cs typeface="Arial"/>
                <a:sym typeface="Arial"/>
              </a:rPr>
              <a:t>größeren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möglicherweise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unterversorgt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übersehen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reichhaltige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Ihrem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Raum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Entfaltung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verschaffen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Denken</a:t>
            </a:r>
            <a:r>
              <a:rPr lang="en-US" sz="1600" b="0" i="0" u="none" strike="noStrike" cap="none" dirty="0">
                <a:solidFill>
                  <a:srgbClr val="000000"/>
                </a:solidFill>
                <a:latin typeface="Arial"/>
                <a:ea typeface="Arial"/>
                <a:cs typeface="Arial"/>
                <a:sym typeface="Arial"/>
              </a:rPr>
              <a:t> Sie an </a:t>
            </a:r>
            <a:r>
              <a:rPr lang="en-US" sz="1600" b="0" i="0" u="none" strike="noStrike" cap="none" dirty="0" err="1">
                <a:solidFill>
                  <a:srgbClr val="000000"/>
                </a:solidFill>
                <a:latin typeface="Arial"/>
                <a:ea typeface="Arial"/>
                <a:cs typeface="Arial"/>
                <a:sym typeface="Arial"/>
              </a:rPr>
              <a:t>bestimmte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demografische</a:t>
            </a:r>
            <a:r>
              <a:rPr lang="en-US" sz="1600" b="0" i="0" u="none" strike="noStrike" cap="none" dirty="0">
                <a:solidFill>
                  <a:srgbClr val="000000"/>
                </a:solidFill>
                <a:latin typeface="Arial"/>
                <a:ea typeface="Arial"/>
                <a:cs typeface="Arial"/>
                <a:sym typeface="Arial"/>
              </a:rPr>
              <a:t> Gruppen, </a:t>
            </a:r>
            <a:r>
              <a:rPr lang="en-US" sz="1600" b="0" i="0" u="none" strike="noStrike" cap="none" dirty="0" err="1">
                <a:solidFill>
                  <a:srgbClr val="000000"/>
                </a:solidFill>
                <a:latin typeface="Arial"/>
                <a:ea typeface="Arial"/>
                <a:cs typeface="Arial"/>
                <a:sym typeface="Arial"/>
              </a:rPr>
              <a:t>geografische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Regionen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spezielle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Interessen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82"/>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611" name="Google Shape;611;p82"/>
          <p:cNvSpPr txBox="1"/>
          <p:nvPr/>
        </p:nvSpPr>
        <p:spPr>
          <a:xfrm>
            <a:off x="609364" y="655924"/>
            <a:ext cx="9219300" cy="62478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5. </a:t>
            </a:r>
            <a:r>
              <a:rPr lang="en-US" sz="1600" b="0" i="0" u="none" strike="noStrike" cap="none" dirty="0" err="1">
                <a:solidFill>
                  <a:srgbClr val="000000"/>
                </a:solidFill>
                <a:latin typeface="Arial"/>
                <a:ea typeface="Arial"/>
                <a:cs typeface="Arial"/>
                <a:sym typeface="Arial"/>
              </a:rPr>
              <a:t>Behalten</a:t>
            </a:r>
            <a:r>
              <a:rPr lang="en-US" sz="1600" b="0" i="0" u="none" strike="noStrike" cap="none" dirty="0">
                <a:solidFill>
                  <a:srgbClr val="000000"/>
                </a:solidFill>
                <a:latin typeface="Arial"/>
                <a:ea typeface="Arial"/>
                <a:cs typeface="Arial"/>
                <a:sym typeface="Arial"/>
              </a:rPr>
              <a:t> Sie den </a:t>
            </a:r>
            <a:r>
              <a:rPr lang="en-US" sz="1600" b="0" i="0" u="none" strike="noStrike" cap="none" dirty="0" err="1">
                <a:solidFill>
                  <a:srgbClr val="000000"/>
                </a:solidFill>
                <a:latin typeface="Arial"/>
                <a:ea typeface="Arial"/>
                <a:cs typeface="Arial"/>
                <a:sym typeface="Arial"/>
              </a:rPr>
              <a:t>technologischen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Fortschritt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genau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Auge. </a:t>
            </a:r>
            <a:r>
              <a:rPr lang="en-US" sz="1600" b="0" i="0" u="none" strike="noStrike" cap="none" dirty="0" err="1">
                <a:solidFill>
                  <a:srgbClr val="000000"/>
                </a:solidFill>
                <a:latin typeface="Arial"/>
                <a:ea typeface="Arial"/>
                <a:cs typeface="Arial"/>
                <a:sym typeface="Arial"/>
              </a:rPr>
              <a:t>Technologie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oft </a:t>
            </a:r>
            <a:r>
              <a:rPr lang="en-US" sz="1600" b="0" i="0" u="none" strike="noStrike" cap="none" dirty="0" err="1">
                <a:solidFill>
                  <a:srgbClr val="000000"/>
                </a:solidFill>
                <a:latin typeface="Arial"/>
                <a:ea typeface="Arial"/>
                <a:cs typeface="Arial"/>
                <a:sym typeface="Arial"/>
              </a:rPr>
              <a: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schaffen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indem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eröffnet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Überlegen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Technologien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Einführung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innovativer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genutzt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6. </a:t>
            </a:r>
            <a:r>
              <a:rPr lang="en-US" sz="1600" b="0" i="0" u="none" strike="noStrike" cap="none" dirty="0" err="1">
                <a:solidFill>
                  <a:srgbClr val="000000"/>
                </a:solidFill>
                <a:latin typeface="Arial"/>
                <a:ea typeface="Arial"/>
                <a:cs typeface="Arial"/>
                <a:sym typeface="Arial"/>
              </a:rPr>
              <a:t>Bleiben</a:t>
            </a:r>
            <a:r>
              <a:rPr lang="en-US" sz="1600" b="0" i="0" u="none" strike="noStrike" cap="none" dirty="0">
                <a:solidFill>
                  <a:srgbClr val="000000"/>
                </a:solidFill>
                <a:latin typeface="Arial"/>
                <a:ea typeface="Arial"/>
                <a:cs typeface="Arial"/>
                <a:sym typeface="Arial"/>
              </a:rPr>
              <a:t> Sie den </a:t>
            </a:r>
            <a:r>
              <a:rPr lang="en-US" sz="1600" b="0" i="0" u="none" strike="noStrike" cap="none" dirty="0" err="1">
                <a:solidFill>
                  <a:srgbClr val="000000"/>
                </a:solidFill>
                <a:latin typeface="Arial"/>
                <a:ea typeface="Arial"/>
                <a:cs typeface="Arial"/>
                <a:sym typeface="Arial"/>
              </a:rPr>
              <a:t>Branchentrends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voraus</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achten</a:t>
            </a:r>
            <a:r>
              <a:rPr lang="en-US" sz="1600" b="0" i="0" u="none" strike="noStrike" cap="none" dirty="0">
                <a:solidFill>
                  <a:srgbClr val="000000"/>
                </a:solidFill>
                <a:latin typeface="Arial"/>
                <a:ea typeface="Arial"/>
                <a:cs typeface="Arial"/>
                <a:sym typeface="Arial"/>
              </a:rPr>
              <a:t> Sie auf die </a:t>
            </a:r>
            <a:r>
              <a:rPr lang="en-US" sz="1600" b="0" i="0" u="none" strike="noStrike" cap="none" dirty="0" err="1">
                <a:solidFill>
                  <a:srgbClr val="000000"/>
                </a:solidFill>
                <a:latin typeface="Arial"/>
                <a:ea typeface="Arial"/>
                <a:cs typeface="Arial"/>
                <a:sym typeface="Arial"/>
              </a:rPr>
              <a:t>Veränderungen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Verbraucherpräferenzen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Worüber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wird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gesprochen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wohin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bewegt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Erkennen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aufkommender</a:t>
            </a:r>
            <a:r>
              <a:rPr lang="en-US" sz="1600" b="0" i="0" u="none" strike="noStrike" cap="none" dirty="0">
                <a:solidFill>
                  <a:srgbClr val="000000"/>
                </a:solidFill>
                <a:latin typeface="Arial"/>
                <a:ea typeface="Arial"/>
                <a:cs typeface="Arial"/>
                <a:sym typeface="Arial"/>
              </a:rPr>
              <a:t> Trends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Chancen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führen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entwickelnden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Bedürfnissen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übereinstimmen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7 </a:t>
            </a:r>
            <a:r>
              <a:rPr lang="en-US" sz="1600" b="0" i="0" u="none" strike="noStrike" cap="none" dirty="0" err="1">
                <a:solidFill>
                  <a:srgbClr val="000000"/>
                </a:solidFill>
                <a:latin typeface="Arial"/>
                <a:ea typeface="Arial"/>
                <a:cs typeface="Arial"/>
                <a:sym typeface="Arial"/>
              </a:rPr>
              <a:t>Analysieren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Strategien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Angebote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Wo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überragend</a:t>
            </a:r>
            <a:r>
              <a:rPr lang="en-US" sz="1600" b="0" i="0" u="none" strike="noStrike" cap="none" dirty="0">
                <a:solidFill>
                  <a:srgbClr val="000000"/>
                </a:solidFill>
                <a:latin typeface="Arial"/>
                <a:ea typeface="Arial"/>
                <a:cs typeface="Arial"/>
                <a:sym typeface="Arial"/>
              </a:rPr>
              <a:t>, und wo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möglicherweise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unterlegen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Ermittlung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Marktlücken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Vergleich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ermöglicht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Ihnen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strategisch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positionieren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8. </a:t>
            </a:r>
            <a:r>
              <a:rPr lang="en-US" sz="1600" b="0" i="0" u="none" strike="noStrike" cap="none" dirty="0" err="1">
                <a:solidFill>
                  <a:srgbClr val="000000"/>
                </a:solidFill>
                <a:latin typeface="Arial"/>
                <a:ea typeface="Arial"/>
                <a:cs typeface="Arial"/>
                <a:sym typeface="Arial"/>
              </a:rPr>
              <a:t>Berücksichtigen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kulturelle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soziale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Dynamik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Zielpublikums</a:t>
            </a:r>
            <a:r>
              <a:rPr lang="en-US" sz="1600" b="0" i="0" u="none" strike="noStrike" cap="none" dirty="0">
                <a:solidFill>
                  <a:srgbClr val="000000"/>
                </a:solidFill>
                <a:latin typeface="Arial"/>
                <a:ea typeface="Arial"/>
                <a:cs typeface="Arial"/>
                <a:sym typeface="Arial"/>
              </a:rPr>
              <a:t>. Wie </a:t>
            </a:r>
            <a:r>
              <a:rPr lang="en-US" sz="1600" b="0" i="0" u="none" strike="noStrike" cap="none" dirty="0" err="1">
                <a:solidFill>
                  <a:srgbClr val="000000"/>
                </a:solidFill>
                <a:latin typeface="Arial"/>
                <a:ea typeface="Arial"/>
                <a:cs typeface="Arial"/>
                <a:sym typeface="Arial"/>
              </a:rPr>
              <a:t>beeinflussen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kulturelle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Veränderungen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Bedürfnisse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Wünsche</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Verständnis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Dynamik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helfen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Lücken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identifizieren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Werten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Vorlieben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Zielgruppe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übereinstimmen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9. </a:t>
            </a:r>
            <a:r>
              <a:rPr lang="en-US" sz="1600" b="0" i="0" u="none" strike="noStrike" cap="none" dirty="0" err="1">
                <a:solidFill>
                  <a:srgbClr val="000000"/>
                </a:solidFill>
                <a:latin typeface="Arial"/>
                <a:ea typeface="Arial"/>
                <a:cs typeface="Arial"/>
                <a:sym typeface="Arial"/>
              </a:rPr>
              <a:t>künftige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Bedürfnisse</a:t>
            </a:r>
            <a:r>
              <a:rPr lang="en-US" sz="1600" b="0" i="0" u="none" strike="noStrike" cap="none" dirty="0">
                <a:solidFill>
                  <a:srgbClr val="000000"/>
                </a:solidFill>
                <a:latin typeface="Arial"/>
                <a:ea typeface="Arial"/>
                <a:cs typeface="Arial"/>
                <a:sym typeface="Arial"/>
              </a:rPr>
              <a:t> und Trends </a:t>
            </a:r>
            <a:r>
              <a:rPr lang="en-US" sz="1600" b="0" i="0" u="none" strike="noStrike" cap="none" dirty="0" err="1">
                <a:solidFill>
                  <a:srgbClr val="000000"/>
                </a:solidFill>
                <a:latin typeface="Arial"/>
                <a:ea typeface="Arial"/>
                <a:cs typeface="Arial"/>
                <a:sym typeface="Arial"/>
              </a:rPr>
              <a:t>vorhersehen</a:t>
            </a:r>
            <a:r>
              <a:rPr lang="en-US" sz="1600" b="0" i="0" u="none" strike="noStrike" cap="none" dirty="0">
                <a:solidFill>
                  <a:srgbClr val="000000"/>
                </a:solidFill>
                <a:latin typeface="Arial"/>
                <a:ea typeface="Arial"/>
                <a:cs typeface="Arial"/>
                <a:sym typeface="Arial"/>
              </a:rPr>
              <a:t>. Was </a:t>
            </a:r>
            <a:r>
              <a:rPr lang="en-US" sz="1600" b="0" i="0" u="none" strike="noStrike" cap="none" dirty="0" err="1">
                <a:solidFill>
                  <a:srgbClr val="000000"/>
                </a:solidFill>
                <a:latin typeface="Arial"/>
                <a:ea typeface="Arial"/>
                <a:cs typeface="Arial"/>
                <a:sym typeface="Arial"/>
              </a:rPr>
              <a:t>könnten</a:t>
            </a:r>
            <a:r>
              <a:rPr lang="en-US" sz="1600" b="0" i="0" u="none" strike="noStrike" cap="none" dirty="0">
                <a:solidFill>
                  <a:srgbClr val="000000"/>
                </a:solidFill>
                <a:latin typeface="Arial"/>
                <a:ea typeface="Arial"/>
                <a:cs typeface="Arial"/>
                <a:sym typeface="Arial"/>
              </a:rPr>
              <a:t> die Menschen in den </a:t>
            </a:r>
            <a:r>
              <a:rPr lang="en-US" sz="1600" b="0" i="0" u="none" strike="noStrike" cap="none" dirty="0" err="1">
                <a:solidFill>
                  <a:srgbClr val="000000"/>
                </a:solidFill>
                <a:latin typeface="Arial"/>
                <a:ea typeface="Arial"/>
                <a:cs typeface="Arial"/>
                <a:sym typeface="Arial"/>
              </a:rPr>
              <a:t>kommenden</a:t>
            </a:r>
            <a:r>
              <a:rPr lang="en-US" sz="1600" b="0" i="0" u="none" strike="noStrike" cap="none" dirty="0">
                <a:solidFill>
                  <a:srgbClr val="000000"/>
                </a:solidFill>
                <a:latin typeface="Arial"/>
                <a:ea typeface="Arial"/>
                <a:cs typeface="Arial"/>
                <a:sym typeface="Arial"/>
              </a:rPr>
              <a:t> Jahren </a:t>
            </a:r>
            <a:r>
              <a:rPr lang="en-US" sz="1600" b="0" i="0" u="none" strike="noStrike" cap="none" dirty="0" err="1">
                <a:solidFill>
                  <a:srgbClr val="000000"/>
                </a:solidFill>
                <a:latin typeface="Arial"/>
                <a:ea typeface="Arial"/>
                <a:cs typeface="Arial"/>
                <a:sym typeface="Arial"/>
              </a:rPr>
              <a:t>brauchen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Wenn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vorausschauend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denken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die Zukunft </a:t>
            </a:r>
            <a:r>
              <a:rPr lang="en-US" sz="1600" b="0" i="0" u="none" strike="noStrike" cap="none" dirty="0" err="1">
                <a:solidFill>
                  <a:srgbClr val="000000"/>
                </a:solidFill>
                <a:latin typeface="Arial"/>
                <a:ea typeface="Arial"/>
                <a:cs typeface="Arial"/>
                <a:sym typeface="Arial"/>
              </a:rPr>
              <a:t>vorstellen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in die Lage </a:t>
            </a:r>
            <a:r>
              <a:rPr lang="en-US" sz="1600" b="0" i="0" u="none" strike="noStrike" cap="none" dirty="0" err="1">
                <a:solidFill>
                  <a:srgbClr val="000000"/>
                </a:solidFill>
                <a:latin typeface="Arial"/>
                <a:ea typeface="Arial"/>
                <a:cs typeface="Arial"/>
                <a:sym typeface="Arial"/>
              </a:rPr>
              <a:t>versetzen</a:t>
            </a:r>
            <a:r>
              <a:rPr lang="en-US" sz="1600" b="0" i="0" u="none" strike="noStrike" cap="none" dirty="0">
                <a:solidFill>
                  <a:srgbClr val="000000"/>
                </a:solidFill>
                <a:latin typeface="Arial"/>
                <a:ea typeface="Arial"/>
                <a:cs typeface="Arial"/>
                <a:sym typeface="Arial"/>
              </a:rPr>
              <a:t>, an der </a:t>
            </a:r>
            <a:r>
              <a:rPr lang="en-US" sz="1600" b="0" i="0" u="none" strike="noStrike" cap="none" dirty="0" err="1">
                <a:solidFill>
                  <a:srgbClr val="000000"/>
                </a:solidFill>
                <a:latin typeface="Arial"/>
                <a:ea typeface="Arial"/>
                <a:cs typeface="Arial"/>
                <a:sym typeface="Arial"/>
              </a:rPr>
              <a:t>Spitze</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neuen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Marktanforderungen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stehen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rgbClr val="000000"/>
                </a:solidFill>
                <a:latin typeface="Arial"/>
                <a:ea typeface="Arial"/>
                <a:cs typeface="Arial"/>
                <a:sym typeface="Arial"/>
              </a:rPr>
              <a:t>10. </a:t>
            </a:r>
            <a:r>
              <a:rPr lang="en-US" sz="1600" b="0" i="0" u="none" strike="noStrike" cap="none" dirty="0" err="1">
                <a:solidFill>
                  <a:srgbClr val="000000"/>
                </a:solidFill>
                <a:latin typeface="Arial"/>
                <a:ea typeface="Arial"/>
                <a:cs typeface="Arial"/>
                <a:sym typeface="Arial"/>
              </a:rPr>
              <a:t>hören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potenziellen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Was </a:t>
            </a:r>
            <a:r>
              <a:rPr lang="en-US" sz="1600" b="0" i="0" u="none" strike="noStrike" cap="none" dirty="0" err="1">
                <a:solidFill>
                  <a:srgbClr val="000000"/>
                </a:solidFill>
                <a:latin typeface="Arial"/>
                <a:ea typeface="Arial"/>
                <a:cs typeface="Arial"/>
                <a:sym typeface="Arial"/>
              </a:rPr>
              <a:t>sagen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bestehende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Kundenfeedback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wertvolle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Informationsquelle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Ermittlung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Verbesserungs</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Innovationsbereichen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83"/>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621" name="Google Shape;621;p83"/>
          <p:cNvSpPr/>
          <p:nvPr/>
        </p:nvSpPr>
        <p:spPr>
          <a:xfrm>
            <a:off x="3399751" y="2352907"/>
            <a:ext cx="3892309" cy="3489234"/>
          </a:xfrm>
          <a:custGeom>
            <a:avLst/>
            <a:gdLst/>
            <a:ahLst/>
            <a:cxnLst/>
            <a:rect l="l" t="t" r="r" b="b"/>
            <a:pathLst>
              <a:path w="5494394" h="5114781" extrusionOk="0">
                <a:moveTo>
                  <a:pt x="0" y="0"/>
                </a:moveTo>
                <a:lnTo>
                  <a:pt x="5494393" y="0"/>
                </a:lnTo>
                <a:lnTo>
                  <a:pt x="5494393" y="5114782"/>
                </a:lnTo>
                <a:lnTo>
                  <a:pt x="0" y="511478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622" name="Google Shape;622;p83"/>
          <p:cNvSpPr txBox="1"/>
          <p:nvPr/>
        </p:nvSpPr>
        <p:spPr>
          <a:xfrm>
            <a:off x="1612404" y="1032796"/>
            <a:ext cx="7476701" cy="498598"/>
          </a:xfrm>
          <a:prstGeom prst="rect">
            <a:avLst/>
          </a:prstGeom>
          <a:noFill/>
          <a:ln>
            <a:noFill/>
          </a:ln>
        </p:spPr>
        <p:txBody>
          <a:bodyPr spcFirstLastPara="1" wrap="square" lIns="0" tIns="0" rIns="0" bIns="0" anchor="t" anchorCtr="0">
            <a:spAutoFit/>
          </a:bodyPr>
          <a:lstStyle/>
          <a:p>
            <a:pPr marL="0" marR="0" lvl="0" indent="0" algn="ctr" rtl="0">
              <a:lnSpc>
                <a:spcPct val="119958"/>
              </a:lnSpc>
              <a:spcBef>
                <a:spcPts val="0"/>
              </a:spcBef>
              <a:spcAft>
                <a:spcPts val="0"/>
              </a:spcAft>
              <a:buNone/>
            </a:pPr>
            <a:r>
              <a:rPr lang="en-US" sz="2700" b="1" i="0" u="none" strike="noStrike" cap="none">
                <a:solidFill>
                  <a:srgbClr val="000000"/>
                </a:solidFill>
                <a:latin typeface="Arial"/>
                <a:ea typeface="Arial"/>
                <a:cs typeface="Arial"/>
                <a:sym typeface="Arial"/>
              </a:rPr>
              <a:t>Modul 4: Unternehmensplanung und Strategie</a:t>
            </a:r>
            <a:endParaRPr sz="2700" b="1" i="0" u="none" strike="noStrike" cap="non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84"/>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32" name="Google Shape;632;p84"/>
          <p:cNvSpPr/>
          <p:nvPr/>
        </p:nvSpPr>
        <p:spPr>
          <a:xfrm>
            <a:off x="3702205" y="3974025"/>
            <a:ext cx="3583488" cy="2838274"/>
          </a:xfrm>
          <a:custGeom>
            <a:avLst/>
            <a:gdLst/>
            <a:ahLst/>
            <a:cxnLst/>
            <a:rect l="l" t="t" r="r" b="b"/>
            <a:pathLst>
              <a:path w="3861902" h="3117609" extrusionOk="0">
                <a:moveTo>
                  <a:pt x="0" y="0"/>
                </a:moveTo>
                <a:lnTo>
                  <a:pt x="3861903" y="0"/>
                </a:lnTo>
                <a:lnTo>
                  <a:pt x="3861903" y="3117609"/>
                </a:lnTo>
                <a:lnTo>
                  <a:pt x="0" y="311760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33" name="Google Shape;633;p84"/>
          <p:cNvSpPr txBox="1"/>
          <p:nvPr/>
        </p:nvSpPr>
        <p:spPr>
          <a:xfrm>
            <a:off x="1447541" y="823073"/>
            <a:ext cx="7476701" cy="313932"/>
          </a:xfrm>
          <a:prstGeom prst="rect">
            <a:avLst/>
          </a:prstGeom>
          <a:noFill/>
          <a:ln>
            <a:noFill/>
          </a:ln>
        </p:spPr>
        <p:txBody>
          <a:bodyPr spcFirstLastPara="1" wrap="square" lIns="0" tIns="0" rIns="0" bIns="0" anchor="t" anchorCtr="0">
            <a:spAutoFit/>
          </a:bodyPr>
          <a:lstStyle/>
          <a:p>
            <a:pPr marL="0" marR="0" lvl="0" indent="0" algn="ctr" rtl="0">
              <a:lnSpc>
                <a:spcPct val="119958"/>
              </a:lnSpc>
              <a:spcBef>
                <a:spcPts val="0"/>
              </a:spcBef>
              <a:spcAft>
                <a:spcPts val="0"/>
              </a:spcAft>
              <a:buNone/>
            </a:pPr>
            <a:r>
              <a:rPr lang="en-US" sz="1700" b="1" i="0" u="none" strike="noStrike" cap="none">
                <a:solidFill>
                  <a:srgbClr val="000000"/>
                </a:solidFill>
                <a:latin typeface="Arial"/>
                <a:ea typeface="Arial"/>
                <a:cs typeface="Arial"/>
                <a:sym typeface="Arial"/>
              </a:rPr>
              <a:t>Zielsetzungen</a:t>
            </a:r>
            <a:endParaRPr sz="1700" b="1" i="0" u="none" strike="noStrike" cap="none">
              <a:solidFill>
                <a:srgbClr val="000000"/>
              </a:solidFill>
              <a:latin typeface="Arial"/>
              <a:ea typeface="Arial"/>
              <a:cs typeface="Arial"/>
              <a:sym typeface="Arial"/>
            </a:endParaRPr>
          </a:p>
        </p:txBody>
      </p:sp>
      <p:sp>
        <p:nvSpPr>
          <p:cNvPr id="634" name="Google Shape;634;p84"/>
          <p:cNvSpPr txBox="1"/>
          <p:nvPr/>
        </p:nvSpPr>
        <p:spPr>
          <a:xfrm>
            <a:off x="938974" y="1422747"/>
            <a:ext cx="8493736" cy="2838274"/>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Sie verstehen die Bedeutung der Unternehmensplanung für Neugründungen und etablierte Unternehmen.</a:t>
            </a:r>
            <a:endParaRPr sz="1700" b="0" i="0" u="none" strike="noStrike" cap="none">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Erkundung der Bestandteile eines umfassenden Geschäftsplans.</a:t>
            </a:r>
            <a:endParaRPr sz="1700" b="0" i="0" u="none" strike="noStrike" cap="none">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Erlernen von Strategien zur Marktanalyse, Segmentierung und Wettbewerbsanalyse.</a:t>
            </a:r>
            <a:endParaRPr sz="1700" b="0" i="0" u="none" strike="noStrike" cap="none">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Entdecken Sie Methoden zur Formulierung wirksamer Differenzierungsstrategien.</a:t>
            </a:r>
            <a:endParaRPr sz="1700" b="0" i="0" u="none" strike="noStrike" cap="none">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Beherrschung der Technik der SWOT-Analyse und ihrer Anwendung.</a:t>
            </a:r>
            <a:endParaRPr sz="1700" b="0" i="0" u="none" strike="noStrike" cap="none">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Entwicklung von Fähigkeiten zur Risikobewertung und zum Risikomanagement, um Unwägbarkeiten effektiv zu bewältigen.</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5"/>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44" name="Google Shape;644;p85"/>
          <p:cNvSpPr/>
          <p:nvPr/>
        </p:nvSpPr>
        <p:spPr>
          <a:xfrm>
            <a:off x="4382429" y="5269173"/>
            <a:ext cx="2625899" cy="1665632"/>
          </a:xfrm>
          <a:custGeom>
            <a:avLst/>
            <a:gdLst/>
            <a:ahLst/>
            <a:cxnLst/>
            <a:rect l="l" t="t" r="r" b="b"/>
            <a:pathLst>
              <a:path w="3308411" h="2216636" extrusionOk="0">
                <a:moveTo>
                  <a:pt x="0" y="0"/>
                </a:moveTo>
                <a:lnTo>
                  <a:pt x="3308411" y="0"/>
                </a:lnTo>
                <a:lnTo>
                  <a:pt x="3308411" y="2216635"/>
                </a:lnTo>
                <a:lnTo>
                  <a:pt x="0" y="221663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45" name="Google Shape;645;p85"/>
          <p:cNvSpPr txBox="1"/>
          <p:nvPr/>
        </p:nvSpPr>
        <p:spPr>
          <a:xfrm>
            <a:off x="881012" y="1795089"/>
            <a:ext cx="8939272" cy="3841052"/>
          </a:xfrm>
          <a:prstGeom prst="rect">
            <a:avLst/>
          </a:prstGeom>
          <a:noFill/>
          <a:ln>
            <a:noFill/>
          </a:ln>
        </p:spPr>
        <p:txBody>
          <a:bodyPr spcFirstLastPara="1" wrap="square" lIns="0" tIns="0" rIns="0" bIns="0" anchor="t" anchorCtr="0">
            <a:spAutoFit/>
          </a:bodyPr>
          <a:lstStyle/>
          <a:p>
            <a:pPr marL="0" marR="0" lvl="0" indent="0" algn="just" rtl="0">
              <a:lnSpc>
                <a:spcPct val="120012"/>
              </a:lnSpc>
              <a:spcBef>
                <a:spcPts val="0"/>
              </a:spcBef>
              <a:spcAft>
                <a:spcPts val="0"/>
              </a:spcAft>
              <a:buNone/>
            </a:pPr>
            <a:r>
              <a:rPr lang="en-US" sz="1600" b="0" i="0" u="none" strike="noStrike" cap="none" dirty="0">
                <a:solidFill>
                  <a:srgbClr val="000000"/>
                </a:solidFill>
                <a:latin typeface="Arial"/>
                <a:ea typeface="Arial"/>
                <a:cs typeface="Arial"/>
                <a:sym typeface="Arial"/>
              </a:rPr>
              <a:t>In der </a:t>
            </a:r>
            <a:r>
              <a:rPr lang="en-US" sz="1600" b="0" i="0" u="none" strike="noStrike" cap="none" dirty="0" err="1">
                <a:solidFill>
                  <a:srgbClr val="000000"/>
                </a:solidFill>
                <a:latin typeface="Arial"/>
                <a:ea typeface="Arial"/>
                <a:cs typeface="Arial"/>
                <a:sym typeface="Arial"/>
              </a:rPr>
              <a:t>heutigen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schnelllebigen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Geschäftswelt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das Wissen um die </a:t>
            </a:r>
            <a:r>
              <a:rPr lang="en-US" sz="1600" b="0" i="0" u="none" strike="noStrike" cap="none" dirty="0" err="1">
                <a:solidFill>
                  <a:srgbClr val="000000"/>
                </a:solidFill>
                <a:latin typeface="Arial"/>
                <a:ea typeface="Arial"/>
                <a:cs typeface="Arial"/>
                <a:sym typeface="Arial"/>
              </a:rPr>
              <a:t>Erstellung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guter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Geschäftspläne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wichtig</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sicherzustellen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dass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weiter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wachsen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Fahrplan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Erfolg</a:t>
            </a:r>
            <a:r>
              <a:rPr lang="en-US" sz="1600" b="0" i="0" u="none" strike="noStrike" cap="none" dirty="0">
                <a:solidFill>
                  <a:srgbClr val="000000"/>
                </a:solidFill>
                <a:latin typeface="Arial"/>
                <a:ea typeface="Arial"/>
                <a:cs typeface="Arial"/>
                <a:sym typeface="Arial"/>
              </a:rPr>
              <a:t>. Um dies gut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tun, </a:t>
            </a:r>
            <a:r>
              <a:rPr lang="en-US" sz="1600" b="0" i="0" u="none" strike="noStrike" cap="none" dirty="0" err="1">
                <a:solidFill>
                  <a:srgbClr val="000000"/>
                </a:solidFill>
                <a:latin typeface="Arial"/>
                <a:ea typeface="Arial"/>
                <a:cs typeface="Arial"/>
                <a:sym typeface="Arial"/>
              </a:rPr>
              <a:t>müssen</a:t>
            </a:r>
            <a:r>
              <a:rPr lang="en-US" sz="1600" b="0" i="0" u="none" strike="noStrike" cap="none" dirty="0">
                <a:solidFill>
                  <a:srgbClr val="000000"/>
                </a:solidFill>
                <a:latin typeface="Arial"/>
                <a:ea typeface="Arial"/>
                <a:cs typeface="Arial"/>
                <a:sym typeface="Arial"/>
              </a:rPr>
              <a:t> Sie gut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umgehen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vorausschauend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denken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bereit</a:t>
            </a:r>
            <a:r>
              <a:rPr lang="en-US" sz="1600" b="0" i="0" u="none" strike="noStrike" cap="none" dirty="0">
                <a:solidFill>
                  <a:srgbClr val="000000"/>
                </a:solidFill>
                <a:latin typeface="Arial"/>
                <a:ea typeface="Arial"/>
                <a:cs typeface="Arial"/>
                <a:sym typeface="Arial"/>
              </a:rPr>
              <a:t> sein, </a:t>
            </a:r>
            <a:r>
              <a:rPr lang="en-US" sz="1600" b="0" i="0" u="none" strike="noStrike" cap="none" dirty="0" err="1">
                <a:solidFill>
                  <a:srgbClr val="000000"/>
                </a:solidFill>
                <a:latin typeface="Arial"/>
                <a:ea typeface="Arial"/>
                <a:cs typeface="Arial"/>
                <a:sym typeface="Arial"/>
              </a:rPr>
              <a:t>bei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Bedarf</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Kurs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ändern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12"/>
              </a:lnSpc>
              <a:spcBef>
                <a:spcPts val="0"/>
              </a:spcBef>
              <a:spcAft>
                <a:spcPts val="0"/>
              </a:spcAft>
              <a:buNone/>
            </a:pPr>
            <a:r>
              <a:rPr lang="en-US" sz="1600" b="0" i="0" u="none" strike="noStrike" cap="none" dirty="0">
                <a:solidFill>
                  <a:srgbClr val="000000"/>
                </a:solidFill>
                <a:latin typeface="Arial"/>
                <a:ea typeface="Arial"/>
                <a:cs typeface="Arial"/>
                <a:sym typeface="Arial"/>
              </a:rPr>
              <a:t>Um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guten</a:t>
            </a:r>
            <a:r>
              <a:rPr lang="en-US" sz="1600" b="0" i="0" u="none" strike="noStrike" cap="none" dirty="0">
                <a:solidFill>
                  <a:srgbClr val="000000"/>
                </a:solidFill>
                <a:latin typeface="Arial"/>
                <a:ea typeface="Arial"/>
                <a:cs typeface="Arial"/>
                <a:sym typeface="Arial"/>
              </a:rPr>
              <a:t> Plan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erstellen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wichtig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verstehen,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funktioniert</a:t>
            </a:r>
            <a:r>
              <a:rPr lang="en-US" sz="1600" b="0" i="0" u="none" strike="noStrike" cap="none" dirty="0">
                <a:solidFill>
                  <a:srgbClr val="000000"/>
                </a:solidFill>
                <a:latin typeface="Arial"/>
                <a:ea typeface="Arial"/>
                <a:cs typeface="Arial"/>
                <a:sym typeface="Arial"/>
              </a:rPr>
              <a:t>, was die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wollen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worin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gut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Aber es </a:t>
            </a:r>
            <a:r>
              <a:rPr lang="en-US" sz="1600" b="0" i="0" u="none" strike="noStrike" cap="none" dirty="0" err="1">
                <a:solidFill>
                  <a:srgbClr val="000000"/>
                </a:solidFill>
                <a:latin typeface="Arial"/>
                <a:ea typeface="Arial"/>
                <a:cs typeface="Arial"/>
                <a:sym typeface="Arial"/>
              </a:rPr>
              <a:t>geht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nur</a:t>
            </a:r>
            <a:r>
              <a:rPr lang="en-US" sz="1600" b="0" i="0" u="none" strike="noStrike" cap="none" dirty="0">
                <a:solidFill>
                  <a:srgbClr val="000000"/>
                </a:solidFill>
                <a:latin typeface="Arial"/>
                <a:ea typeface="Arial"/>
                <a:cs typeface="Arial"/>
                <a:sym typeface="Arial"/>
              </a:rPr>
              <a:t> um die </a:t>
            </a:r>
            <a:r>
              <a:rPr lang="en-US" sz="1600" b="0" i="0" u="none" strike="noStrike" cap="none" dirty="0" err="1">
                <a:solidFill>
                  <a:srgbClr val="000000"/>
                </a:solidFill>
                <a:latin typeface="Arial"/>
                <a:ea typeface="Arial"/>
                <a:cs typeface="Arial"/>
                <a:sym typeface="Arial"/>
              </a:rPr>
              <a:t>Planung</a:t>
            </a:r>
            <a:r>
              <a:rPr lang="en-US" sz="1600" b="0" i="0" u="none" strike="noStrike" cap="none" dirty="0">
                <a:solidFill>
                  <a:srgbClr val="000000"/>
                </a:solidFill>
                <a:latin typeface="Arial"/>
                <a:ea typeface="Arial"/>
                <a:cs typeface="Arial"/>
                <a:sym typeface="Arial"/>
              </a:rPr>
              <a:t> - Sie </a:t>
            </a:r>
            <a:r>
              <a:rPr lang="en-US" sz="1600" b="0" i="0" u="none" strike="noStrike" cap="none" dirty="0" err="1">
                <a:solidFill>
                  <a:srgbClr val="000000"/>
                </a:solidFill>
                <a:latin typeface="Arial"/>
                <a:ea typeface="Arial"/>
                <a:cs typeface="Arial"/>
                <a:sym typeface="Arial"/>
              </a:rPr>
              <a:t>müssen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auch</a:t>
            </a:r>
            <a:r>
              <a:rPr lang="en-US" sz="1600" b="0" i="0" u="none" strike="noStrike" cap="none" dirty="0">
                <a:solidFill>
                  <a:srgbClr val="000000"/>
                </a:solidFill>
                <a:latin typeface="Arial"/>
                <a:ea typeface="Arial"/>
                <a:cs typeface="Arial"/>
                <a:sym typeface="Arial"/>
              </a:rPr>
              <a:t> in der Lage sein,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Pläne</a:t>
            </a:r>
            <a:r>
              <a:rPr lang="en-US" sz="1600" b="0" i="0" u="none" strike="noStrike" cap="none" dirty="0">
                <a:solidFill>
                  <a:srgbClr val="000000"/>
                </a:solidFill>
                <a:latin typeface="Arial"/>
                <a:ea typeface="Arial"/>
                <a:cs typeface="Arial"/>
                <a:sym typeface="Arial"/>
              </a:rPr>
              <a:t> in die Tat </a:t>
            </a:r>
            <a:r>
              <a:rPr lang="en-US" sz="1600" b="0" i="0" u="none" strike="noStrike" cap="none" dirty="0" err="1">
                <a:solidFill>
                  <a:srgbClr val="000000"/>
                </a:solidFill>
                <a:latin typeface="Arial"/>
                <a:ea typeface="Arial"/>
                <a:cs typeface="Arial"/>
                <a:sym typeface="Arial"/>
              </a:rPr>
              <a:t>umzusetzen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flexibel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genug</a:t>
            </a:r>
            <a:r>
              <a:rPr lang="en-US" sz="1600" b="0" i="0" u="none" strike="noStrike" cap="none" dirty="0">
                <a:solidFill>
                  <a:srgbClr val="000000"/>
                </a:solidFill>
                <a:latin typeface="Arial"/>
                <a:ea typeface="Arial"/>
                <a:cs typeface="Arial"/>
                <a:sym typeface="Arial"/>
              </a:rPr>
              <a:t> sein,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anzupassen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die Dinge </a:t>
            </a:r>
            <a:r>
              <a:rPr lang="en-US" sz="1600" b="0" i="0" u="none" strike="noStrike" cap="none" dirty="0" err="1">
                <a:solidFill>
                  <a:srgbClr val="000000"/>
                </a:solidFill>
                <a:latin typeface="Arial"/>
                <a:ea typeface="Arial"/>
                <a:cs typeface="Arial"/>
                <a:sym typeface="Arial"/>
              </a:rPr>
              <a:t>ändern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12"/>
              </a:lnSpc>
              <a:spcBef>
                <a:spcPts val="0"/>
              </a:spcBef>
              <a:spcAft>
                <a:spcPts val="0"/>
              </a:spcAft>
              <a:buNone/>
            </a:pPr>
            <a:r>
              <a:rPr lang="en-US" sz="1600" b="0" i="0" u="none" strike="noStrike" cap="none" dirty="0">
                <a:solidFill>
                  <a:srgbClr val="000000"/>
                </a:solidFill>
                <a:latin typeface="Arial"/>
                <a:ea typeface="Arial"/>
                <a:cs typeface="Arial"/>
                <a:sym typeface="Arial"/>
              </a:rPr>
              <a:t>Für </a:t>
            </a:r>
            <a:r>
              <a:rPr lang="en-US" sz="1600" b="0" i="0" u="none" strike="noStrike" cap="none" dirty="0" err="1">
                <a:solidFill>
                  <a:srgbClr val="000000"/>
                </a:solidFill>
                <a:latin typeface="Arial"/>
                <a:ea typeface="Arial"/>
                <a:cs typeface="Arial"/>
                <a:sym typeface="Arial"/>
              </a:rPr>
              <a:t>kleine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gibt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noch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bewältigen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z. B.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wenig</a:t>
            </a:r>
            <a:r>
              <a:rPr lang="en-US" sz="1600" b="0" i="0" u="none" strike="noStrike" cap="none" dirty="0">
                <a:solidFill>
                  <a:srgbClr val="000000"/>
                </a:solidFill>
                <a:latin typeface="Arial"/>
                <a:ea typeface="Arial"/>
                <a:cs typeface="Arial"/>
                <a:sym typeface="Arial"/>
              </a:rPr>
              <a:t> Geld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das Auf und Ab auf dem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Aber </a:t>
            </a:r>
            <a:r>
              <a:rPr lang="en-US" sz="1600" b="0" i="0" u="none" strike="noStrike" cap="none" dirty="0" err="1">
                <a:solidFill>
                  <a:srgbClr val="000000"/>
                </a:solidFill>
                <a:latin typeface="Arial"/>
                <a:ea typeface="Arial"/>
                <a:cs typeface="Arial"/>
                <a:sym typeface="Arial"/>
              </a:rPr>
              <a:t>wenn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klug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einsetzen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bereit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anzupassen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sicherstellen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dass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einem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schwierigen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Umfeld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überlebt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sondern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gedeiht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12"/>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
        <p:nvSpPr>
          <p:cNvPr id="646" name="Google Shape;646;p85"/>
          <p:cNvSpPr/>
          <p:nvPr/>
        </p:nvSpPr>
        <p:spPr>
          <a:xfrm>
            <a:off x="757604" y="353280"/>
            <a:ext cx="1346645" cy="1346645"/>
          </a:xfrm>
          <a:custGeom>
            <a:avLst/>
            <a:gdLst/>
            <a:ahLst/>
            <a:cxnLst/>
            <a:rect l="l" t="t" r="r" b="b"/>
            <a:pathLst>
              <a:path w="1343817" h="1343817" extrusionOk="0">
                <a:moveTo>
                  <a:pt x="0" y="0"/>
                </a:moveTo>
                <a:lnTo>
                  <a:pt x="1343816" y="0"/>
                </a:lnTo>
                <a:lnTo>
                  <a:pt x="1343816" y="1343816"/>
                </a:lnTo>
                <a:lnTo>
                  <a:pt x="0" y="134381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47" name="Google Shape;647;p85"/>
          <p:cNvSpPr/>
          <p:nvPr/>
        </p:nvSpPr>
        <p:spPr>
          <a:xfrm>
            <a:off x="8348731" y="5269173"/>
            <a:ext cx="1297444" cy="1297444"/>
          </a:xfrm>
          <a:custGeom>
            <a:avLst/>
            <a:gdLst/>
            <a:ahLst/>
            <a:cxnLst/>
            <a:rect l="l" t="t" r="r" b="b"/>
            <a:pathLst>
              <a:path w="1294719" h="1294719" extrusionOk="0">
                <a:moveTo>
                  <a:pt x="0" y="0"/>
                </a:moveTo>
                <a:lnTo>
                  <a:pt x="1294719" y="0"/>
                </a:lnTo>
                <a:lnTo>
                  <a:pt x="1294719" y="1294719"/>
                </a:lnTo>
                <a:lnTo>
                  <a:pt x="0" y="129471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48" name="Google Shape;648;p85"/>
          <p:cNvSpPr txBox="1"/>
          <p:nvPr/>
        </p:nvSpPr>
        <p:spPr>
          <a:xfrm>
            <a:off x="1062279" y="946027"/>
            <a:ext cx="8591141" cy="557204"/>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Einführung in die Unternehmensplanung und -strategie</a:t>
            </a:r>
            <a:endParaRPr sz="1700" b="1" i="0" u="none" strike="noStrike" cap="none">
              <a:solidFill>
                <a:srgbClr val="000000"/>
              </a:solidFill>
              <a:latin typeface="Arial"/>
              <a:ea typeface="Arial"/>
              <a:cs typeface="Arial"/>
              <a:sym typeface="Arial"/>
            </a:endParaRPr>
          </a:p>
          <a:p>
            <a:pPr marL="0" marR="0" lvl="0" indent="0" algn="l" rtl="0">
              <a:lnSpc>
                <a:spcPct val="93277"/>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86"/>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658" name="Google Shape;658;p86"/>
          <p:cNvSpPr/>
          <p:nvPr/>
        </p:nvSpPr>
        <p:spPr>
          <a:xfrm>
            <a:off x="2712216" y="2446209"/>
            <a:ext cx="5024090" cy="3118605"/>
          </a:xfrm>
          <a:custGeom>
            <a:avLst/>
            <a:gdLst/>
            <a:ahLst/>
            <a:cxnLst/>
            <a:rect l="l" t="t" r="r" b="b"/>
            <a:pathLst>
              <a:path w="6048734" h="3576746" extrusionOk="0">
                <a:moveTo>
                  <a:pt x="0" y="0"/>
                </a:moveTo>
                <a:lnTo>
                  <a:pt x="6048735" y="0"/>
                </a:lnTo>
                <a:lnTo>
                  <a:pt x="6048735" y="3576746"/>
                </a:lnTo>
                <a:lnTo>
                  <a:pt x="0" y="3576746"/>
                </a:lnTo>
                <a:lnTo>
                  <a:pt x="0" y="0"/>
                </a:lnTo>
                <a:close/>
              </a:path>
            </a:pathLst>
          </a:custGeom>
          <a:blipFill rotWithShape="1">
            <a:blip r:embed="rId4">
              <a:alphaModFix/>
            </a:blip>
            <a:stretch>
              <a:fillRect l="-2760" t="-21234" r="-476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659" name="Google Shape;659;p86"/>
          <p:cNvSpPr txBox="1"/>
          <p:nvPr/>
        </p:nvSpPr>
        <p:spPr>
          <a:xfrm>
            <a:off x="643428" y="1139383"/>
            <a:ext cx="8819320" cy="946092"/>
          </a:xfrm>
          <a:prstGeom prst="rect">
            <a:avLst/>
          </a:prstGeom>
          <a:noFill/>
          <a:ln>
            <a:noFill/>
          </a:ln>
        </p:spPr>
        <p:txBody>
          <a:bodyPr spcFirstLastPara="1" wrap="square" lIns="0" tIns="0" rIns="0" bIns="0" anchor="t" anchorCtr="0">
            <a:spAutoFit/>
          </a:bodyPr>
          <a:lstStyle/>
          <a:p>
            <a:pPr marL="367802" marR="0" lvl="1" indent="-183899" algn="l" rtl="0">
              <a:lnSpc>
                <a:spcPct val="120000"/>
              </a:lnSpc>
              <a:spcBef>
                <a:spcPts val="0"/>
              </a:spcBef>
              <a:spcAft>
                <a:spcPts val="0"/>
              </a:spcAft>
              <a:buClr>
                <a:srgbClr val="000000"/>
              </a:buClr>
              <a:buSzPts val="1700"/>
              <a:buFont typeface="Arial"/>
              <a:buChar char="•"/>
            </a:pPr>
            <a:r>
              <a:rPr lang="en-US" sz="1704" b="1" i="0" u="none" strike="noStrike" cap="none" dirty="0">
                <a:solidFill>
                  <a:srgbClr val="000000"/>
                </a:solidFill>
                <a:latin typeface="Arial"/>
                <a:ea typeface="Arial"/>
                <a:cs typeface="Arial"/>
                <a:sym typeface="Arial"/>
              </a:rPr>
              <a:t>Definition</a:t>
            </a:r>
            <a:r>
              <a:rPr lang="en-US" sz="1704" b="0" i="0" u="none" strike="noStrike" cap="none" dirty="0">
                <a:solidFill>
                  <a:srgbClr val="000000"/>
                </a:solidFill>
                <a:latin typeface="Arial"/>
                <a:ea typeface="Arial"/>
                <a:cs typeface="Arial"/>
                <a:sym typeface="Arial"/>
              </a:rPr>
              <a:t>: Der </a:t>
            </a:r>
            <a:r>
              <a:rPr lang="en-US" sz="1704" b="0" i="0" u="none" strike="noStrike" cap="none" dirty="0" err="1">
                <a:solidFill>
                  <a:srgbClr val="000000"/>
                </a:solidFill>
                <a:latin typeface="Arial"/>
                <a:ea typeface="Arial"/>
                <a:cs typeface="Arial"/>
                <a:sym typeface="Arial"/>
              </a:rPr>
              <a:t>Geschäftsplan</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dient</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als</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umfassender</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Fahrplan</a:t>
            </a:r>
            <a:r>
              <a:rPr lang="en-US" sz="1704" b="0" i="0" u="none" strike="noStrike" cap="none" dirty="0">
                <a:solidFill>
                  <a:srgbClr val="000000"/>
                </a:solidFill>
                <a:latin typeface="Arial"/>
                <a:ea typeface="Arial"/>
                <a:cs typeface="Arial"/>
                <a:sym typeface="Arial"/>
              </a:rPr>
              <a:t>, der die </a:t>
            </a:r>
            <a:r>
              <a:rPr lang="en-US" sz="1704" b="0" i="0" u="none" strike="noStrike" cap="none" dirty="0" err="1">
                <a:solidFill>
                  <a:srgbClr val="000000"/>
                </a:solidFill>
                <a:latin typeface="Arial"/>
                <a:ea typeface="Arial"/>
                <a:cs typeface="Arial"/>
                <a:sym typeface="Arial"/>
              </a:rPr>
              <a:t>Ziele</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eines</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Unternehmens</a:t>
            </a:r>
            <a:r>
              <a:rPr lang="en-US" sz="1704" b="0" i="0" u="none" strike="noStrike" cap="none" dirty="0">
                <a:solidFill>
                  <a:srgbClr val="000000"/>
                </a:solidFill>
                <a:latin typeface="Arial"/>
                <a:ea typeface="Arial"/>
                <a:cs typeface="Arial"/>
                <a:sym typeface="Arial"/>
              </a:rPr>
              <a:t> und die </a:t>
            </a:r>
            <a:r>
              <a:rPr lang="en-US" sz="1704" b="0" i="0" u="none" strike="noStrike" cap="none" dirty="0" err="1">
                <a:solidFill>
                  <a:srgbClr val="000000"/>
                </a:solidFill>
                <a:latin typeface="Arial"/>
                <a:ea typeface="Arial"/>
                <a:cs typeface="Arial"/>
                <a:sym typeface="Arial"/>
              </a:rPr>
              <a:t>Strategien</a:t>
            </a:r>
            <a:r>
              <a:rPr lang="en-US" sz="1704" b="0" i="0" u="none" strike="noStrike" cap="none" dirty="0">
                <a:solidFill>
                  <a:srgbClr val="000000"/>
                </a:solidFill>
                <a:latin typeface="Arial"/>
                <a:ea typeface="Arial"/>
                <a:cs typeface="Arial"/>
                <a:sym typeface="Arial"/>
              </a:rPr>
              <a:t>, die es </a:t>
            </a:r>
            <a:r>
              <a:rPr lang="en-US" sz="1704" b="0" i="0" u="none" strike="noStrike" cap="none" dirty="0" err="1">
                <a:solidFill>
                  <a:srgbClr val="000000"/>
                </a:solidFill>
                <a:latin typeface="Arial"/>
                <a:ea typeface="Arial"/>
                <a:cs typeface="Arial"/>
                <a:sym typeface="Arial"/>
              </a:rPr>
              <a:t>zur</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Erreichung</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dieser</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Ziele</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einsetzt</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detailliert</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beschreibt</a:t>
            </a:r>
            <a:r>
              <a:rPr lang="en-US" sz="1704" b="0" i="0" u="none" strike="noStrike" cap="none" dirty="0">
                <a:solidFill>
                  <a:srgbClr val="000000"/>
                </a:solidFill>
                <a:latin typeface="Arial"/>
                <a:ea typeface="Arial"/>
                <a:cs typeface="Arial"/>
                <a:sym typeface="Arial"/>
              </a:rPr>
              <a:t>. Er </a:t>
            </a:r>
            <a:r>
              <a:rPr lang="en-US" sz="1704" b="0" i="0" u="none" strike="noStrike" cap="none" dirty="0" err="1">
                <a:solidFill>
                  <a:srgbClr val="000000"/>
                </a:solidFill>
                <a:latin typeface="Arial"/>
                <a:ea typeface="Arial"/>
                <a:cs typeface="Arial"/>
                <a:sym typeface="Arial"/>
              </a:rPr>
              <a:t>fasst</a:t>
            </a:r>
            <a:r>
              <a:rPr lang="en-US" sz="1704" b="0" i="0" u="none" strike="noStrike" cap="none" dirty="0">
                <a:solidFill>
                  <a:srgbClr val="000000"/>
                </a:solidFill>
                <a:latin typeface="Arial"/>
                <a:ea typeface="Arial"/>
                <a:cs typeface="Arial"/>
                <a:sym typeface="Arial"/>
              </a:rPr>
              <a:t> das </a:t>
            </a:r>
            <a:r>
              <a:rPr lang="en-US" sz="1704" b="0" i="0" u="none" strike="noStrike" cap="none" dirty="0" err="1">
                <a:solidFill>
                  <a:srgbClr val="000000"/>
                </a:solidFill>
                <a:latin typeface="Arial"/>
                <a:ea typeface="Arial"/>
                <a:cs typeface="Arial"/>
                <a:sym typeface="Arial"/>
              </a:rPr>
              <a:t>Wesen</a:t>
            </a:r>
            <a:r>
              <a:rPr lang="en-US" sz="1704" b="0" i="0" u="none" strike="noStrike" cap="none" dirty="0">
                <a:solidFill>
                  <a:srgbClr val="000000"/>
                </a:solidFill>
                <a:latin typeface="Arial"/>
                <a:ea typeface="Arial"/>
                <a:cs typeface="Arial"/>
                <a:sym typeface="Arial"/>
              </a:rPr>
              <a:t> des </a:t>
            </a:r>
            <a:r>
              <a:rPr lang="en-US" sz="1704" b="0" i="0" u="none" strike="noStrike" cap="none" dirty="0" err="1">
                <a:solidFill>
                  <a:srgbClr val="000000"/>
                </a:solidFill>
                <a:latin typeface="Arial"/>
                <a:ea typeface="Arial"/>
                <a:cs typeface="Arial"/>
                <a:sym typeface="Arial"/>
              </a:rPr>
              <a:t>Unternehmens</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zusammen</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indem</a:t>
            </a:r>
            <a:r>
              <a:rPr lang="en-US" sz="1704" b="0" i="0" u="none" strike="noStrike" cap="none" dirty="0">
                <a:solidFill>
                  <a:srgbClr val="000000"/>
                </a:solidFill>
                <a:latin typeface="Arial"/>
                <a:ea typeface="Arial"/>
                <a:cs typeface="Arial"/>
                <a:sym typeface="Arial"/>
              </a:rPr>
              <a:t> er seinen </a:t>
            </a:r>
            <a:r>
              <a:rPr lang="en-US" sz="1704" b="0" i="0" u="none" strike="noStrike" cap="none" dirty="0" err="1">
                <a:solidFill>
                  <a:srgbClr val="000000"/>
                </a:solidFill>
                <a:latin typeface="Arial"/>
                <a:ea typeface="Arial"/>
                <a:cs typeface="Arial"/>
                <a:sym typeface="Arial"/>
              </a:rPr>
              <a:t>Auftrag</a:t>
            </a:r>
            <a:r>
              <a:rPr lang="en-US" sz="1704" b="0" i="0" u="none" strike="noStrike" cap="none" dirty="0">
                <a:solidFill>
                  <a:srgbClr val="000000"/>
                </a:solidFill>
                <a:latin typeface="Arial"/>
                <a:ea typeface="Arial"/>
                <a:cs typeface="Arial"/>
                <a:sym typeface="Arial"/>
              </a:rPr>
              <a:t>, seine Vision und seine </a:t>
            </a:r>
            <a:r>
              <a:rPr lang="en-US" sz="1704" b="0" i="0" u="none" strike="noStrike" cap="none" dirty="0" err="1">
                <a:solidFill>
                  <a:srgbClr val="000000"/>
                </a:solidFill>
                <a:latin typeface="Arial"/>
                <a:ea typeface="Arial"/>
                <a:cs typeface="Arial"/>
                <a:sym typeface="Arial"/>
              </a:rPr>
              <a:t>operativen</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Methoden</a:t>
            </a:r>
            <a:r>
              <a:rPr lang="en-US" sz="1704" b="0" i="0" u="none" strike="noStrike" cap="none" dirty="0">
                <a:solidFill>
                  <a:srgbClr val="000000"/>
                </a:solidFill>
                <a:latin typeface="Arial"/>
                <a:ea typeface="Arial"/>
                <a:cs typeface="Arial"/>
                <a:sym typeface="Arial"/>
              </a:rPr>
              <a:t> </a:t>
            </a:r>
            <a:r>
              <a:rPr lang="en-US" sz="1704" b="0" i="0" u="none" strike="noStrike" cap="none" dirty="0" err="1">
                <a:solidFill>
                  <a:srgbClr val="000000"/>
                </a:solidFill>
                <a:latin typeface="Arial"/>
                <a:ea typeface="Arial"/>
                <a:cs typeface="Arial"/>
                <a:sym typeface="Arial"/>
              </a:rPr>
              <a:t>umreißt</a:t>
            </a:r>
            <a:r>
              <a:rPr lang="en-US" sz="1704" b="0" i="0" u="none" strike="noStrike" cap="none" dirty="0">
                <a:solidFill>
                  <a:srgbClr val="000000"/>
                </a:solidFill>
                <a:latin typeface="Arial"/>
                <a:ea typeface="Arial"/>
                <a:cs typeface="Arial"/>
                <a:sym typeface="Arial"/>
              </a:rPr>
              <a:t>.</a:t>
            </a:r>
            <a:endParaRPr sz="1403" b="0" i="0" u="none" strike="noStrike" cap="none" dirty="0">
              <a:solidFill>
                <a:srgbClr val="000000"/>
              </a:solidFill>
              <a:latin typeface="Arial"/>
              <a:ea typeface="Arial"/>
              <a:cs typeface="Arial"/>
              <a:sym typeface="Arial"/>
            </a:endParaRPr>
          </a:p>
        </p:txBody>
      </p:sp>
      <p:sp>
        <p:nvSpPr>
          <p:cNvPr id="660" name="Google Shape;660;p86"/>
          <p:cNvSpPr txBox="1"/>
          <p:nvPr/>
        </p:nvSpPr>
        <p:spPr>
          <a:xfrm>
            <a:off x="757604" y="585135"/>
            <a:ext cx="8322377" cy="333869"/>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804" b="1" i="0" u="none" strike="noStrike" cap="none">
                <a:solidFill>
                  <a:srgbClr val="000000"/>
                </a:solidFill>
                <a:latin typeface="Arial"/>
                <a:ea typeface="Arial"/>
                <a:cs typeface="Arial"/>
                <a:sym typeface="Arial"/>
              </a:rPr>
              <a:t>Definition von Unternehmensplanung</a:t>
            </a:r>
            <a:endParaRPr sz="1403" b="1" i="0" u="none" strike="noStrike" cap="none">
              <a:solidFill>
                <a:srgbClr val="000000"/>
              </a:solidFill>
              <a:latin typeface="Arial"/>
              <a:ea typeface="Arial"/>
              <a:cs typeface="Arial"/>
              <a:sym typeface="Arial"/>
            </a:endParaRPr>
          </a:p>
        </p:txBody>
      </p:sp>
      <p:sp>
        <p:nvSpPr>
          <p:cNvPr id="661" name="Google Shape;661;p86"/>
          <p:cNvSpPr txBox="1"/>
          <p:nvPr/>
        </p:nvSpPr>
        <p:spPr>
          <a:xfrm>
            <a:off x="757604" y="5113465"/>
            <a:ext cx="8591141" cy="1890255"/>
          </a:xfrm>
          <a:prstGeom prst="rect">
            <a:avLst/>
          </a:prstGeom>
          <a:noFill/>
          <a:ln>
            <a:noFill/>
          </a:ln>
        </p:spPr>
        <p:txBody>
          <a:bodyPr spcFirstLastPara="1" wrap="square" lIns="0" tIns="0" rIns="0" bIns="0" anchor="t" anchorCtr="0">
            <a:spAutoFit/>
          </a:bodyPr>
          <a:lstStyle/>
          <a:p>
            <a:pPr marL="0" marR="0" lvl="0" indent="0" algn="l" rtl="0">
              <a:lnSpc>
                <a:spcPct val="113333"/>
              </a:lnSpc>
              <a:spcBef>
                <a:spcPts val="0"/>
              </a:spcBef>
              <a:spcAft>
                <a:spcPts val="0"/>
              </a:spcAft>
              <a:buNone/>
            </a:pPr>
            <a:endParaRPr sz="1804" b="0" i="0" u="none" strike="noStrike" cap="none">
              <a:solidFill>
                <a:schemeClr val="dk1"/>
              </a:solidFill>
              <a:latin typeface="Arial"/>
              <a:ea typeface="Arial"/>
              <a:cs typeface="Arial"/>
              <a:sym typeface="Arial"/>
            </a:endParaRPr>
          </a:p>
          <a:p>
            <a:pPr marL="0" marR="0" lvl="0" indent="0" algn="l" rtl="0">
              <a:lnSpc>
                <a:spcPct val="113333"/>
              </a:lnSpc>
              <a:spcBef>
                <a:spcPts val="0"/>
              </a:spcBef>
              <a:spcAft>
                <a:spcPts val="0"/>
              </a:spcAft>
              <a:buNone/>
            </a:pPr>
            <a:endParaRPr sz="1804" b="0" i="0" u="none" strike="noStrike" cap="none">
              <a:solidFill>
                <a:schemeClr val="dk1"/>
              </a:solidFill>
              <a:latin typeface="Arial"/>
              <a:ea typeface="Arial"/>
              <a:cs typeface="Arial"/>
              <a:sym typeface="Arial"/>
            </a:endParaRPr>
          </a:p>
          <a:p>
            <a:pPr marL="367801" marR="0" lvl="1" indent="-183899" algn="l" rtl="0">
              <a:lnSpc>
                <a:spcPct val="119941"/>
              </a:lnSpc>
              <a:spcBef>
                <a:spcPts val="0"/>
              </a:spcBef>
              <a:spcAft>
                <a:spcPts val="0"/>
              </a:spcAft>
              <a:buClr>
                <a:srgbClr val="000000"/>
              </a:buClr>
              <a:buSzPts val="1700"/>
              <a:buFont typeface="Arial"/>
              <a:buChar char="•"/>
            </a:pPr>
            <a:r>
              <a:rPr lang="en-US" sz="1704" b="1" i="0" u="none" strike="noStrike" cap="none">
                <a:solidFill>
                  <a:srgbClr val="000000"/>
                </a:solidFill>
                <a:latin typeface="Arial"/>
                <a:ea typeface="Arial"/>
                <a:cs typeface="Arial"/>
                <a:sym typeface="Arial"/>
              </a:rPr>
              <a:t>Wichtigkeit</a:t>
            </a:r>
            <a:r>
              <a:rPr lang="en-US" sz="1704" b="0" i="0" u="none" strike="noStrike" cap="none">
                <a:solidFill>
                  <a:srgbClr val="000000"/>
                </a:solidFill>
                <a:latin typeface="Arial"/>
                <a:ea typeface="Arial"/>
                <a:cs typeface="Arial"/>
                <a:sym typeface="Arial"/>
              </a:rPr>
              <a:t>: Ob für Start-ups oder etablierte Unternehmen, Geschäftspläne sind unverzichtbar. Neugründungen sind darauf angewiesen, um Finanzmittel zu sichern und Investoren zu gewinnen, während etablierte Unternehmen sie nutzen, um sich auf ihre langfristigen Ziele zu konzentrieren und diese zu verfolgen.</a:t>
            </a:r>
            <a:endParaRPr sz="1403" b="0" i="0" u="none" strike="noStrike" cap="non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7"/>
          <p:cNvSpPr/>
          <p:nvPr/>
        </p:nvSpPr>
        <p:spPr>
          <a:xfrm>
            <a:off x="-102891" y="-7953"/>
            <a:ext cx="10794704"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71" name="Google Shape;671;p87"/>
          <p:cNvSpPr txBox="1"/>
          <p:nvPr/>
        </p:nvSpPr>
        <p:spPr>
          <a:xfrm>
            <a:off x="647464" y="1303888"/>
            <a:ext cx="9540835" cy="4730457"/>
          </a:xfrm>
          <a:prstGeom prst="rect">
            <a:avLst/>
          </a:prstGeom>
          <a:noFill/>
          <a:ln>
            <a:noFill/>
          </a:ln>
        </p:spPr>
        <p:txBody>
          <a:bodyPr spcFirstLastPara="1" wrap="square" lIns="0" tIns="0" rIns="0" bIns="0" anchor="t" anchorCtr="0">
            <a:spAutoFit/>
          </a:bodyPr>
          <a:lstStyle/>
          <a:p>
            <a:pPr marL="367802" marR="0" lvl="1" indent="-183899" algn="l" rtl="0">
              <a:lnSpc>
                <a:spcPct val="12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Bedeutung</a:t>
            </a:r>
            <a:r>
              <a:rPr lang="en-US" sz="1700" b="1" i="0" u="none" strike="noStrike" cap="none" dirty="0">
                <a:solidFill>
                  <a:srgbClr val="000000"/>
                </a:solidFill>
                <a:latin typeface="Arial"/>
                <a:ea typeface="Arial"/>
                <a:cs typeface="Arial"/>
                <a:sym typeface="Arial"/>
              </a:rPr>
              <a:t> für </a:t>
            </a:r>
            <a:r>
              <a:rPr lang="en-US" sz="1700" b="1" i="0" u="none" strike="noStrike" cap="none" dirty="0" err="1">
                <a:solidFill>
                  <a:srgbClr val="000000"/>
                </a:solidFill>
                <a:latin typeface="Arial"/>
                <a:ea typeface="Arial"/>
                <a:cs typeface="Arial"/>
                <a:sym typeface="Arial"/>
              </a:rPr>
              <a:t>Unternehmensgründungen</a:t>
            </a:r>
            <a:r>
              <a:rPr lang="en-US" sz="1700" b="1" i="0" u="none" strike="noStrike" cap="none" dirty="0">
                <a:solidFill>
                  <a:srgbClr val="000000"/>
                </a:solidFill>
                <a:latin typeface="Arial"/>
                <a:ea typeface="Arial"/>
                <a:cs typeface="Arial"/>
                <a:sym typeface="Arial"/>
              </a:rPr>
              <a: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Vor</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Aufnahme</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Geschäftstätigkeit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sollte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jedes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neue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sorgfältig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Geschäftsplan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erstellen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Finanzinstitute</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Risikokapitalgeber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verlangen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ihn</a:t>
            </a:r>
            <a:r>
              <a:rPr lang="en-US" sz="1700" b="0" i="0" u="none" strike="noStrike" cap="none" dirty="0">
                <a:solidFill>
                  <a:srgbClr val="000000"/>
                </a:solidFill>
                <a:latin typeface="Arial"/>
                <a:ea typeface="Arial"/>
                <a:cs typeface="Arial"/>
                <a:sym typeface="Arial"/>
              </a:rPr>
              <a:t> oft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Voraussetzung</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Finanzierung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unterstreichen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damit</a:t>
            </a:r>
            <a:r>
              <a:rPr lang="en-US" sz="1700" b="0" i="0" u="none" strike="noStrike" cap="none" dirty="0">
                <a:solidFill>
                  <a:srgbClr val="000000"/>
                </a:solidFill>
                <a:latin typeface="Arial"/>
                <a:ea typeface="Arial"/>
                <a:cs typeface="Arial"/>
                <a:sym typeface="Arial"/>
              </a:rPr>
              <a:t> seine </a:t>
            </a:r>
            <a:r>
              <a:rPr lang="en-US" sz="1700" b="0" i="0" u="none" strike="noStrike" cap="none" dirty="0" err="1">
                <a:solidFill>
                  <a:srgbClr val="000000"/>
                </a:solidFill>
                <a:latin typeface="Arial"/>
                <a:ea typeface="Arial"/>
                <a:cs typeface="Arial"/>
                <a:sym typeface="Arial"/>
              </a:rPr>
              <a:t>zentrale</a:t>
            </a:r>
            <a:r>
              <a:rPr lang="en-US" sz="1700" b="0" i="0" u="none" strike="noStrike" cap="none" dirty="0">
                <a:solidFill>
                  <a:srgbClr val="000000"/>
                </a:solidFill>
                <a:latin typeface="Arial"/>
                <a:ea typeface="Arial"/>
                <a:cs typeface="Arial"/>
                <a:sym typeface="Arial"/>
              </a:rPr>
              <a:t> Rolle </a:t>
            </a:r>
            <a:r>
              <a:rPr lang="en-US" sz="1700" b="0" i="0" u="none" strike="noStrike" cap="none" dirty="0" err="1">
                <a:solidFill>
                  <a:srgbClr val="000000"/>
                </a:solidFill>
                <a:latin typeface="Arial"/>
                <a:ea typeface="Arial"/>
                <a:cs typeface="Arial"/>
                <a:sym typeface="Arial"/>
              </a:rPr>
              <a:t>bei</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Sicherung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wichtiger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Ressourcen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Rentabilität</a:t>
            </a:r>
            <a:r>
              <a:rPr lang="en-US" sz="1700" b="1" i="0" u="none" strike="noStrike" cap="none" dirty="0">
                <a:solidFill>
                  <a:srgbClr val="000000"/>
                </a:solidFill>
                <a:latin typeface="Arial"/>
                <a:ea typeface="Arial"/>
                <a:cs typeface="Arial"/>
                <a:sym typeface="Arial"/>
              </a:rPr>
              <a:t> und </a:t>
            </a:r>
            <a:r>
              <a:rPr lang="en-US" sz="1700" b="1" i="0" u="none" strike="noStrike" cap="none" dirty="0" err="1">
                <a:solidFill>
                  <a:srgbClr val="000000"/>
                </a:solidFill>
                <a:latin typeface="Arial"/>
                <a:ea typeface="Arial"/>
                <a:cs typeface="Arial"/>
                <a:sym typeface="Arial"/>
              </a:rPr>
              <a:t>Planung</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Forschungsergebnisse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zeigen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ihre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Geschäftsstrategien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durch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formale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Pläne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akribisch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skizzieren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16 % </a:t>
            </a:r>
            <a:r>
              <a:rPr lang="en-US" sz="1700" b="0" i="0" u="none" strike="noStrike" cap="none" dirty="0" err="1">
                <a:solidFill>
                  <a:srgbClr val="000000"/>
                </a:solidFill>
                <a:latin typeface="Arial"/>
                <a:ea typeface="Arial"/>
                <a:cs typeface="Arial"/>
                <a:sym typeface="Arial"/>
              </a:rPr>
              <a:t>höhere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Wahrscheinlichkeit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haben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Rentabilität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erreichen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diejenigen</a:t>
            </a:r>
            <a:r>
              <a:rPr lang="en-US" sz="1700" b="0" i="0" u="none" strike="noStrike" cap="none" dirty="0">
                <a:solidFill>
                  <a:srgbClr val="000000"/>
                </a:solidFill>
                <a:latin typeface="Arial"/>
                <a:ea typeface="Arial"/>
                <a:cs typeface="Arial"/>
                <a:sym typeface="Arial"/>
              </a:rPr>
              <a:t>, die dies </a:t>
            </a:r>
            <a:r>
              <a:rPr lang="en-US" sz="1700" b="0" i="0" u="none" strike="noStrike" cap="none" dirty="0" err="1">
                <a:solidFill>
                  <a:srgbClr val="000000"/>
                </a:solidFill>
                <a:latin typeface="Arial"/>
                <a:ea typeface="Arial"/>
                <a:cs typeface="Arial"/>
                <a:sym typeface="Arial"/>
              </a:rPr>
              <a:t>nicht</a:t>
            </a:r>
            <a:r>
              <a:rPr lang="en-US" sz="1700" b="0" i="0" u="none" strike="noStrike" cap="none" dirty="0">
                <a:solidFill>
                  <a:srgbClr val="000000"/>
                </a:solidFill>
                <a:latin typeface="Arial"/>
                <a:ea typeface="Arial"/>
                <a:cs typeface="Arial"/>
                <a:sym typeface="Arial"/>
              </a:rPr>
              <a:t> tun (Harvard Business Review, 2017). Dies </a:t>
            </a:r>
            <a:r>
              <a:rPr lang="en-US" sz="1700" b="0" i="0" u="none" strike="noStrike" cap="none" dirty="0" err="1">
                <a:solidFill>
                  <a:srgbClr val="000000"/>
                </a:solidFill>
                <a:latin typeface="Arial"/>
                <a:ea typeface="Arial"/>
                <a:cs typeface="Arial"/>
                <a:sym typeface="Arial"/>
              </a:rPr>
              <a:t>unterstreicht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Bedeutung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Planung</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Bewältigung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Unwägbarkeiten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unternehmerischen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verbunden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Kontinuierliche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Anpassung</a:t>
            </a:r>
            <a:r>
              <a:rPr lang="en-US" sz="1700" b="1" i="0" u="none" strike="noStrike" cap="none" dirty="0">
                <a:solidFill>
                  <a:srgbClr val="000000"/>
                </a:solidFill>
                <a:latin typeface="Arial"/>
                <a:ea typeface="Arial"/>
                <a:cs typeface="Arial"/>
                <a:sym typeface="Arial"/>
              </a:rPr>
              <a:t>: </a:t>
            </a:r>
            <a:r>
              <a:rPr lang="en-US" sz="1700" b="0" i="0" u="none" strike="noStrike" cap="none" dirty="0">
                <a:solidFill>
                  <a:srgbClr val="000000"/>
                </a:solidFill>
                <a:latin typeface="Arial"/>
                <a:ea typeface="Arial"/>
                <a:cs typeface="Arial"/>
                <a:sym typeface="Arial"/>
              </a:rPr>
              <a:t>Ein </a:t>
            </a:r>
            <a:r>
              <a:rPr lang="en-US" sz="1700" b="0" i="0" u="none" strike="noStrike" cap="none" dirty="0" err="1">
                <a:solidFill>
                  <a:srgbClr val="000000"/>
                </a:solidFill>
                <a:latin typeface="Arial"/>
                <a:ea typeface="Arial"/>
                <a:cs typeface="Arial"/>
                <a:sym typeface="Arial"/>
              </a:rPr>
              <a:t>Geschäftsplan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nicht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statisch</a:t>
            </a:r>
            <a:r>
              <a:rPr lang="en-US" sz="1700" b="0" i="0" u="none" strike="noStrike" cap="none" dirty="0">
                <a:solidFill>
                  <a:srgbClr val="000000"/>
                </a:solidFill>
                <a:latin typeface="Arial"/>
                <a:ea typeface="Arial"/>
                <a:cs typeface="Arial"/>
                <a:sym typeface="Arial"/>
              </a:rPr>
              <a:t>; er </a:t>
            </a:r>
            <a:r>
              <a:rPr lang="en-US" sz="1700" b="0" i="0" u="none" strike="noStrike" cap="none" dirty="0" err="1">
                <a:solidFill>
                  <a:srgbClr val="000000"/>
                </a:solidFill>
                <a:latin typeface="Arial"/>
                <a:ea typeface="Arial"/>
                <a:cs typeface="Arial"/>
                <a:sym typeface="Arial"/>
              </a:rPr>
              <a:t>sollte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vielmehr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regelmäßig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überprüft</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überarbeitet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werden</a:t>
            </a:r>
            <a:r>
              <a:rPr lang="en-US" sz="1700" b="0" i="0" u="none" strike="noStrike" cap="none" dirty="0">
                <a:solidFill>
                  <a:srgbClr val="000000"/>
                </a:solidFill>
                <a:latin typeface="Arial"/>
                <a:ea typeface="Arial"/>
                <a:cs typeface="Arial"/>
                <a:sym typeface="Arial"/>
              </a:rPr>
              <a:t>, um </a:t>
            </a:r>
            <a:r>
              <a:rPr lang="en-US" sz="1700" b="0" i="0" u="none" strike="noStrike" cap="none" dirty="0" err="1">
                <a:solidFill>
                  <a:srgbClr val="000000"/>
                </a:solidFill>
                <a:latin typeface="Arial"/>
                <a:ea typeface="Arial"/>
                <a:cs typeface="Arial"/>
                <a:sym typeface="Arial"/>
              </a:rPr>
              <a:t>veränderten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Umständen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entwickelnden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Unternehmenszielen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Rechnung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tragen</a:t>
            </a:r>
            <a:r>
              <a:rPr lang="en-US" sz="1700" b="0" i="0" u="none" strike="noStrike" cap="none" dirty="0">
                <a:solidFill>
                  <a:srgbClr val="000000"/>
                </a:solidFill>
                <a:latin typeface="Arial"/>
                <a:ea typeface="Arial"/>
                <a:cs typeface="Arial"/>
                <a:sym typeface="Arial"/>
              </a:rPr>
              <a:t>. Dieser </a:t>
            </a:r>
            <a:r>
              <a:rPr lang="en-US" sz="1700" b="0" i="0" u="none" strike="noStrike" cap="none" dirty="0" err="1">
                <a:solidFill>
                  <a:srgbClr val="000000"/>
                </a:solidFill>
                <a:latin typeface="Arial"/>
                <a:ea typeface="Arial"/>
                <a:cs typeface="Arial"/>
                <a:sym typeface="Arial"/>
              </a:rPr>
              <a:t>dynamische</a:t>
            </a:r>
            <a:r>
              <a:rPr lang="en-US" sz="1700" b="0" i="0" u="none" strike="noStrike" cap="none" dirty="0">
                <a:solidFill>
                  <a:srgbClr val="000000"/>
                </a:solidFill>
                <a:latin typeface="Arial"/>
                <a:ea typeface="Arial"/>
                <a:cs typeface="Arial"/>
                <a:sym typeface="Arial"/>
              </a:rPr>
              <a:t> Ansatz </a:t>
            </a:r>
            <a:r>
              <a:rPr lang="en-US" sz="1700" b="0" i="0" u="none" strike="noStrike" cap="none" dirty="0" err="1">
                <a:solidFill>
                  <a:srgbClr val="000000"/>
                </a:solidFill>
                <a:latin typeface="Arial"/>
                <a:ea typeface="Arial"/>
                <a:cs typeface="Arial"/>
                <a:sym typeface="Arial"/>
              </a:rPr>
              <a:t>gewährleistet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Anpassung</a:t>
            </a:r>
            <a:r>
              <a:rPr lang="en-US" sz="1700" b="0" i="0" u="none" strike="noStrike" cap="none" dirty="0">
                <a:solidFill>
                  <a:srgbClr val="000000"/>
                </a:solidFill>
                <a:latin typeface="Arial"/>
                <a:ea typeface="Arial"/>
                <a:cs typeface="Arial"/>
                <a:sym typeface="Arial"/>
              </a:rPr>
              <a:t> an </a:t>
            </a:r>
            <a:r>
              <a:rPr lang="en-US" sz="1700" b="0" i="0" u="none" strike="noStrike" cap="none" dirty="0" err="1">
                <a:solidFill>
                  <a:srgbClr val="000000"/>
                </a:solidFill>
                <a:latin typeface="Arial"/>
                <a:ea typeface="Arial"/>
                <a:cs typeface="Arial"/>
                <a:sym typeface="Arial"/>
              </a:rPr>
              <a:t>Markttrends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verbessert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Reaktionsfähigkeit</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Unternehmens</a:t>
            </a:r>
            <a:r>
              <a:rPr lang="en-US" sz="1700" b="0" i="0" u="none" strike="noStrike" cap="none" dirty="0">
                <a:solidFill>
                  <a:srgbClr val="000000"/>
                </a:solidFill>
                <a:latin typeface="Arial"/>
                <a:ea typeface="Arial"/>
                <a:cs typeface="Arial"/>
                <a:sym typeface="Arial"/>
              </a:rPr>
              <a:t> auf </a:t>
            </a:r>
            <a:r>
              <a:rPr lang="en-US" sz="1700" b="0" i="0" u="none" strike="noStrike" cap="none" dirty="0" err="1">
                <a:solidFill>
                  <a:srgbClr val="000000"/>
                </a:solidFill>
                <a:latin typeface="Arial"/>
                <a:ea typeface="Arial"/>
                <a:cs typeface="Arial"/>
                <a:sym typeface="Arial"/>
              </a:rPr>
              <a:t>neue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Chancen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Herausforderungen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19941"/>
              </a:lnSpc>
              <a:spcBef>
                <a:spcPts val="0"/>
              </a:spcBef>
              <a:spcAft>
                <a:spcPts val="0"/>
              </a:spcAft>
              <a:buNone/>
            </a:pPr>
            <a:endParaRPr sz="1700" b="0" i="0" u="none" strike="noStrike" cap="none" dirty="0">
              <a:solidFill>
                <a:srgbClr val="000000"/>
              </a:solidFill>
              <a:latin typeface="Arial"/>
              <a:ea typeface="Arial"/>
              <a:cs typeface="Arial"/>
              <a:sym typeface="Arial"/>
            </a:endParaRPr>
          </a:p>
        </p:txBody>
      </p:sp>
      <p:sp>
        <p:nvSpPr>
          <p:cNvPr id="673" name="Google Shape;673;p87"/>
          <p:cNvSpPr txBox="1"/>
          <p:nvPr/>
        </p:nvSpPr>
        <p:spPr>
          <a:xfrm>
            <a:off x="1330834" y="718742"/>
            <a:ext cx="8322377"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Warum Business-Pläne wichtig sind</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88"/>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83" name="Google Shape;683;p88"/>
          <p:cNvSpPr txBox="1"/>
          <p:nvPr/>
        </p:nvSpPr>
        <p:spPr>
          <a:xfrm>
            <a:off x="513816" y="1239238"/>
            <a:ext cx="9688145" cy="568771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b="0" i="0" u="none" strike="noStrike" cap="none" dirty="0" err="1">
                <a:solidFill>
                  <a:srgbClr val="000000"/>
                </a:solidFill>
                <a:latin typeface="Arial"/>
                <a:ea typeface="Arial"/>
                <a:cs typeface="Arial"/>
                <a:sym typeface="Arial"/>
              </a:rPr>
              <a:t>Während</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wir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mit</a:t>
            </a:r>
            <a:r>
              <a:rPr lang="en-US" b="0" i="0" u="none" strike="noStrike" cap="none" dirty="0">
                <a:solidFill>
                  <a:srgbClr val="000000"/>
                </a:solidFill>
                <a:latin typeface="Arial"/>
                <a:ea typeface="Arial"/>
                <a:cs typeface="Arial"/>
                <a:sym typeface="Arial"/>
              </a:rPr>
              <a:t> den </a:t>
            </a:r>
            <a:r>
              <a:rPr lang="en-US" b="0" i="0" u="none" strike="noStrike" cap="none" dirty="0" err="1">
                <a:solidFill>
                  <a:srgbClr val="000000"/>
                </a:solidFill>
                <a:latin typeface="Arial"/>
                <a:ea typeface="Arial"/>
                <a:cs typeface="Arial"/>
                <a:sym typeface="Arial"/>
              </a:rPr>
              <a:t>Komponenten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eines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Geschäftsplans</a:t>
            </a:r>
            <a:r>
              <a:rPr lang="en-US" b="0" i="0" u="none" strike="noStrike" cap="none" dirty="0">
                <a:solidFill>
                  <a:srgbClr val="000000"/>
                </a:solidFill>
                <a:latin typeface="Arial"/>
                <a:ea typeface="Arial"/>
                <a:cs typeface="Arial"/>
                <a:sym typeface="Arial"/>
              </a:rPr>
              <a:t> und den </a:t>
            </a:r>
            <a:r>
              <a:rPr lang="en-US" b="0" i="0" u="none" strike="noStrike" cap="none" dirty="0" err="1">
                <a:solidFill>
                  <a:srgbClr val="000000"/>
                </a:solidFill>
                <a:latin typeface="Arial"/>
                <a:ea typeface="Arial"/>
                <a:cs typeface="Arial"/>
                <a:sym typeface="Arial"/>
              </a:rPr>
              <a:t>Strategien</a:t>
            </a:r>
            <a:r>
              <a:rPr lang="en-US" b="0" i="0" u="none" strike="noStrike" cap="none" dirty="0">
                <a:solidFill>
                  <a:srgbClr val="000000"/>
                </a:solidFill>
                <a:latin typeface="Arial"/>
                <a:ea typeface="Arial"/>
                <a:cs typeface="Arial"/>
                <a:sym typeface="Arial"/>
              </a:rPr>
              <a:t> für </a:t>
            </a:r>
            <a:r>
              <a:rPr lang="en-US" b="0" i="0" u="none" strike="noStrike" cap="none" dirty="0" err="1">
                <a:solidFill>
                  <a:srgbClr val="000000"/>
                </a:solidFill>
                <a:latin typeface="Arial"/>
                <a:ea typeface="Arial"/>
                <a:cs typeface="Arial"/>
                <a:sym typeface="Arial"/>
              </a:rPr>
              <a:t>Marktanalyse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Segmentierung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Wettbewerbsanalyse</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Risikobewertung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befassen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ist</a:t>
            </a:r>
            <a:r>
              <a:rPr lang="en-US" b="0" i="0" u="none" strike="noStrike" cap="none" dirty="0">
                <a:solidFill>
                  <a:srgbClr val="000000"/>
                </a:solidFill>
                <a:latin typeface="Arial"/>
                <a:ea typeface="Arial"/>
                <a:cs typeface="Arial"/>
                <a:sym typeface="Arial"/>
              </a:rPr>
              <a:t> es von </a:t>
            </a:r>
            <a:r>
              <a:rPr lang="en-US" b="0" i="0" u="none" strike="noStrike" cap="none" dirty="0" err="1">
                <a:solidFill>
                  <a:srgbClr val="000000"/>
                </a:solidFill>
                <a:latin typeface="Arial"/>
                <a:ea typeface="Arial"/>
                <a:cs typeface="Arial"/>
                <a:sym typeface="Arial"/>
              </a:rPr>
              <a:t>entscheidender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Bedeutung</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übergreifende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Bedeutung</a:t>
            </a:r>
            <a:r>
              <a:rPr lang="en-US" b="0" i="0" u="none" strike="noStrike" cap="none" dirty="0">
                <a:solidFill>
                  <a:srgbClr val="000000"/>
                </a:solidFill>
                <a:latin typeface="Arial"/>
                <a:ea typeface="Arial"/>
                <a:cs typeface="Arial"/>
                <a:sym typeface="Arial"/>
              </a:rPr>
              <a:t> der </a:t>
            </a:r>
            <a:r>
              <a:rPr lang="en-US" b="0" i="0" u="none" strike="noStrike" cap="none" dirty="0" err="1">
                <a:solidFill>
                  <a:srgbClr val="000000"/>
                </a:solidFill>
                <a:latin typeface="Arial"/>
                <a:ea typeface="Arial"/>
                <a:cs typeface="Arial"/>
                <a:sym typeface="Arial"/>
              </a:rPr>
              <a:t>strategischen</a:t>
            </a:r>
            <a:r>
              <a:rPr lang="en-US" b="0" i="0" u="none" strike="noStrike" cap="none" dirty="0">
                <a:solidFill>
                  <a:srgbClr val="000000"/>
                </a:solidFill>
                <a:latin typeface="Arial"/>
                <a:ea typeface="Arial"/>
                <a:cs typeface="Arial"/>
                <a:sym typeface="Arial"/>
              </a:rPr>
              <a:t> Vision </a:t>
            </a:r>
            <a:r>
              <a:rPr lang="en-US" b="0" i="0" u="none" strike="noStrike" cap="none" dirty="0" err="1">
                <a:solidFill>
                  <a:srgbClr val="000000"/>
                </a:solidFill>
                <a:latin typeface="Arial"/>
                <a:ea typeface="Arial"/>
                <a:cs typeface="Arial"/>
                <a:sym typeface="Arial"/>
              </a:rPr>
              <a:t>zu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betonen</a:t>
            </a:r>
            <a:r>
              <a:rPr lang="en-US"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b="0" i="0" u="none" strike="noStrike" cap="none" dirty="0">
                <a:solidFill>
                  <a:srgbClr val="000000"/>
                </a:solidFill>
                <a:latin typeface="Arial"/>
                <a:ea typeface="Arial"/>
                <a:cs typeface="Arial"/>
                <a:sym typeface="Arial"/>
              </a:rPr>
              <a:t>Eine </a:t>
            </a:r>
            <a:r>
              <a:rPr lang="en-US" b="0" i="0" u="none" strike="noStrike" cap="none" dirty="0" err="1">
                <a:solidFill>
                  <a:srgbClr val="000000"/>
                </a:solidFill>
                <a:latin typeface="Arial"/>
                <a:ea typeface="Arial"/>
                <a:cs typeface="Arial"/>
                <a:sym typeface="Arial"/>
              </a:rPr>
              <a:t>strategische</a:t>
            </a:r>
            <a:r>
              <a:rPr lang="en-US" b="0" i="0" u="none" strike="noStrike" cap="none" dirty="0">
                <a:solidFill>
                  <a:srgbClr val="000000"/>
                </a:solidFill>
                <a:latin typeface="Arial"/>
                <a:ea typeface="Arial"/>
                <a:cs typeface="Arial"/>
                <a:sym typeface="Arial"/>
              </a:rPr>
              <a:t> Vision </a:t>
            </a:r>
            <a:r>
              <a:rPr lang="en-US" b="0" i="0" u="none" strike="noStrike" cap="none" dirty="0" err="1">
                <a:solidFill>
                  <a:srgbClr val="000000"/>
                </a:solidFill>
                <a:latin typeface="Arial"/>
                <a:ea typeface="Arial"/>
                <a:cs typeface="Arial"/>
                <a:sym typeface="Arial"/>
              </a:rPr>
              <a:t>ist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treibende</a:t>
            </a:r>
            <a:r>
              <a:rPr lang="en-US" b="0" i="0" u="none" strike="noStrike" cap="none" dirty="0">
                <a:solidFill>
                  <a:srgbClr val="000000"/>
                </a:solidFill>
                <a:latin typeface="Arial"/>
                <a:ea typeface="Arial"/>
                <a:cs typeface="Arial"/>
                <a:sym typeface="Arial"/>
              </a:rPr>
              <a:t> Kraft hinter </a:t>
            </a:r>
            <a:r>
              <a:rPr lang="en-US" b="0" i="0" u="none" strike="noStrike" cap="none" dirty="0" err="1">
                <a:solidFill>
                  <a:srgbClr val="000000"/>
                </a:solidFill>
                <a:latin typeface="Arial"/>
                <a:ea typeface="Arial"/>
                <a:cs typeface="Arial"/>
                <a:sym typeface="Arial"/>
              </a:rPr>
              <a:t>diesen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wichtigen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Geschäftsprozessen</a:t>
            </a:r>
            <a:r>
              <a:rPr lang="en-US" b="0" i="0" u="none" strike="noStrike" cap="none" dirty="0">
                <a:solidFill>
                  <a:srgbClr val="000000"/>
                </a:solidFill>
                <a:latin typeface="Arial"/>
                <a:ea typeface="Arial"/>
                <a:cs typeface="Arial"/>
                <a:sym typeface="Arial"/>
              </a:rPr>
              <a:t>. Sie </a:t>
            </a:r>
            <a:r>
              <a:rPr lang="en-US" b="0" i="0" u="none" strike="noStrike" cap="none" dirty="0" err="1">
                <a:solidFill>
                  <a:srgbClr val="000000"/>
                </a:solidFill>
                <a:latin typeface="Arial"/>
                <a:ea typeface="Arial"/>
                <a:cs typeface="Arial"/>
                <a:sym typeface="Arial"/>
              </a:rPr>
              <a:t>formt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Ziele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Prioritäten</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Entscheidungen</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im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Geschäftsplan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skizziert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werden</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bietet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einen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Fahrplan</a:t>
            </a:r>
            <a:r>
              <a:rPr lang="en-US" b="0" i="0" u="none" strike="noStrike" cap="none" dirty="0">
                <a:solidFill>
                  <a:srgbClr val="000000"/>
                </a:solidFill>
                <a:latin typeface="Arial"/>
                <a:ea typeface="Arial"/>
                <a:cs typeface="Arial"/>
                <a:sym typeface="Arial"/>
              </a:rPr>
              <a:t> für die Navigation </a:t>
            </a:r>
            <a:r>
              <a:rPr lang="en-US" b="0" i="0" u="none" strike="noStrike" cap="none" dirty="0" err="1">
                <a:solidFill>
                  <a:srgbClr val="000000"/>
                </a:solidFill>
                <a:latin typeface="Arial"/>
                <a:ea typeface="Arial"/>
                <a:cs typeface="Arial"/>
                <a:sym typeface="Arial"/>
              </a:rPr>
              <a:t>durch</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Komplexität</a:t>
            </a:r>
            <a:r>
              <a:rPr lang="en-US" b="0" i="0" u="none" strike="noStrike" cap="none" dirty="0">
                <a:solidFill>
                  <a:srgbClr val="000000"/>
                </a:solidFill>
                <a:latin typeface="Arial"/>
                <a:ea typeface="Arial"/>
                <a:cs typeface="Arial"/>
                <a:sym typeface="Arial"/>
              </a:rPr>
              <a:t> des </a:t>
            </a:r>
            <a:r>
              <a:rPr lang="en-US" b="0" i="0" u="none" strike="noStrike" cap="none" dirty="0" err="1">
                <a:solidFill>
                  <a:srgbClr val="000000"/>
                </a:solidFill>
                <a:latin typeface="Arial"/>
                <a:ea typeface="Arial"/>
                <a:cs typeface="Arial"/>
                <a:sym typeface="Arial"/>
              </a:rPr>
              <a:t>Marktes</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Identifizierung</a:t>
            </a:r>
            <a:r>
              <a:rPr lang="en-US" b="0" i="0" u="none" strike="noStrike" cap="none" dirty="0">
                <a:solidFill>
                  <a:srgbClr val="000000"/>
                </a:solidFill>
                <a:latin typeface="Arial"/>
                <a:ea typeface="Arial"/>
                <a:cs typeface="Arial"/>
                <a:sym typeface="Arial"/>
              </a:rPr>
              <a:t> von </a:t>
            </a:r>
            <a:r>
              <a:rPr lang="en-US" b="0" i="0" u="none" strike="noStrike" cap="none" dirty="0" err="1">
                <a:solidFill>
                  <a:srgbClr val="000000"/>
                </a:solidFill>
                <a:latin typeface="Arial"/>
                <a:ea typeface="Arial"/>
                <a:cs typeface="Arial"/>
                <a:sym typeface="Arial"/>
              </a:rPr>
              <a:t>Zielsegmenten</a:t>
            </a:r>
            <a:r>
              <a:rPr lang="en-US" b="0" i="0" u="none" strike="noStrike" cap="none" dirty="0">
                <a:solidFill>
                  <a:srgbClr val="000000"/>
                </a:solidFill>
                <a:latin typeface="Arial"/>
                <a:ea typeface="Arial"/>
                <a:cs typeface="Arial"/>
                <a:sym typeface="Arial"/>
              </a:rPr>
              <a:t>, das </a:t>
            </a:r>
            <a:r>
              <a:rPr lang="en-US" b="0" i="0" u="none" strike="noStrike" cap="none" dirty="0" err="1">
                <a:solidFill>
                  <a:srgbClr val="000000"/>
                </a:solidFill>
                <a:latin typeface="Arial"/>
                <a:ea typeface="Arial"/>
                <a:cs typeface="Arial"/>
                <a:sym typeface="Arial"/>
              </a:rPr>
              <a:t>Verständnis</a:t>
            </a:r>
            <a:r>
              <a:rPr lang="en-US" b="0" i="0" u="none" strike="noStrike" cap="none" dirty="0">
                <a:solidFill>
                  <a:srgbClr val="000000"/>
                </a:solidFill>
                <a:latin typeface="Arial"/>
                <a:ea typeface="Arial"/>
                <a:cs typeface="Arial"/>
                <a:sym typeface="Arial"/>
              </a:rPr>
              <a:t> der </a:t>
            </a:r>
            <a:r>
              <a:rPr lang="en-US" b="0" i="0" u="none" strike="noStrike" cap="none" dirty="0" err="1">
                <a:solidFill>
                  <a:srgbClr val="000000"/>
                </a:solidFill>
                <a:latin typeface="Arial"/>
                <a:ea typeface="Arial"/>
                <a:cs typeface="Arial"/>
                <a:sym typeface="Arial"/>
              </a:rPr>
              <a:t>Wettbewerber</a:t>
            </a:r>
            <a:r>
              <a:rPr lang="en-US" b="0" i="0" u="none" strike="noStrike" cap="none" dirty="0">
                <a:solidFill>
                  <a:srgbClr val="000000"/>
                </a:solidFill>
                <a:latin typeface="Arial"/>
                <a:ea typeface="Arial"/>
                <a:cs typeface="Arial"/>
                <a:sym typeface="Arial"/>
              </a:rPr>
              <a:t> und die </a:t>
            </a:r>
            <a:r>
              <a:rPr lang="en-US" b="0" i="0" u="none" strike="noStrike" cap="none" dirty="0" err="1">
                <a:solidFill>
                  <a:srgbClr val="000000"/>
                </a:solidFill>
                <a:latin typeface="Arial"/>
                <a:ea typeface="Arial"/>
                <a:cs typeface="Arial"/>
                <a:sym typeface="Arial"/>
              </a:rPr>
              <a:t>Bewertung</a:t>
            </a:r>
            <a:r>
              <a:rPr lang="en-US" b="0" i="0" u="none" strike="noStrike" cap="none" dirty="0">
                <a:solidFill>
                  <a:srgbClr val="000000"/>
                </a:solidFill>
                <a:latin typeface="Arial"/>
                <a:ea typeface="Arial"/>
                <a:cs typeface="Arial"/>
                <a:sym typeface="Arial"/>
              </a:rPr>
              <a:t> von </a:t>
            </a:r>
            <a:r>
              <a:rPr lang="en-US" b="0" i="0" u="none" strike="noStrike" cap="none" dirty="0" err="1">
                <a:solidFill>
                  <a:srgbClr val="000000"/>
                </a:solidFill>
                <a:latin typeface="Arial"/>
                <a:ea typeface="Arial"/>
                <a:cs typeface="Arial"/>
                <a:sym typeface="Arial"/>
              </a:rPr>
              <a:t>Risiken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Indem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jeden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Aspekt</a:t>
            </a:r>
            <a:r>
              <a:rPr lang="en-US" b="0" i="0" u="none" strike="noStrike" cap="none" dirty="0">
                <a:solidFill>
                  <a:srgbClr val="000000"/>
                </a:solidFill>
                <a:latin typeface="Arial"/>
                <a:ea typeface="Arial"/>
                <a:cs typeface="Arial"/>
                <a:sym typeface="Arial"/>
              </a:rPr>
              <a:t> der </a:t>
            </a:r>
            <a:r>
              <a:rPr lang="en-US" b="0" i="0" u="none" strike="noStrike" cap="none" dirty="0" err="1">
                <a:solidFill>
                  <a:srgbClr val="000000"/>
                </a:solidFill>
                <a:latin typeface="Arial"/>
                <a:ea typeface="Arial"/>
                <a:cs typeface="Arial"/>
                <a:sym typeface="Arial"/>
              </a:rPr>
              <a:t>Unternehmensplanung</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analyse</a:t>
            </a:r>
            <a:r>
              <a:rPr lang="en-US" b="0" i="0" u="none" strike="noStrike" cap="none" dirty="0">
                <a:solidFill>
                  <a:srgbClr val="000000"/>
                </a:solidFill>
                <a:latin typeface="Arial"/>
                <a:ea typeface="Arial"/>
                <a:cs typeface="Arial"/>
                <a:sym typeface="Arial"/>
              </a:rPr>
              <a:t> an </a:t>
            </a:r>
            <a:r>
              <a:rPr lang="en-US" b="0" i="0" u="none" strike="noStrike" cap="none" dirty="0" err="1">
                <a:solidFill>
                  <a:srgbClr val="000000"/>
                </a:solidFill>
                <a:latin typeface="Arial"/>
                <a:ea typeface="Arial"/>
                <a:cs typeface="Arial"/>
                <a:sym typeface="Arial"/>
              </a:rPr>
              <a:t>einer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klaren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strategischen</a:t>
            </a:r>
            <a:r>
              <a:rPr lang="en-US" b="0" i="0" u="none" strike="noStrike" cap="none" dirty="0">
                <a:solidFill>
                  <a:srgbClr val="000000"/>
                </a:solidFill>
                <a:latin typeface="Arial"/>
                <a:ea typeface="Arial"/>
                <a:cs typeface="Arial"/>
                <a:sym typeface="Arial"/>
              </a:rPr>
              <a:t> Vision </a:t>
            </a:r>
            <a:r>
              <a:rPr lang="en-US" b="0" i="0" u="none" strike="noStrike" cap="none" dirty="0" err="1">
                <a:solidFill>
                  <a:srgbClr val="000000"/>
                </a:solidFill>
                <a:latin typeface="Arial"/>
                <a:ea typeface="Arial"/>
                <a:cs typeface="Arial"/>
                <a:sym typeface="Arial"/>
              </a:rPr>
              <a:t>ausrichten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können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Unternehmen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ihren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Kurs</a:t>
            </a:r>
            <a:r>
              <a:rPr lang="en-US" b="0" i="0" u="none" strike="noStrike" cap="none" dirty="0">
                <a:solidFill>
                  <a:srgbClr val="000000"/>
                </a:solidFill>
                <a:latin typeface="Arial"/>
                <a:ea typeface="Arial"/>
                <a:cs typeface="Arial"/>
                <a:sym typeface="Arial"/>
              </a:rPr>
              <a:t> in </a:t>
            </a:r>
            <a:r>
              <a:rPr lang="en-US" b="0" i="0" u="none" strike="noStrike" cap="none" dirty="0" err="1">
                <a:solidFill>
                  <a:srgbClr val="000000"/>
                </a:solidFill>
                <a:latin typeface="Arial"/>
                <a:ea typeface="Arial"/>
                <a:cs typeface="Arial"/>
                <a:sym typeface="Arial"/>
              </a:rPr>
              <a:t>Richtung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nachhaltiges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Wachstum</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Erfolg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effektiv</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festlegen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b="1" i="0" u="none" strike="noStrike" cap="none" dirty="0" err="1">
                <a:solidFill>
                  <a:srgbClr val="000000"/>
                </a:solidFill>
                <a:latin typeface="Arial"/>
                <a:ea typeface="Arial"/>
                <a:cs typeface="Arial"/>
                <a:sym typeface="Arial"/>
              </a:rPr>
              <a:t>Wichtige</a:t>
            </a:r>
            <a:r>
              <a:rPr lang="en-US" b="1" i="0" u="none" strike="noStrike" cap="none" dirty="0">
                <a:solidFill>
                  <a:srgbClr val="000000"/>
                </a:solidFill>
                <a:latin typeface="Arial"/>
                <a:ea typeface="Arial"/>
                <a:cs typeface="Arial"/>
                <a:sym typeface="Arial"/>
              </a:rPr>
              <a:t> </a:t>
            </a:r>
            <a:r>
              <a:rPr lang="en-US" b="1" i="0" u="none" strike="noStrike" cap="none" dirty="0" err="1">
                <a:solidFill>
                  <a:srgbClr val="000000"/>
                </a:solidFill>
                <a:latin typeface="Arial"/>
                <a:ea typeface="Arial"/>
                <a:cs typeface="Arial"/>
                <a:sym typeface="Arial"/>
              </a:rPr>
              <a:t>Punkte</a:t>
            </a:r>
            <a:r>
              <a:rPr lang="en-US" b="1" i="0" u="none" strike="noStrike" cap="none" dirty="0">
                <a:solidFill>
                  <a:srgbClr val="000000"/>
                </a:solidFill>
                <a:latin typeface="Arial"/>
                <a:ea typeface="Arial"/>
                <a:cs typeface="Arial"/>
                <a:sym typeface="Arial"/>
              </a:rPr>
              <a:t>:</a:t>
            </a:r>
            <a:endParaRPr b="1" i="0" u="none" strike="noStrike" cap="none" dirty="0">
              <a:solidFill>
                <a:srgbClr val="000000"/>
              </a:solidFill>
              <a:latin typeface="Arial"/>
              <a:ea typeface="Arial"/>
              <a:cs typeface="Arial"/>
              <a:sym typeface="Arial"/>
            </a:endParaRPr>
          </a:p>
          <a:p>
            <a:pPr marL="916320" marR="0" lvl="0" indent="0" algn="l" rtl="0">
              <a:lnSpc>
                <a:spcPct val="120000"/>
              </a:lnSpc>
              <a:spcBef>
                <a:spcPts val="0"/>
              </a:spcBef>
              <a:spcAft>
                <a:spcPts val="0"/>
              </a:spcAft>
              <a:buNone/>
            </a:pPr>
            <a:r>
              <a:rPr lang="en-US" b="0" i="0" u="none" strike="noStrike" cap="none" dirty="0" err="1">
                <a:solidFill>
                  <a:srgbClr val="000000"/>
                </a:solidFill>
                <a:latin typeface="Arial"/>
                <a:ea typeface="Arial"/>
                <a:cs typeface="Arial"/>
                <a:sym typeface="Arial"/>
              </a:rPr>
              <a:t>Warum</a:t>
            </a:r>
            <a:r>
              <a:rPr lang="en-US" b="0" i="0" u="none" strike="noStrike" cap="none" dirty="0">
                <a:solidFill>
                  <a:srgbClr val="000000"/>
                </a:solidFill>
                <a:latin typeface="Arial"/>
                <a:ea typeface="Arial"/>
                <a:cs typeface="Arial"/>
                <a:sym typeface="Arial"/>
              </a:rPr>
              <a:t> das </a:t>
            </a:r>
            <a:r>
              <a:rPr lang="en-US" b="0" i="0" u="none" strike="noStrike" cap="none" dirty="0" err="1">
                <a:solidFill>
                  <a:srgbClr val="000000"/>
                </a:solidFill>
                <a:latin typeface="Arial"/>
                <a:ea typeface="Arial"/>
                <a:cs typeface="Arial"/>
                <a:sym typeface="Arial"/>
              </a:rPr>
              <a:t>wichtig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ist</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Leitet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Strategie</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Entscheidungen</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ermöglicht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Anpassung</a:t>
            </a:r>
            <a:r>
              <a:rPr lang="en-US" b="0" i="0" u="none" strike="noStrike" cap="none" dirty="0">
                <a:solidFill>
                  <a:srgbClr val="000000"/>
                </a:solidFill>
                <a:latin typeface="Arial"/>
                <a:ea typeface="Arial"/>
                <a:cs typeface="Arial"/>
                <a:sym typeface="Arial"/>
              </a:rPr>
              <a:t> an </a:t>
            </a:r>
            <a:r>
              <a:rPr lang="en-US" b="0" i="0" u="none" strike="noStrike" cap="none" dirty="0" err="1">
                <a:solidFill>
                  <a:srgbClr val="000000"/>
                </a:solidFill>
                <a:latin typeface="Arial"/>
                <a:ea typeface="Arial"/>
                <a:cs typeface="Arial"/>
                <a:sym typeface="Arial"/>
              </a:rPr>
              <a:t>Marktveränderungen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Gewährleistet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Ausrichtung</a:t>
            </a:r>
            <a:r>
              <a:rPr lang="en-US" b="0" i="0" u="none" strike="noStrike" cap="none" dirty="0">
                <a:solidFill>
                  <a:srgbClr val="000000"/>
                </a:solidFill>
                <a:latin typeface="Arial"/>
                <a:ea typeface="Arial"/>
                <a:cs typeface="Arial"/>
                <a:sym typeface="Arial"/>
              </a:rPr>
              <a:t> auf den </a:t>
            </a:r>
            <a:r>
              <a:rPr lang="en-US" b="0" i="0" u="none" strike="noStrike" cap="none" dirty="0" err="1">
                <a:solidFill>
                  <a:srgbClr val="000000"/>
                </a:solidFill>
                <a:latin typeface="Arial"/>
                <a:ea typeface="Arial"/>
                <a:cs typeface="Arial"/>
                <a:sym typeface="Arial"/>
              </a:rPr>
              <a:t>Auftrag</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fördert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nachhaltigen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Erfolg</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Anpassungsfähigkeit</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916320" marR="0" lvl="0" indent="0" algn="l" rtl="0">
              <a:lnSpc>
                <a:spcPct val="120000"/>
              </a:lnSpc>
              <a:spcBef>
                <a:spcPts val="0"/>
              </a:spcBef>
              <a:spcAft>
                <a:spcPts val="0"/>
              </a:spcAft>
              <a:buNone/>
            </a:pPr>
            <a:r>
              <a:rPr lang="en-US" b="0" i="0" u="none" strike="noStrike" cap="none" dirty="0" err="1">
                <a:solidFill>
                  <a:srgbClr val="000000"/>
                </a:solidFill>
                <a:latin typeface="Arial"/>
                <a:ea typeface="Arial"/>
                <a:cs typeface="Arial"/>
                <a:sym typeface="Arial"/>
              </a:rPr>
              <a:t>Vorteile</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Konzentriert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Anstrengungen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unterstützt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Zielerreichung</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schafft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Wettbewerbsvorteile</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Schafft</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Grundlage</a:t>
            </a:r>
            <a:r>
              <a:rPr lang="en-US" b="0" i="0" u="none" strike="noStrike" cap="none" dirty="0">
                <a:solidFill>
                  <a:srgbClr val="000000"/>
                </a:solidFill>
                <a:latin typeface="Arial"/>
                <a:ea typeface="Arial"/>
                <a:cs typeface="Arial"/>
                <a:sym typeface="Arial"/>
              </a:rPr>
              <a:t> für </a:t>
            </a:r>
            <a:r>
              <a:rPr lang="en-US" b="0" i="0" u="none" strike="noStrike" cap="none" dirty="0" err="1">
                <a:solidFill>
                  <a:srgbClr val="000000"/>
                </a:solidFill>
                <a:latin typeface="Arial"/>
                <a:ea typeface="Arial"/>
                <a:cs typeface="Arial"/>
                <a:sym typeface="Arial"/>
              </a:rPr>
              <a:t>Wachstum</a:t>
            </a:r>
            <a:r>
              <a:rPr lang="en-US" b="0" i="0" u="none" strike="noStrike" cap="none" dirty="0">
                <a:solidFill>
                  <a:srgbClr val="000000"/>
                </a:solidFill>
                <a:latin typeface="Arial"/>
                <a:ea typeface="Arial"/>
                <a:cs typeface="Arial"/>
                <a:sym typeface="Arial"/>
              </a:rPr>
              <a:t> in </a:t>
            </a:r>
            <a:r>
              <a:rPr lang="en-US" b="0" i="0" u="none" strike="noStrike" cap="none" dirty="0" err="1">
                <a:solidFill>
                  <a:srgbClr val="000000"/>
                </a:solidFill>
                <a:latin typeface="Arial"/>
                <a:ea typeface="Arial"/>
                <a:cs typeface="Arial"/>
                <a:sym typeface="Arial"/>
              </a:rPr>
              <a:t>einem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dynamischen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Marktumfeld</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916320" marR="0" lvl="0" indent="0" algn="l" rtl="0">
              <a:lnSpc>
                <a:spcPct val="120000"/>
              </a:lnSpc>
              <a:spcBef>
                <a:spcPts val="0"/>
              </a:spcBef>
              <a:spcAft>
                <a:spcPts val="0"/>
              </a:spcAft>
              <a:buNone/>
            </a:pPr>
            <a:r>
              <a:rPr lang="en-US" b="0" i="0" u="none" strike="noStrike" cap="none" dirty="0" err="1">
                <a:solidFill>
                  <a:srgbClr val="000000"/>
                </a:solidFill>
                <a:latin typeface="Arial"/>
                <a:ea typeface="Arial"/>
                <a:cs typeface="Arial"/>
                <a:sym typeface="Arial"/>
              </a:rPr>
              <a:t>Entwickeln</a:t>
            </a:r>
            <a:r>
              <a:rPr lang="en-US" b="0" i="0" u="none" strike="noStrike" cap="none" dirty="0">
                <a:solidFill>
                  <a:srgbClr val="000000"/>
                </a:solidFill>
                <a:latin typeface="Arial"/>
                <a:ea typeface="Arial"/>
                <a:cs typeface="Arial"/>
                <a:sym typeface="Arial"/>
              </a:rPr>
              <a:t> Sie </a:t>
            </a:r>
            <a:r>
              <a:rPr lang="en-US" b="0" i="0" u="none" strike="noStrike" cap="none" dirty="0" err="1">
                <a:solidFill>
                  <a:srgbClr val="000000"/>
                </a:solidFill>
                <a:latin typeface="Arial"/>
                <a:ea typeface="Arial"/>
                <a:cs typeface="Arial"/>
                <a:sym typeface="Arial"/>
              </a:rPr>
              <a:t>Ihre</a:t>
            </a:r>
            <a:r>
              <a:rPr lang="en-US" b="0" i="0" u="none" strike="noStrike" cap="none" dirty="0">
                <a:solidFill>
                  <a:srgbClr val="000000"/>
                </a:solidFill>
                <a:latin typeface="Arial"/>
                <a:ea typeface="Arial"/>
                <a:cs typeface="Arial"/>
                <a:sym typeface="Arial"/>
              </a:rPr>
              <a:t> Vision:</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Definieren</a:t>
            </a:r>
            <a:r>
              <a:rPr lang="en-US" b="0" i="0" u="none" strike="noStrike" cap="none" dirty="0">
                <a:solidFill>
                  <a:srgbClr val="000000"/>
                </a:solidFill>
                <a:latin typeface="Arial"/>
                <a:ea typeface="Arial"/>
                <a:cs typeface="Arial"/>
                <a:sym typeface="Arial"/>
              </a:rPr>
              <a:t> Sie die Rollen des Managements, </a:t>
            </a:r>
            <a:r>
              <a:rPr lang="en-US" b="0" i="0" u="none" strike="noStrike" cap="none" dirty="0" err="1">
                <a:solidFill>
                  <a:srgbClr val="000000"/>
                </a:solidFill>
                <a:latin typeface="Arial"/>
                <a:ea typeface="Arial"/>
                <a:cs typeface="Arial"/>
                <a:sym typeface="Arial"/>
              </a:rPr>
              <a:t>engagieren</a:t>
            </a:r>
            <a:r>
              <a:rPr lang="en-US" b="0" i="0" u="none" strike="noStrike" cap="none" dirty="0">
                <a:solidFill>
                  <a:srgbClr val="000000"/>
                </a:solidFill>
                <a:latin typeface="Arial"/>
                <a:ea typeface="Arial"/>
                <a:cs typeface="Arial"/>
                <a:sym typeface="Arial"/>
              </a:rPr>
              <a:t> Sie die </a:t>
            </a:r>
            <a:r>
              <a:rPr lang="en-US" b="0" i="0" u="none" strike="noStrike" cap="none" dirty="0" err="1">
                <a:solidFill>
                  <a:srgbClr val="000000"/>
                </a:solidFill>
                <a:latin typeface="Arial"/>
                <a:ea typeface="Arial"/>
                <a:cs typeface="Arial"/>
                <a:sym typeface="Arial"/>
              </a:rPr>
              <a:t>Beteiligten</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analysieren</a:t>
            </a:r>
            <a:r>
              <a:rPr lang="en-US" b="0" i="0" u="none" strike="noStrike" cap="none" dirty="0">
                <a:solidFill>
                  <a:srgbClr val="000000"/>
                </a:solidFill>
                <a:latin typeface="Arial"/>
                <a:ea typeface="Arial"/>
                <a:cs typeface="Arial"/>
                <a:sym typeface="Arial"/>
              </a:rPr>
              <a:t> Sie die </a:t>
            </a:r>
            <a:r>
              <a:rPr lang="en-US" b="0" i="0" u="none" strike="noStrike" cap="none" dirty="0" err="1">
                <a:solidFill>
                  <a:srgbClr val="000000"/>
                </a:solidFill>
                <a:latin typeface="Arial"/>
                <a:ea typeface="Arial"/>
                <a:cs typeface="Arial"/>
                <a:sym typeface="Arial"/>
              </a:rPr>
              <a:t>Marktposition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Förderung</a:t>
            </a:r>
            <a:r>
              <a:rPr lang="en-US" b="0" i="0" u="none" strike="noStrike" cap="none" dirty="0">
                <a:solidFill>
                  <a:srgbClr val="000000"/>
                </a:solidFill>
                <a:latin typeface="Arial"/>
                <a:ea typeface="Arial"/>
                <a:cs typeface="Arial"/>
                <a:sym typeface="Arial"/>
              </a:rPr>
              <a:t> von </a:t>
            </a:r>
            <a:r>
              <a:rPr lang="en-US" b="0" i="0" u="none" strike="noStrike" cap="none" dirty="0" err="1">
                <a:solidFill>
                  <a:srgbClr val="000000"/>
                </a:solidFill>
                <a:latin typeface="Arial"/>
                <a:ea typeface="Arial"/>
                <a:cs typeface="Arial"/>
                <a:sym typeface="Arial"/>
              </a:rPr>
              <a:t>Diskussionen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über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eine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einheitliche</a:t>
            </a:r>
            <a:r>
              <a:rPr lang="en-US" b="0" i="0" u="none" strike="noStrike" cap="none" dirty="0">
                <a:solidFill>
                  <a:srgbClr val="000000"/>
                </a:solidFill>
                <a:latin typeface="Arial"/>
                <a:ea typeface="Arial"/>
                <a:cs typeface="Arial"/>
                <a:sym typeface="Arial"/>
              </a:rPr>
              <a:t> Vision, </a:t>
            </a:r>
            <a:r>
              <a:rPr lang="en-US" b="0" i="0" u="none" strike="noStrike" cap="none" dirty="0" err="1">
                <a:solidFill>
                  <a:srgbClr val="000000"/>
                </a:solidFill>
                <a:latin typeface="Arial"/>
                <a:ea typeface="Arial"/>
                <a:cs typeface="Arial"/>
                <a:sym typeface="Arial"/>
              </a:rPr>
              <a:t>effektive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Gestaltung</a:t>
            </a:r>
            <a:r>
              <a:rPr lang="en-US" b="0" i="0" u="none" strike="noStrike" cap="none" dirty="0">
                <a:solidFill>
                  <a:srgbClr val="000000"/>
                </a:solidFill>
                <a:latin typeface="Arial"/>
                <a:ea typeface="Arial"/>
                <a:cs typeface="Arial"/>
                <a:sym typeface="Arial"/>
              </a:rPr>
              <a:t> der </a:t>
            </a:r>
            <a:r>
              <a:rPr lang="en-US" b="0" i="0" u="none" strike="noStrike" cap="none" dirty="0" err="1">
                <a:solidFill>
                  <a:srgbClr val="000000"/>
                </a:solidFill>
                <a:latin typeface="Arial"/>
                <a:ea typeface="Arial"/>
                <a:cs typeface="Arial"/>
                <a:sym typeface="Arial"/>
              </a:rPr>
              <a:t>Erklärung</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Einholung</a:t>
            </a:r>
            <a:r>
              <a:rPr lang="en-US" b="0" i="0" u="none" strike="noStrike" cap="none" dirty="0">
                <a:solidFill>
                  <a:srgbClr val="000000"/>
                </a:solidFill>
                <a:latin typeface="Arial"/>
                <a:ea typeface="Arial"/>
                <a:cs typeface="Arial"/>
                <a:sym typeface="Arial"/>
              </a:rPr>
              <a:t> von Feedback.</a:t>
            </a:r>
            <a:endParaRPr b="0" i="0" u="none" strike="noStrike" cap="none" dirty="0">
              <a:solidFill>
                <a:srgbClr val="000000"/>
              </a:solidFill>
              <a:latin typeface="Arial"/>
              <a:ea typeface="Arial"/>
              <a:cs typeface="Arial"/>
              <a:sym typeface="Arial"/>
            </a:endParaRPr>
          </a:p>
          <a:p>
            <a:pPr marL="367802" marR="0" lvl="1" indent="-177535" algn="l" rtl="0">
              <a:lnSpc>
                <a:spcPct val="120000"/>
              </a:lnSpc>
              <a:spcBef>
                <a:spcPts val="0"/>
              </a:spcBef>
              <a:spcAft>
                <a:spcPts val="0"/>
              </a:spcAft>
              <a:buClr>
                <a:srgbClr val="000000"/>
              </a:buClr>
              <a:buSzPts val="1600"/>
              <a:buFont typeface="Arial"/>
              <a:buChar char="•"/>
            </a:pPr>
            <a:r>
              <a:rPr lang="en-US" b="0" i="0" u="none" strike="noStrike" cap="none" dirty="0" err="1">
                <a:solidFill>
                  <a:srgbClr val="000000"/>
                </a:solidFill>
                <a:latin typeface="Arial"/>
                <a:ea typeface="Arial"/>
                <a:cs typeface="Arial"/>
                <a:sym typeface="Arial"/>
              </a:rPr>
              <a:t>Vermitteln</a:t>
            </a:r>
            <a:r>
              <a:rPr lang="en-US" b="0" i="0" u="none" strike="noStrike" cap="none" dirty="0">
                <a:solidFill>
                  <a:srgbClr val="000000"/>
                </a:solidFill>
                <a:latin typeface="Arial"/>
                <a:ea typeface="Arial"/>
                <a:cs typeface="Arial"/>
                <a:sym typeface="Arial"/>
              </a:rPr>
              <a:t> Sie </a:t>
            </a:r>
            <a:r>
              <a:rPr lang="en-US" b="0" i="0" u="none" strike="noStrike" cap="none" dirty="0" err="1">
                <a:solidFill>
                  <a:srgbClr val="000000"/>
                </a:solidFill>
                <a:latin typeface="Arial"/>
                <a:ea typeface="Arial"/>
                <a:cs typeface="Arial"/>
                <a:sym typeface="Arial"/>
              </a:rPr>
              <a:t>Ihre</a:t>
            </a:r>
            <a:r>
              <a:rPr lang="en-US" b="0" i="0" u="none" strike="noStrike" cap="none" dirty="0">
                <a:solidFill>
                  <a:srgbClr val="000000"/>
                </a:solidFill>
                <a:latin typeface="Arial"/>
                <a:ea typeface="Arial"/>
                <a:cs typeface="Arial"/>
                <a:sym typeface="Arial"/>
              </a:rPr>
              <a:t> Vision auf </a:t>
            </a:r>
            <a:r>
              <a:rPr lang="en-US" b="0" i="0" u="none" strike="noStrike" cap="none" dirty="0" err="1">
                <a:solidFill>
                  <a:srgbClr val="000000"/>
                </a:solidFill>
                <a:latin typeface="Arial"/>
                <a:ea typeface="Arial"/>
                <a:cs typeface="Arial"/>
                <a:sym typeface="Arial"/>
              </a:rPr>
              <a:t>breiter</a:t>
            </a:r>
            <a:r>
              <a:rPr lang="en-US" b="0" i="0" u="none" strike="noStrike" cap="none" dirty="0">
                <a:solidFill>
                  <a:srgbClr val="000000"/>
                </a:solidFill>
                <a:latin typeface="Arial"/>
                <a:ea typeface="Arial"/>
                <a:cs typeface="Arial"/>
                <a:sym typeface="Arial"/>
              </a:rPr>
              <a:t> Basis und </a:t>
            </a:r>
            <a:r>
              <a:rPr lang="en-US" b="0" i="0" u="none" strike="noStrike" cap="none" dirty="0" err="1">
                <a:solidFill>
                  <a:srgbClr val="000000"/>
                </a:solidFill>
                <a:latin typeface="Arial"/>
                <a:ea typeface="Arial"/>
                <a:cs typeface="Arial"/>
                <a:sym typeface="Arial"/>
              </a:rPr>
              <a:t>lassen</a:t>
            </a:r>
            <a:r>
              <a:rPr lang="en-US" b="0" i="0" u="none" strike="noStrike" cap="none" dirty="0">
                <a:solidFill>
                  <a:srgbClr val="000000"/>
                </a:solidFill>
                <a:latin typeface="Arial"/>
                <a:ea typeface="Arial"/>
                <a:cs typeface="Arial"/>
                <a:sym typeface="Arial"/>
              </a:rPr>
              <a:t> Sie </a:t>
            </a:r>
            <a:r>
              <a:rPr lang="en-US" b="0" i="0" u="none" strike="noStrike" cap="none" dirty="0" err="1">
                <a:solidFill>
                  <a:srgbClr val="000000"/>
                </a:solidFill>
                <a:latin typeface="Arial"/>
                <a:ea typeface="Arial"/>
                <a:cs typeface="Arial"/>
                <a:sym typeface="Arial"/>
              </a:rPr>
              <a:t>Flexibilität</a:t>
            </a:r>
            <a:r>
              <a:rPr lang="en-US" b="0" i="0" u="none" strike="noStrike" cap="none" dirty="0">
                <a:solidFill>
                  <a:srgbClr val="000000"/>
                </a:solidFill>
                <a:latin typeface="Arial"/>
                <a:ea typeface="Arial"/>
                <a:cs typeface="Arial"/>
                <a:sym typeface="Arial"/>
              </a:rPr>
              <a:t> für </a:t>
            </a:r>
            <a:r>
              <a:rPr lang="en-US" b="0" i="0" u="none" strike="noStrike" cap="none" dirty="0" err="1">
                <a:solidFill>
                  <a:srgbClr val="000000"/>
                </a:solidFill>
                <a:latin typeface="Arial"/>
                <a:ea typeface="Arial"/>
                <a:cs typeface="Arial"/>
                <a:sym typeface="Arial"/>
              </a:rPr>
              <a:t>Anpassungen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zu</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0" marR="0" lvl="0" indent="0" algn="l" rtl="0">
              <a:lnSpc>
                <a:spcPct val="119941"/>
              </a:lnSpc>
              <a:spcBef>
                <a:spcPts val="0"/>
              </a:spcBef>
              <a:spcAft>
                <a:spcPts val="0"/>
              </a:spcAft>
              <a:buNone/>
            </a:pPr>
            <a:endParaRPr b="0" i="0" u="none" strike="noStrike" cap="none" dirty="0">
              <a:solidFill>
                <a:srgbClr val="000000"/>
              </a:solidFill>
              <a:latin typeface="Arial"/>
              <a:ea typeface="Arial"/>
              <a:cs typeface="Arial"/>
              <a:sym typeface="Arial"/>
            </a:endParaRPr>
          </a:p>
        </p:txBody>
      </p:sp>
      <p:sp>
        <p:nvSpPr>
          <p:cNvPr id="684" name="Google Shape;684;p88"/>
          <p:cNvSpPr/>
          <p:nvPr/>
        </p:nvSpPr>
        <p:spPr>
          <a:xfrm>
            <a:off x="9023194" y="3119042"/>
            <a:ext cx="1236539" cy="1321589"/>
          </a:xfrm>
          <a:custGeom>
            <a:avLst/>
            <a:gdLst/>
            <a:ahLst/>
            <a:cxnLst/>
            <a:rect l="l" t="t" r="r" b="b"/>
            <a:pathLst>
              <a:path w="1918294" h="1925514" extrusionOk="0">
                <a:moveTo>
                  <a:pt x="0" y="0"/>
                </a:moveTo>
                <a:lnTo>
                  <a:pt x="1918294" y="0"/>
                </a:lnTo>
                <a:lnTo>
                  <a:pt x="1918294" y="1925514"/>
                </a:lnTo>
                <a:lnTo>
                  <a:pt x="0" y="192551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685" name="Google Shape;685;p88"/>
          <p:cNvSpPr txBox="1"/>
          <p:nvPr/>
        </p:nvSpPr>
        <p:spPr>
          <a:xfrm>
            <a:off x="1050323" y="462653"/>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Strategische Vision verstehen</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89"/>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695" name="Google Shape;695;p89"/>
          <p:cNvSpPr txBox="1"/>
          <p:nvPr/>
        </p:nvSpPr>
        <p:spPr>
          <a:xfrm>
            <a:off x="1062343" y="451529"/>
            <a:ext cx="8591141" cy="295466"/>
          </a:xfrm>
          <a:prstGeom prst="rect">
            <a:avLst/>
          </a:prstGeom>
          <a:noFill/>
          <a:ln>
            <a:noFill/>
          </a:ln>
        </p:spPr>
        <p:txBody>
          <a:bodyPr spcFirstLastPara="1" wrap="square" lIns="0" tIns="0" rIns="0" bIns="0" anchor="t" anchorCtr="0">
            <a:spAutoFit/>
          </a:bodyPr>
          <a:lstStyle/>
          <a:p>
            <a:pPr marL="0" marR="0" lvl="0" indent="0" algn="ctr" rtl="0">
              <a:lnSpc>
                <a:spcPct val="120011"/>
              </a:lnSpc>
              <a:spcBef>
                <a:spcPts val="0"/>
              </a:spcBef>
              <a:spcAft>
                <a:spcPts val="0"/>
              </a:spcAft>
              <a:buNone/>
            </a:pPr>
            <a:r>
              <a:rPr lang="en-US" sz="1600" b="1" i="0" u="none" strike="noStrike" cap="none">
                <a:solidFill>
                  <a:srgbClr val="000000"/>
                </a:solidFill>
                <a:latin typeface="Arial"/>
                <a:ea typeface="Arial"/>
                <a:cs typeface="Arial"/>
                <a:sym typeface="Arial"/>
              </a:rPr>
              <a:t>Bestandteile eines Geschäftsplans</a:t>
            </a:r>
            <a:endParaRPr sz="1600" b="1" i="0" u="none" strike="noStrike" cap="none">
              <a:solidFill>
                <a:srgbClr val="000000"/>
              </a:solidFill>
              <a:latin typeface="Arial"/>
              <a:ea typeface="Arial"/>
              <a:cs typeface="Arial"/>
              <a:sym typeface="Arial"/>
            </a:endParaRPr>
          </a:p>
        </p:txBody>
      </p:sp>
      <p:sp>
        <p:nvSpPr>
          <p:cNvPr id="696" name="Google Shape;696;p89"/>
          <p:cNvSpPr txBox="1"/>
          <p:nvPr/>
        </p:nvSpPr>
        <p:spPr>
          <a:xfrm>
            <a:off x="1195720" y="877674"/>
            <a:ext cx="8309919" cy="88639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Wirksame Geschäftspläne bestehen aus mehreren wesentlichen Komponenten, die verschiedene Aspekte der Ziele und Strategien eines Unternehmens umreißen. </a:t>
            </a:r>
            <a:endParaRPr sz="16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Gehen wir auf die zehn wichtigsten Bestandteile eines Geschäftsplans ein:</a:t>
            </a:r>
            <a:endParaRPr sz="1600" b="0" i="0" u="none" strike="noStrike" cap="none">
              <a:solidFill>
                <a:srgbClr val="000000"/>
              </a:solidFill>
              <a:latin typeface="Arial"/>
              <a:ea typeface="Arial"/>
              <a:cs typeface="Arial"/>
              <a:sym typeface="Arial"/>
            </a:endParaRPr>
          </a:p>
        </p:txBody>
      </p:sp>
      <p:sp>
        <p:nvSpPr>
          <p:cNvPr id="697" name="Google Shape;697;p89"/>
          <p:cNvSpPr txBox="1"/>
          <p:nvPr/>
        </p:nvSpPr>
        <p:spPr>
          <a:xfrm>
            <a:off x="617229" y="1812865"/>
            <a:ext cx="9466880" cy="886397"/>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600" b="1" i="0" u="none" strike="noStrike" cap="none" dirty="0" err="1">
                <a:solidFill>
                  <a:srgbClr val="000000"/>
                </a:solidFill>
                <a:latin typeface="Arial"/>
                <a:ea typeface="Arial"/>
                <a:cs typeface="Arial"/>
                <a:sym typeface="Arial"/>
              </a:rPr>
              <a:t>Zusammenfassung</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Bietet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Überblick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gesamten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Geschäftsplan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einschließlich</a:t>
            </a:r>
            <a:r>
              <a:rPr lang="en-US" sz="1600" b="0" i="0" u="none" strike="noStrike" cap="none" dirty="0">
                <a:solidFill>
                  <a:srgbClr val="000000"/>
                </a:solidFill>
                <a:latin typeface="Arial"/>
                <a:ea typeface="Arial"/>
                <a:cs typeface="Arial"/>
                <a:sym typeface="Arial"/>
              </a:rPr>
              <a:t> des </a:t>
            </a:r>
            <a:r>
              <a:rPr lang="en-US" sz="1600" b="0" i="0" u="none" strike="noStrike" cap="none" dirty="0" err="1">
                <a:solidFill>
                  <a:srgbClr val="000000"/>
                </a:solidFill>
                <a:latin typeface="Arial"/>
                <a:ea typeface="Arial"/>
                <a:cs typeface="Arial"/>
                <a:sym typeface="Arial"/>
              </a:rPr>
              <a:t>Auftrags</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Organisation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Produkte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Dienstleistungen</a:t>
            </a:r>
            <a:r>
              <a:rPr lang="en-US" sz="1600" b="0" i="0" u="none" strike="noStrike" cap="none" dirty="0">
                <a:solidFill>
                  <a:srgbClr val="000000"/>
                </a:solidFill>
                <a:latin typeface="Arial"/>
                <a:ea typeface="Arial"/>
                <a:cs typeface="Arial"/>
                <a:sym typeface="Arial"/>
              </a:rPr>
              <a:t> und des </a:t>
            </a:r>
            <a:r>
              <a:rPr lang="en-US" sz="1600" b="0" i="0" u="none" strike="noStrike" cap="none" dirty="0" err="1">
                <a:solidFill>
                  <a:srgbClr val="000000"/>
                </a:solidFill>
                <a:latin typeface="Arial"/>
                <a:ea typeface="Arial"/>
                <a:cs typeface="Arial"/>
                <a:sym typeface="Arial"/>
              </a:rPr>
              <a:t>Grundes</a:t>
            </a:r>
            <a:r>
              <a:rPr lang="en-US" sz="1600" b="0" i="0" u="none" strike="noStrike" cap="none" dirty="0">
                <a:solidFill>
                  <a:srgbClr val="000000"/>
                </a:solidFill>
                <a:latin typeface="Arial"/>
                <a:ea typeface="Arial"/>
                <a:cs typeface="Arial"/>
                <a:sym typeface="Arial"/>
              </a:rPr>
              <a:t> für die </a:t>
            </a:r>
            <a:r>
              <a:rPr lang="en-US" sz="1600" b="0" i="0" u="none" strike="noStrike" cap="none" dirty="0" err="1">
                <a:solidFill>
                  <a:srgbClr val="000000"/>
                </a:solidFill>
                <a:latin typeface="Arial"/>
                <a:ea typeface="Arial"/>
                <a:cs typeface="Arial"/>
                <a:sym typeface="Arial"/>
              </a:rPr>
              <a:t>Gründung</a:t>
            </a:r>
            <a:r>
              <a:rPr lang="en-US" sz="1600" b="0" i="0" u="none" strike="noStrike" cap="none" dirty="0">
                <a:solidFill>
                  <a:srgbClr val="000000"/>
                </a:solidFill>
                <a:latin typeface="Arial"/>
                <a:ea typeface="Arial"/>
                <a:cs typeface="Arial"/>
                <a:sym typeface="Arial"/>
              </a:rPr>
              <a:t> des </a:t>
            </a:r>
            <a:r>
              <a:rPr lang="en-US" sz="1600" b="0" i="0" u="none" strike="noStrike" cap="none" dirty="0" err="1">
                <a:solidFill>
                  <a:srgbClr val="000000"/>
                </a:solidFill>
                <a:latin typeface="Arial"/>
                <a:ea typeface="Arial"/>
                <a:cs typeface="Arial"/>
                <a:sym typeface="Arial"/>
              </a:rPr>
              <a:t>Unternehmens</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698" name="Google Shape;698;p89"/>
          <p:cNvSpPr txBox="1"/>
          <p:nvPr/>
        </p:nvSpPr>
        <p:spPr>
          <a:xfrm>
            <a:off x="617229" y="2748056"/>
            <a:ext cx="9466880" cy="886397"/>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600" b="1" i="0" u="none" strike="noStrike" cap="none" dirty="0" err="1">
                <a:solidFill>
                  <a:srgbClr val="000000"/>
                </a:solidFill>
                <a:latin typeface="Arial"/>
                <a:ea typeface="Arial"/>
                <a:cs typeface="Arial"/>
                <a:sym typeface="Arial"/>
              </a:rPr>
              <a:t>Beschreibung</a:t>
            </a:r>
            <a:r>
              <a:rPr lang="en-US" sz="1600" b="1" i="0" u="none" strike="noStrike" cap="none" dirty="0">
                <a:solidFill>
                  <a:srgbClr val="000000"/>
                </a:solidFill>
                <a:latin typeface="Arial"/>
                <a:ea typeface="Arial"/>
                <a:cs typeface="Arial"/>
                <a:sym typeface="Arial"/>
              </a:rPr>
              <a:t> des </a:t>
            </a:r>
            <a:r>
              <a:rPr lang="en-US" sz="1600" b="1" i="0" u="none" strike="noStrike" cap="none" dirty="0" err="1">
                <a:solidFill>
                  <a:srgbClr val="000000"/>
                </a:solidFill>
                <a:latin typeface="Arial"/>
                <a:ea typeface="Arial"/>
                <a:cs typeface="Arial"/>
                <a:sym typeface="Arial"/>
              </a:rPr>
              <a:t>Unternehmens</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Bietet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umfassenden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Überblick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seine </a:t>
            </a:r>
            <a:r>
              <a:rPr lang="en-US" sz="1600" b="0" i="0" u="none" strike="noStrike" cap="none" dirty="0" err="1">
                <a:solidFill>
                  <a:srgbClr val="000000"/>
                </a:solidFill>
                <a:latin typeface="Arial"/>
                <a:ea typeface="Arial"/>
                <a:cs typeface="Arial"/>
                <a:sym typeface="Arial"/>
              </a:rPr>
              <a:t>Ziele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Dienstleistungen</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Zielkundenstamm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Branchentrends</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wichtigsten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Wettbewerber</a:t>
            </a:r>
            <a:r>
              <a:rPr lang="en-US" sz="1600" b="0" i="0" u="none" strike="noStrike" cap="none" dirty="0">
                <a:solidFill>
                  <a:srgbClr val="000000"/>
                </a:solidFill>
                <a:latin typeface="Arial"/>
                <a:ea typeface="Arial"/>
                <a:cs typeface="Arial"/>
                <a:sym typeface="Arial"/>
              </a:rPr>
              <a:t> und die </a:t>
            </a:r>
            <a:r>
              <a:rPr lang="en-US" sz="1600" b="0" i="0" u="none" strike="noStrike" cap="none" dirty="0" err="1">
                <a:solidFill>
                  <a:srgbClr val="000000"/>
                </a:solidFill>
                <a:latin typeface="Arial"/>
                <a:ea typeface="Arial"/>
                <a:cs typeface="Arial"/>
                <a:sym typeface="Arial"/>
              </a:rPr>
              <a:t>Erfahrung</a:t>
            </a:r>
            <a:r>
              <a:rPr lang="en-US" sz="1600" b="0" i="0" u="none" strike="noStrike" cap="none" dirty="0">
                <a:solidFill>
                  <a:srgbClr val="000000"/>
                </a:solidFill>
                <a:latin typeface="Arial"/>
                <a:ea typeface="Arial"/>
                <a:cs typeface="Arial"/>
                <a:sym typeface="Arial"/>
              </a:rPr>
              <a:t> des Teams.</a:t>
            </a:r>
            <a:endParaRPr sz="1600" b="0" i="0" u="none" strike="noStrike" cap="none" dirty="0">
              <a:solidFill>
                <a:srgbClr val="000000"/>
              </a:solidFill>
              <a:latin typeface="Arial"/>
              <a:ea typeface="Arial"/>
              <a:cs typeface="Arial"/>
              <a:sym typeface="Arial"/>
            </a:endParaRPr>
          </a:p>
        </p:txBody>
      </p:sp>
      <p:sp>
        <p:nvSpPr>
          <p:cNvPr id="699" name="Google Shape;699;p89"/>
          <p:cNvSpPr txBox="1"/>
          <p:nvPr/>
        </p:nvSpPr>
        <p:spPr>
          <a:xfrm>
            <a:off x="464995" y="3683246"/>
            <a:ext cx="9771420" cy="1181862"/>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600" b="1" i="0" u="none" strike="noStrike" cap="none">
                <a:solidFill>
                  <a:srgbClr val="000000"/>
                </a:solidFill>
                <a:latin typeface="Arial"/>
                <a:ea typeface="Arial"/>
                <a:cs typeface="Arial"/>
                <a:sym typeface="Arial"/>
              </a:rPr>
              <a:t>Management und Organisation Beschreibung:</a:t>
            </a:r>
            <a:endParaRPr sz="1600" b="1"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Untersucht die Qualifikationen des Managementteams, die Verantwortlichkeiten, den Personalbedarf und die rechtliche Struktur des Unternehmens.</a:t>
            </a:r>
            <a:endParaRPr sz="16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700" name="Google Shape;700;p89"/>
          <p:cNvSpPr txBox="1"/>
          <p:nvPr/>
        </p:nvSpPr>
        <p:spPr>
          <a:xfrm>
            <a:off x="617229" y="4618660"/>
            <a:ext cx="9466880" cy="1181862"/>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600" b="1" i="0" u="none" strike="noStrike" cap="none">
                <a:solidFill>
                  <a:srgbClr val="000000"/>
                </a:solidFill>
                <a:latin typeface="Arial"/>
                <a:ea typeface="Arial"/>
                <a:cs typeface="Arial"/>
                <a:sym typeface="Arial"/>
              </a:rPr>
              <a:t>Produkte und Dienstleistungen Beschreibung:</a:t>
            </a:r>
            <a:endParaRPr sz="1600" b="1"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Angaben zu den angebotenen Produkten und Dienstleistungen, einschließlich Herstellungsverfahren, Haltbarkeit, Nutzen und voraussichtliche Kosten.</a:t>
            </a:r>
            <a:endParaRPr sz="16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701" name="Google Shape;701;p89"/>
          <p:cNvSpPr txBox="1"/>
          <p:nvPr/>
        </p:nvSpPr>
        <p:spPr>
          <a:xfrm>
            <a:off x="617229" y="5547994"/>
            <a:ext cx="9466880" cy="1181862"/>
          </a:xfrm>
          <a:prstGeom prst="rect">
            <a:avLst/>
          </a:prstGeom>
          <a:noFill/>
          <a:ln>
            <a:noFill/>
          </a:ln>
        </p:spPr>
        <p:txBody>
          <a:bodyPr spcFirstLastPara="1" wrap="square" lIns="0" tIns="0" rIns="0" bIns="0" anchor="t" anchorCtr="0">
            <a:spAutoFit/>
          </a:bodyPr>
          <a:lstStyle/>
          <a:p>
            <a:pPr marL="367802" marR="0" lvl="1" indent="-183899" algn="just" rtl="0">
              <a:lnSpc>
                <a:spcPct val="120000"/>
              </a:lnSpc>
              <a:spcBef>
                <a:spcPts val="0"/>
              </a:spcBef>
              <a:spcAft>
                <a:spcPts val="0"/>
              </a:spcAft>
              <a:buClr>
                <a:srgbClr val="000000"/>
              </a:buClr>
              <a:buSzPts val="1700"/>
              <a:buFont typeface="Arial"/>
              <a:buChar char="•"/>
            </a:pPr>
            <a:r>
              <a:rPr lang="en-US" sz="1600" b="1" i="0" u="none" strike="noStrike" cap="none">
                <a:solidFill>
                  <a:srgbClr val="000000"/>
                </a:solidFill>
                <a:latin typeface="Arial"/>
                <a:ea typeface="Arial"/>
                <a:cs typeface="Arial"/>
                <a:sym typeface="Arial"/>
              </a:rPr>
              <a:t>Betriebsplan:</a:t>
            </a:r>
            <a:endParaRPr sz="1600" b="1"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Beschreibt, wie das Unternehmen zu arbeiten gedenkt, einschließlich Logistik, geistiges Eigentum und personalbezogene Tätigkeiten.</a:t>
            </a:r>
            <a:endParaRPr sz="16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90"/>
          <p:cNvSpPr/>
          <p:nvPr/>
        </p:nvSpPr>
        <p:spPr>
          <a:xfrm>
            <a:off x="0"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711" name="Google Shape;711;p90"/>
          <p:cNvSpPr txBox="1"/>
          <p:nvPr/>
        </p:nvSpPr>
        <p:spPr>
          <a:xfrm>
            <a:off x="583263" y="1635103"/>
            <a:ext cx="9023512" cy="1181862"/>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dirty="0" err="1">
                <a:solidFill>
                  <a:srgbClr val="000000"/>
                </a:solidFill>
                <a:latin typeface="Arial"/>
                <a:ea typeface="Arial"/>
                <a:cs typeface="Arial"/>
                <a:sym typeface="Arial"/>
              </a:rPr>
              <a:t>Wettbewerbsanalyse</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Vergleicht</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seinen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hebt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Schwächen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Vorteile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Besonderheiten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sowie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Herausforderungen</a:t>
            </a:r>
            <a:r>
              <a:rPr lang="en-US" sz="1600" b="0" i="0" u="none" strike="noStrike" cap="none" dirty="0">
                <a:solidFill>
                  <a:srgbClr val="000000"/>
                </a:solidFill>
                <a:latin typeface="Arial"/>
                <a:ea typeface="Arial"/>
                <a:cs typeface="Arial"/>
                <a:sym typeface="Arial"/>
              </a:rPr>
              <a:t> auf dem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hervor</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
        <p:nvSpPr>
          <p:cNvPr id="712" name="Google Shape;712;p90"/>
          <p:cNvSpPr txBox="1"/>
          <p:nvPr/>
        </p:nvSpPr>
        <p:spPr>
          <a:xfrm>
            <a:off x="605627" y="5601644"/>
            <a:ext cx="9040178" cy="886397"/>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dirty="0" err="1">
                <a:solidFill>
                  <a:srgbClr val="000000"/>
                </a:solidFill>
                <a:latin typeface="Arial"/>
                <a:ea typeface="Arial"/>
                <a:cs typeface="Arial"/>
                <a:sym typeface="Arial"/>
              </a:rPr>
              <a:t>Finanzielle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Vorausschau</a:t>
            </a:r>
            <a:r>
              <a:rPr lang="en-US" sz="1600" b="1" i="0" u="none" strike="noStrike" cap="none" dirty="0">
                <a:solidFill>
                  <a:srgbClr val="000000"/>
                </a:solidFill>
                <a:latin typeface="Arial"/>
                <a:ea typeface="Arial"/>
                <a:cs typeface="Arial"/>
                <a:sym typeface="Arial"/>
              </a:rPr>
              <a:t> und </a:t>
            </a:r>
            <a:r>
              <a:rPr lang="en-US" sz="1600" b="1" i="0" u="none" strike="noStrike" cap="none" dirty="0" err="1">
                <a:solidFill>
                  <a:srgbClr val="000000"/>
                </a:solidFill>
                <a:latin typeface="Arial"/>
                <a:ea typeface="Arial"/>
                <a:cs typeface="Arial"/>
                <a:sym typeface="Arial"/>
              </a:rPr>
              <a:t>Bedarf</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Erläutert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Methoden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Erzielung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Einnahmen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Finanzierungsquellen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Jahresabschlüsse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Analysen</a:t>
            </a:r>
            <a:r>
              <a:rPr lang="en-US" sz="1600" b="0" i="0" u="none" strike="noStrike" cap="none" dirty="0">
                <a:solidFill>
                  <a:srgbClr val="000000"/>
                </a:solidFill>
                <a:latin typeface="Arial"/>
                <a:ea typeface="Arial"/>
                <a:cs typeface="Arial"/>
                <a:sym typeface="Arial"/>
              </a:rPr>
              <a:t> und Cashflow-</a:t>
            </a:r>
            <a:r>
              <a:rPr lang="en-US" sz="1600" b="0" i="0" u="none" strike="noStrike" cap="none" dirty="0" err="1">
                <a:solidFill>
                  <a:srgbClr val="000000"/>
                </a:solidFill>
                <a:latin typeface="Arial"/>
                <a:ea typeface="Arial"/>
                <a:cs typeface="Arial"/>
                <a:sym typeface="Arial"/>
              </a:rPr>
              <a:t>Projektionen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713" name="Google Shape;713;p90"/>
          <p:cNvSpPr txBox="1"/>
          <p:nvPr/>
        </p:nvSpPr>
        <p:spPr>
          <a:xfrm>
            <a:off x="605627" y="4656811"/>
            <a:ext cx="9040178" cy="886397"/>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dirty="0">
                <a:solidFill>
                  <a:srgbClr val="000000"/>
                </a:solidFill>
                <a:latin typeface="Arial"/>
                <a:ea typeface="Arial"/>
                <a:cs typeface="Arial"/>
                <a:sym typeface="Arial"/>
              </a:rPr>
              <a:t>Marketing- und </a:t>
            </a:r>
            <a:r>
              <a:rPr lang="en-US" sz="1600" b="1" i="0" u="none" strike="noStrike" cap="none" dirty="0" err="1">
                <a:solidFill>
                  <a:srgbClr val="000000"/>
                </a:solidFill>
                <a:latin typeface="Arial"/>
                <a:ea typeface="Arial"/>
                <a:cs typeface="Arial"/>
                <a:sym typeface="Arial"/>
              </a:rPr>
              <a:t>Verkaufsplan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Erläutert</a:t>
            </a:r>
            <a:r>
              <a:rPr lang="en-US" sz="1600" b="0" i="0" u="none" strike="noStrike" cap="none" dirty="0">
                <a:solidFill>
                  <a:srgbClr val="000000"/>
                </a:solidFill>
                <a:latin typeface="Arial"/>
                <a:ea typeface="Arial"/>
                <a:cs typeface="Arial"/>
                <a:sym typeface="Arial"/>
              </a:rPr>
              <a:t> Marketing- und </a:t>
            </a:r>
            <a:r>
              <a:rPr lang="en-US" sz="1600" b="0" i="0" u="none" strike="noStrike" cap="none" dirty="0" err="1">
                <a:solidFill>
                  <a:srgbClr val="000000"/>
                </a:solidFill>
                <a:latin typeface="Arial"/>
                <a:ea typeface="Arial"/>
                <a:cs typeface="Arial"/>
                <a:sym typeface="Arial"/>
              </a:rPr>
              <a:t>Werbestrategien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Preispläne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Verkaufsstrategien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Alleinstellungsmerkmale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Methoden</a:t>
            </a:r>
            <a:r>
              <a:rPr lang="en-US" sz="1600" b="0" i="0" u="none" strike="noStrike" cap="none" dirty="0">
                <a:solidFill>
                  <a:srgbClr val="000000"/>
                </a:solidFill>
                <a:latin typeface="Arial"/>
                <a:ea typeface="Arial"/>
                <a:cs typeface="Arial"/>
                <a:sym typeface="Arial"/>
              </a:rPr>
              <a:t>, um die </a:t>
            </a:r>
            <a:r>
              <a:rPr lang="en-US" sz="1600" b="0" i="0" u="none" strike="noStrike" cap="none" dirty="0" err="1">
                <a:solidFill>
                  <a:srgbClr val="000000"/>
                </a:solidFill>
                <a:latin typeface="Arial"/>
                <a:ea typeface="Arial"/>
                <a:cs typeface="Arial"/>
                <a:sym typeface="Arial"/>
              </a:rPr>
              <a:t>Zielgruppe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erreichen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714" name="Google Shape;714;p90"/>
          <p:cNvSpPr txBox="1"/>
          <p:nvPr/>
        </p:nvSpPr>
        <p:spPr>
          <a:xfrm>
            <a:off x="622293" y="522086"/>
            <a:ext cx="8945453" cy="1181862"/>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a:solidFill>
                  <a:srgbClr val="000000"/>
                </a:solidFill>
                <a:latin typeface="Arial"/>
                <a:ea typeface="Arial"/>
                <a:cs typeface="Arial"/>
                <a:sym typeface="Arial"/>
              </a:rPr>
              <a:t>Marktanalyse und Segmentierung:</a:t>
            </a:r>
            <a:endParaRPr sz="1600" b="1"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a:solidFill>
                  <a:srgbClr val="000000"/>
                </a:solidFill>
                <a:latin typeface="Arial"/>
                <a:ea typeface="Arial"/>
                <a:cs typeface="Arial"/>
                <a:sym typeface="Arial"/>
              </a:rPr>
              <a:t>Recherchiert und identifiziert die primäre Zielgruppe, ihre Bedürfnisse, ihre Demografie und wo sie zu finden ist, um eine strategische Planung zu ermöglichen, die ihren Anforderungen effektiv entspricht.</a:t>
            </a:r>
            <a:endParaRPr sz="1600" b="0" i="0" u="none" strike="noStrike" cap="none">
              <a:solidFill>
                <a:srgbClr val="000000"/>
              </a:solidFill>
              <a:latin typeface="Arial"/>
              <a:ea typeface="Arial"/>
              <a:cs typeface="Arial"/>
              <a:sym typeface="Arial"/>
            </a:endParaRPr>
          </a:p>
        </p:txBody>
      </p:sp>
      <p:sp>
        <p:nvSpPr>
          <p:cNvPr id="715" name="Google Shape;715;p90"/>
          <p:cNvSpPr txBox="1"/>
          <p:nvPr/>
        </p:nvSpPr>
        <p:spPr>
          <a:xfrm>
            <a:off x="605627" y="2500898"/>
            <a:ext cx="9040178" cy="1181862"/>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dirty="0" err="1">
                <a:solidFill>
                  <a:srgbClr val="000000"/>
                </a:solidFill>
                <a:latin typeface="Arial"/>
                <a:ea typeface="Arial"/>
                <a:cs typeface="Arial"/>
                <a:sym typeface="Arial"/>
              </a:rPr>
              <a:t>Strategien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zur</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Differenzierung</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Setzt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Dienstleistung</a:t>
            </a:r>
            <a:r>
              <a:rPr lang="en-US" sz="1600" b="0" i="0" u="none" strike="noStrike" cap="none" dirty="0">
                <a:solidFill>
                  <a:srgbClr val="000000"/>
                </a:solidFill>
                <a:latin typeface="Arial"/>
                <a:ea typeface="Arial"/>
                <a:cs typeface="Arial"/>
                <a:sym typeface="Arial"/>
              </a:rPr>
              <a:t> von der </a:t>
            </a:r>
            <a:r>
              <a:rPr lang="en-US" sz="1600" b="0" i="0" u="none" strike="noStrike" cap="none" dirty="0" err="1">
                <a:solidFill>
                  <a:srgbClr val="000000"/>
                </a:solidFill>
                <a:latin typeface="Arial"/>
                <a:ea typeface="Arial"/>
                <a:cs typeface="Arial"/>
                <a:sym typeface="Arial"/>
              </a:rPr>
              <a:t>Konkurrenz</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abzuheben</a:t>
            </a:r>
            <a:r>
              <a:rPr lang="en-US" sz="1600" b="0" i="0" u="none" strike="noStrike" cap="none" dirty="0">
                <a:solidFill>
                  <a:srgbClr val="000000"/>
                </a:solidFill>
                <a:latin typeface="Arial"/>
                <a:ea typeface="Arial"/>
                <a:cs typeface="Arial"/>
                <a:sym typeface="Arial"/>
              </a:rPr>
              <a:t>, z. B. </a:t>
            </a:r>
            <a:r>
              <a:rPr lang="en-US" sz="1600" b="0" i="0" u="none" strike="noStrike" cap="none" dirty="0" err="1">
                <a:solidFill>
                  <a:srgbClr val="000000"/>
                </a:solidFill>
                <a:latin typeface="Arial"/>
                <a:ea typeface="Arial"/>
                <a:cs typeface="Arial"/>
                <a:sym typeface="Arial"/>
              </a:rPr>
              <a:t>durch</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Angebot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Merkmale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überlegener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Qualität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innovativer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Lösungen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schafft</a:t>
            </a:r>
            <a:r>
              <a:rPr lang="en-US" sz="1600" b="0" i="0" u="none" strike="noStrike" cap="none" dirty="0">
                <a:solidFill>
                  <a:srgbClr val="000000"/>
                </a:solidFill>
                <a:latin typeface="Arial"/>
                <a:ea typeface="Arial"/>
                <a:cs typeface="Arial"/>
                <a:sym typeface="Arial"/>
              </a:rPr>
              <a:t> so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eindeutiges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Wertversprechen</a:t>
            </a:r>
            <a:r>
              <a:rPr lang="en-US" sz="1600" b="0" i="0" u="none" strike="noStrike" cap="none" dirty="0">
                <a:solidFill>
                  <a:srgbClr val="000000"/>
                </a:solidFill>
                <a:latin typeface="Arial"/>
                <a:ea typeface="Arial"/>
                <a:cs typeface="Arial"/>
                <a:sym typeface="Arial"/>
              </a:rPr>
              <a:t> auf dem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716" name="Google Shape;716;p90"/>
          <p:cNvSpPr txBox="1"/>
          <p:nvPr/>
        </p:nvSpPr>
        <p:spPr>
          <a:xfrm>
            <a:off x="605627" y="3711978"/>
            <a:ext cx="9040178" cy="886397"/>
          </a:xfrm>
          <a:prstGeom prst="rect">
            <a:avLst/>
          </a:prstGeom>
          <a:noFill/>
          <a:ln>
            <a:noFill/>
          </a:ln>
        </p:spPr>
        <p:txBody>
          <a:bodyPr spcFirstLastPara="1" wrap="square" lIns="0" tIns="0" rIns="0" bIns="0" anchor="t" anchorCtr="0">
            <a:spAutoFit/>
          </a:bodyPr>
          <a:lstStyle/>
          <a:p>
            <a:pPr marL="367802" marR="0" lvl="1" indent="-177535" algn="just" rtl="0">
              <a:lnSpc>
                <a:spcPct val="120000"/>
              </a:lnSpc>
              <a:spcBef>
                <a:spcPts val="0"/>
              </a:spcBef>
              <a:spcAft>
                <a:spcPts val="0"/>
              </a:spcAft>
              <a:buClr>
                <a:srgbClr val="000000"/>
              </a:buClr>
              <a:buSzPts val="1600"/>
              <a:buFont typeface="Arial"/>
              <a:buChar char="•"/>
            </a:pPr>
            <a:r>
              <a:rPr lang="en-US" sz="1600" b="1" i="0" u="none" strike="noStrike" cap="none" dirty="0" err="1">
                <a:solidFill>
                  <a:srgbClr val="000000"/>
                </a:solidFill>
                <a:latin typeface="Arial"/>
                <a:ea typeface="Arial"/>
                <a:cs typeface="Arial"/>
                <a:sym typeface="Arial"/>
              </a:rPr>
              <a:t>Risikobewertung</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Identifiziert</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analysiert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potenzielle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Risiken</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Geschäftsaktivitäten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ermöglicht</a:t>
            </a:r>
            <a:r>
              <a:rPr lang="en-US" sz="1600" b="0" i="0" u="none" strike="noStrike" cap="none" dirty="0">
                <a:solidFill>
                  <a:srgbClr val="000000"/>
                </a:solidFill>
                <a:latin typeface="Arial"/>
                <a:ea typeface="Arial"/>
                <a:cs typeface="Arial"/>
                <a:sym typeface="Arial"/>
              </a:rPr>
              <a:t> so </a:t>
            </a:r>
            <a:r>
              <a:rPr lang="en-US" sz="1600" b="0" i="0" u="none" strike="noStrike" cap="none" dirty="0" err="1">
                <a:solidFill>
                  <a:srgbClr val="000000"/>
                </a:solidFill>
                <a:latin typeface="Arial"/>
                <a:ea typeface="Arial"/>
                <a:cs typeface="Arial"/>
                <a:sym typeface="Arial"/>
              </a:rPr>
              <a:t>proaktive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Maßnahmen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Abschwächung</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Sicherung</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Kontinuität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91"/>
          <p:cNvSpPr/>
          <p:nvPr/>
        </p:nvSpPr>
        <p:spPr>
          <a:xfrm>
            <a:off x="2217" y="-7954"/>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26" name="Google Shape;726;p91"/>
          <p:cNvSpPr txBox="1"/>
          <p:nvPr/>
        </p:nvSpPr>
        <p:spPr>
          <a:xfrm>
            <a:off x="1062386" y="793613"/>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Marktanalyse und Segmentierung</a:t>
            </a:r>
            <a:endParaRPr sz="1700" b="1" i="0" u="none" strike="noStrike" cap="none">
              <a:solidFill>
                <a:srgbClr val="000000"/>
              </a:solidFill>
              <a:latin typeface="Arial"/>
              <a:ea typeface="Arial"/>
              <a:cs typeface="Arial"/>
              <a:sym typeface="Arial"/>
            </a:endParaRPr>
          </a:p>
        </p:txBody>
      </p:sp>
      <p:sp>
        <p:nvSpPr>
          <p:cNvPr id="727" name="Google Shape;727;p91"/>
          <p:cNvSpPr txBox="1"/>
          <p:nvPr/>
        </p:nvSpPr>
        <p:spPr>
          <a:xfrm>
            <a:off x="756243" y="1213598"/>
            <a:ext cx="8897184" cy="565077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Was </a:t>
            </a:r>
            <a:r>
              <a:rPr lang="en-US" sz="1600" b="1" i="0" u="none" strike="noStrike" cap="none" dirty="0" err="1">
                <a:solidFill>
                  <a:srgbClr val="000000"/>
                </a:solidFill>
                <a:latin typeface="Arial"/>
                <a:ea typeface="Arial"/>
                <a:cs typeface="Arial"/>
                <a:sym typeface="Arial"/>
              </a:rPr>
              <a:t>ist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Marktsegmentierung</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Unter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Marktsegmentierung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versteht</a:t>
            </a:r>
            <a:r>
              <a:rPr lang="en-US" sz="1600" b="0" i="0" u="none" strike="noStrike" cap="none" dirty="0">
                <a:solidFill>
                  <a:srgbClr val="000000"/>
                </a:solidFill>
                <a:latin typeface="Arial"/>
                <a:ea typeface="Arial"/>
                <a:cs typeface="Arial"/>
                <a:sym typeface="Arial"/>
              </a:rPr>
              <a:t> man die </a:t>
            </a:r>
            <a:r>
              <a:rPr lang="en-US" sz="1600" b="0" i="0" u="none" strike="noStrike" cap="none" dirty="0" err="1">
                <a:solidFill>
                  <a:srgbClr val="000000"/>
                </a:solidFill>
                <a:latin typeface="Arial"/>
                <a:ea typeface="Arial"/>
                <a:cs typeface="Arial"/>
                <a:sym typeface="Arial"/>
              </a:rPr>
              <a:t>Aufteilung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Zielmarktes</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überschaubare</a:t>
            </a:r>
            <a:r>
              <a:rPr lang="en-US" sz="1600" b="0" i="0" u="none" strike="noStrike" cap="none" dirty="0">
                <a:solidFill>
                  <a:srgbClr val="000000"/>
                </a:solidFill>
                <a:latin typeface="Arial"/>
                <a:ea typeface="Arial"/>
                <a:cs typeface="Arial"/>
                <a:sym typeface="Arial"/>
              </a:rPr>
              <a:t> Gruppen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verschiedener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Demografie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Bedürfnisse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Prioritäten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gemeinsame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Interessen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andere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psychografische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verhaltensbezogene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Kriterien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Praxis </a:t>
            </a:r>
            <a:r>
              <a:rPr lang="en-US" sz="1600" b="0" i="0" u="none" strike="noStrike" cap="none" dirty="0" err="1">
                <a:solidFill>
                  <a:srgbClr val="000000"/>
                </a:solidFill>
                <a:latin typeface="Arial"/>
                <a:ea typeface="Arial"/>
                <a:cs typeface="Arial"/>
                <a:sym typeface="Arial"/>
              </a:rPr>
              <a:t>hilft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Zielgruppe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besser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verstehen und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Marketingstrategien</a:t>
            </a:r>
            <a:r>
              <a:rPr lang="en-US" sz="1600" b="0" i="0" u="none" strike="noStrike" cap="none" dirty="0">
                <a:solidFill>
                  <a:srgbClr val="000000"/>
                </a:solidFill>
                <a:latin typeface="Arial"/>
                <a:ea typeface="Arial"/>
                <a:cs typeface="Arial"/>
                <a:sym typeface="Arial"/>
              </a:rPr>
              <a:t> so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gestalten, </a:t>
            </a:r>
            <a:r>
              <a:rPr lang="en-US" sz="1600" b="0" i="0" u="none" strike="noStrike" cap="none" dirty="0" err="1">
                <a:solidFill>
                  <a:srgbClr val="000000"/>
                </a:solidFill>
                <a:latin typeface="Arial"/>
                <a:ea typeface="Arial"/>
                <a:cs typeface="Arial"/>
                <a:sym typeface="Arial"/>
              </a:rPr>
              <a:t>dass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verschiedene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Marktsegmente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erreichen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ansprechen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err="1">
                <a:solidFill>
                  <a:srgbClr val="000000"/>
                </a:solidFill>
                <a:latin typeface="Arial"/>
                <a:ea typeface="Arial"/>
                <a:cs typeface="Arial"/>
                <a:sym typeface="Arial"/>
              </a:rPr>
              <a:t>Vorteile</a:t>
            </a:r>
            <a:r>
              <a:rPr lang="en-US" sz="1600" b="1" i="0" u="none" strike="noStrike" cap="none" dirty="0">
                <a:solidFill>
                  <a:srgbClr val="000000"/>
                </a:solidFill>
                <a:latin typeface="Arial"/>
                <a:ea typeface="Arial"/>
                <a:cs typeface="Arial"/>
                <a:sym typeface="Arial"/>
              </a:rPr>
              <a:t> der </a:t>
            </a:r>
            <a:r>
              <a:rPr lang="en-US" sz="1600" b="1" i="0" u="none" strike="noStrike" cap="none" dirty="0" err="1">
                <a:solidFill>
                  <a:srgbClr val="000000"/>
                </a:solidFill>
                <a:latin typeface="Arial"/>
                <a:ea typeface="Arial"/>
                <a:cs typeface="Arial"/>
                <a:sym typeface="Arial"/>
              </a:rPr>
              <a:t>Marktsegmentierung</a:t>
            </a:r>
            <a:endParaRPr sz="1600" b="0" i="0" u="none" strike="noStrike" cap="none" dirty="0">
              <a:solidFill>
                <a:srgbClr val="000000"/>
              </a:solidFill>
              <a:latin typeface="Arial"/>
              <a:ea typeface="Arial"/>
              <a:cs typeface="Arial"/>
              <a:sym typeface="Arial"/>
            </a:endParaRPr>
          </a:p>
          <a:p>
            <a:pPr marL="0" marR="0" lvl="0" indent="0" algn="just" rtl="0">
              <a:lnSpc>
                <a:spcPct val="119941"/>
              </a:lnSpc>
              <a:spcBef>
                <a:spcPts val="0"/>
              </a:spcBef>
              <a:spcAft>
                <a:spcPts val="0"/>
              </a:spcAft>
              <a:buNone/>
            </a:pPr>
            <a:r>
              <a:rPr lang="en-US" sz="1600" b="0" i="0" u="none" strike="noStrike" cap="none" dirty="0">
                <a:solidFill>
                  <a:srgbClr val="000000"/>
                </a:solidFill>
                <a:latin typeface="Arial"/>
                <a:ea typeface="Arial"/>
                <a:cs typeface="Arial"/>
                <a:sym typeface="Arial"/>
              </a:rPr>
              <a:t>Die </a:t>
            </a:r>
            <a:r>
              <a:rPr lang="en-US" sz="1600" b="0" i="0" u="none" strike="noStrike" cap="none" dirty="0" err="1">
                <a:solidFill>
                  <a:srgbClr val="000000"/>
                </a:solidFill>
                <a:latin typeface="Arial"/>
                <a:ea typeface="Arial"/>
                <a:cs typeface="Arial"/>
                <a:sym typeface="Arial"/>
              </a:rPr>
              <a:t>Marktsegmentierung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bietet</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wirksam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einsetzen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erhebliche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Vorteile</a:t>
            </a:r>
            <a:r>
              <a:rPr lang="en-US" sz="1600" b="0" i="0" u="none" strike="noStrike" cap="none" dirty="0">
                <a:solidFill>
                  <a:srgbClr val="000000"/>
                </a:solidFill>
                <a:latin typeface="Arial"/>
                <a:ea typeface="Arial"/>
                <a:cs typeface="Arial"/>
                <a:sym typeface="Arial"/>
              </a:rPr>
              <a:t>. Eine Studie von Bain &amp; Company </a:t>
            </a:r>
            <a:r>
              <a:rPr lang="en-US" sz="1600" b="0" i="0" u="none" strike="noStrike" cap="none" dirty="0" err="1">
                <a:solidFill>
                  <a:srgbClr val="000000"/>
                </a:solidFill>
                <a:latin typeface="Arial"/>
                <a:ea typeface="Arial"/>
                <a:cs typeface="Arial"/>
                <a:sym typeface="Arial"/>
              </a:rPr>
              <a:t>unterstreicht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dass</a:t>
            </a:r>
            <a:r>
              <a:rPr lang="en-US" sz="1600" b="0" i="0" u="none" strike="noStrike" cap="none" dirty="0">
                <a:solidFill>
                  <a:srgbClr val="000000"/>
                </a:solidFill>
                <a:latin typeface="Arial"/>
                <a:ea typeface="Arial"/>
                <a:cs typeface="Arial"/>
                <a:sym typeface="Arial"/>
              </a:rPr>
              <a:t> 81 % der </a:t>
            </a:r>
            <a:r>
              <a:rPr lang="en-US" sz="1600" b="0" i="0" u="none" strike="noStrike" cap="none" dirty="0" err="1">
                <a:solidFill>
                  <a:srgbClr val="000000"/>
                </a:solidFill>
                <a:latin typeface="Arial"/>
                <a:ea typeface="Arial"/>
                <a:cs typeface="Arial"/>
                <a:sym typeface="Arial"/>
              </a:rPr>
              <a:t>Führungskräfte</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Segmentierung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als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entscheidend</a:t>
            </a:r>
            <a:r>
              <a:rPr lang="en-US" sz="1600" b="0" i="0" u="none" strike="noStrike" cap="none" dirty="0">
                <a:solidFill>
                  <a:srgbClr val="000000"/>
                </a:solidFill>
                <a:latin typeface="Arial"/>
                <a:ea typeface="Arial"/>
                <a:cs typeface="Arial"/>
                <a:sym typeface="Arial"/>
              </a:rPr>
              <a:t> für die </a:t>
            </a:r>
            <a:r>
              <a:rPr lang="en-US" sz="1600" b="0" i="0" u="none" strike="noStrike" cap="none" dirty="0" err="1">
                <a:solidFill>
                  <a:srgbClr val="000000"/>
                </a:solidFill>
                <a:latin typeface="Arial"/>
                <a:ea typeface="Arial"/>
                <a:cs typeface="Arial"/>
                <a:sym typeface="Arial"/>
              </a:rPr>
              <a:t>Steigerung</a:t>
            </a:r>
            <a:r>
              <a:rPr lang="en-US" sz="1600" b="0" i="0" u="none" strike="noStrike" cap="none" dirty="0">
                <a:solidFill>
                  <a:srgbClr val="000000"/>
                </a:solidFill>
                <a:latin typeface="Arial"/>
                <a:ea typeface="Arial"/>
                <a:cs typeface="Arial"/>
                <a:sym typeface="Arial"/>
              </a:rPr>
              <a:t> des </a:t>
            </a:r>
            <a:r>
              <a:rPr lang="en-US" sz="1600" b="0" i="0" u="none" strike="noStrike" cap="none" dirty="0" err="1">
                <a:solidFill>
                  <a:srgbClr val="000000"/>
                </a:solidFill>
                <a:latin typeface="Arial"/>
                <a:ea typeface="Arial"/>
                <a:cs typeface="Arial"/>
                <a:sym typeface="Arial"/>
              </a:rPr>
              <a:t>Gewinns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betrachten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wobei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starke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Segmentierungsstrategien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anwenden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Zeitraum</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fünf</a:t>
            </a:r>
            <a:r>
              <a:rPr lang="en-US" sz="1600" b="0" i="0" u="none" strike="noStrike" cap="none" dirty="0">
                <a:solidFill>
                  <a:srgbClr val="000000"/>
                </a:solidFill>
                <a:latin typeface="Arial"/>
                <a:ea typeface="Arial"/>
                <a:cs typeface="Arial"/>
                <a:sym typeface="Arial"/>
              </a:rPr>
              <a:t> Jahren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um 10 % </a:t>
            </a:r>
            <a:r>
              <a:rPr lang="en-US" sz="1600" b="0" i="0" u="none" strike="noStrike" cap="none" dirty="0" err="1">
                <a:solidFill>
                  <a:srgbClr val="000000"/>
                </a:solidFill>
                <a:latin typeface="Arial"/>
                <a:ea typeface="Arial"/>
                <a:cs typeface="Arial"/>
                <a:sym typeface="Arial"/>
              </a:rPr>
              <a:t>höheren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Gewinn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verzeichnen</a:t>
            </a:r>
            <a:r>
              <a:rPr lang="en-US" sz="1600" b="0" i="0" u="none" strike="noStrike" cap="none" dirty="0">
                <a:solidFill>
                  <a:srgbClr val="000000"/>
                </a:solidFill>
                <a:latin typeface="Arial"/>
                <a:ea typeface="Arial"/>
                <a:cs typeface="Arial"/>
                <a:sym typeface="Arial"/>
              </a:rPr>
              <a:t>. Zu den </a:t>
            </a:r>
            <a:r>
              <a:rPr lang="en-US" sz="1600" b="0" i="0" u="none" strike="noStrike" cap="none" dirty="0" err="1">
                <a:solidFill>
                  <a:srgbClr val="000000"/>
                </a:solidFill>
                <a:latin typeface="Arial"/>
                <a:ea typeface="Arial"/>
                <a:cs typeface="Arial"/>
                <a:sym typeface="Arial"/>
              </a:rPr>
              <a:t>Vorteilen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gehören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Ausarbeitung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stärkerer</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bestimmte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Kundengruppen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zugeschnittener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Marketingbotschaften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gezielte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digitale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Werbung</a:t>
            </a:r>
            <a:r>
              <a:rPr lang="en-US" sz="1600" b="0" i="0" u="none" strike="noStrike" cap="none" dirty="0">
                <a:solidFill>
                  <a:srgbClr val="000000"/>
                </a:solidFill>
                <a:latin typeface="Arial"/>
                <a:ea typeface="Arial"/>
                <a:cs typeface="Arial"/>
                <a:sym typeface="Arial"/>
              </a:rPr>
              <a:t>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Zielgruppenmerkmalen</a:t>
            </a:r>
            <a:r>
              <a:rPr lang="en-US" sz="1600" b="0" i="0" u="none" strike="noStrike" cap="none" dirty="0">
                <a:solidFill>
                  <a:srgbClr val="000000"/>
                </a:solidFill>
                <a:latin typeface="Arial"/>
                <a:ea typeface="Arial"/>
                <a:cs typeface="Arial"/>
                <a:sym typeface="Arial"/>
              </a:rPr>
              <a:t> und die </a:t>
            </a:r>
            <a:r>
              <a:rPr lang="en-US" sz="1600" b="0" i="0" u="none" strike="noStrike" cap="none" dirty="0" err="1">
                <a:solidFill>
                  <a:srgbClr val="000000"/>
                </a:solidFill>
                <a:latin typeface="Arial"/>
                <a:ea typeface="Arial"/>
                <a:cs typeface="Arial"/>
                <a:sym typeface="Arial"/>
              </a:rPr>
              <a:t>Entwicklung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effektiver</a:t>
            </a:r>
            <a:r>
              <a:rPr lang="en-US" sz="1600" b="0" i="0" u="none" strike="noStrike" cap="none" dirty="0">
                <a:solidFill>
                  <a:srgbClr val="000000"/>
                </a:solidFill>
                <a:latin typeface="Arial"/>
                <a:ea typeface="Arial"/>
                <a:cs typeface="Arial"/>
                <a:sym typeface="Arial"/>
              </a:rPr>
              <a:t>, auf die </a:t>
            </a:r>
            <a:r>
              <a:rPr lang="en-US" sz="1600" b="0" i="0" u="none" strike="noStrike" cap="none" dirty="0" err="1">
                <a:solidFill>
                  <a:srgbClr val="000000"/>
                </a:solidFill>
                <a:latin typeface="Arial"/>
                <a:ea typeface="Arial"/>
                <a:cs typeface="Arial"/>
                <a:sym typeface="Arial"/>
              </a:rPr>
              <a:t>Präferenzen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Zielgruppe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abgestimmter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Marketingstrategien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hinaus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ermöglicht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Marktsegmentierung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bessere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Antwortquoten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niedrigere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Akquisitionskosten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zieht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richtigen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an, </a:t>
            </a:r>
            <a:r>
              <a:rPr lang="en-US" sz="1600" b="0" i="0" u="none" strike="noStrike" cap="none" dirty="0" err="1">
                <a:solidFill>
                  <a:srgbClr val="000000"/>
                </a:solidFill>
                <a:latin typeface="Arial"/>
                <a:ea typeface="Arial"/>
                <a:cs typeface="Arial"/>
                <a:sym typeface="Arial"/>
              </a:rPr>
              <a:t>erhöht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Markentreue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hebt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Marken</a:t>
            </a:r>
            <a:r>
              <a:rPr lang="en-US" sz="1600" b="0" i="0" u="none" strike="noStrike" cap="none" dirty="0">
                <a:solidFill>
                  <a:srgbClr val="000000"/>
                </a:solidFill>
                <a:latin typeface="Arial"/>
                <a:ea typeface="Arial"/>
                <a:cs typeface="Arial"/>
                <a:sym typeface="Arial"/>
              </a:rPr>
              <a:t> von der </a:t>
            </a:r>
            <a:r>
              <a:rPr lang="en-US" sz="1600" b="0" i="0" u="none" strike="noStrike" cap="none" dirty="0" err="1">
                <a:solidFill>
                  <a:srgbClr val="000000"/>
                </a:solidFill>
                <a:latin typeface="Arial"/>
                <a:ea typeface="Arial"/>
                <a:cs typeface="Arial"/>
                <a:sym typeface="Arial"/>
              </a:rPr>
              <a:t>Konkurrenz</a:t>
            </a:r>
            <a:r>
              <a:rPr lang="en-US" sz="1600" b="0" i="0" u="none" strike="noStrike" cap="none" dirty="0">
                <a:solidFill>
                  <a:srgbClr val="000000"/>
                </a:solidFill>
                <a:latin typeface="Arial"/>
                <a:ea typeface="Arial"/>
                <a:cs typeface="Arial"/>
                <a:sym typeface="Arial"/>
              </a:rPr>
              <a:t> ab.</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92"/>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37" name="Google Shape;737;p92"/>
          <p:cNvSpPr txBox="1"/>
          <p:nvPr/>
        </p:nvSpPr>
        <p:spPr>
          <a:xfrm>
            <a:off x="1062386" y="741127"/>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Marktanalyse und Segmentierung</a:t>
            </a:r>
            <a:endParaRPr sz="1700" b="1" i="0" u="none" strike="noStrike" cap="none">
              <a:solidFill>
                <a:srgbClr val="000000"/>
              </a:solidFill>
              <a:latin typeface="Arial"/>
              <a:ea typeface="Arial"/>
              <a:cs typeface="Arial"/>
              <a:sym typeface="Arial"/>
            </a:endParaRPr>
          </a:p>
        </p:txBody>
      </p:sp>
      <p:sp>
        <p:nvSpPr>
          <p:cNvPr id="738" name="Google Shape;738;p92"/>
          <p:cNvSpPr txBox="1"/>
          <p:nvPr/>
        </p:nvSpPr>
        <p:spPr>
          <a:xfrm>
            <a:off x="1027413" y="1213598"/>
            <a:ext cx="8493736" cy="565077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600" b="1" i="0" u="none" strike="noStrike" cap="none" dirty="0" err="1">
                <a:solidFill>
                  <a:srgbClr val="000000"/>
                </a:solidFill>
                <a:latin typeface="Arial"/>
                <a:ea typeface="Arial"/>
                <a:cs typeface="Arial"/>
                <a:sym typeface="Arial"/>
              </a:rPr>
              <a:t>Arten</a:t>
            </a:r>
            <a:r>
              <a:rPr lang="en-US" sz="1600" b="1" i="0" u="none" strike="noStrike" cap="none" dirty="0">
                <a:solidFill>
                  <a:srgbClr val="000000"/>
                </a:solidFill>
                <a:latin typeface="Arial"/>
                <a:ea typeface="Arial"/>
                <a:cs typeface="Arial"/>
                <a:sym typeface="Arial"/>
              </a:rPr>
              <a:t> der </a:t>
            </a:r>
            <a:r>
              <a:rPr lang="en-US" sz="1600" b="1" i="0" u="none" strike="noStrike" cap="none" dirty="0" err="1">
                <a:solidFill>
                  <a:srgbClr val="000000"/>
                </a:solidFill>
                <a:latin typeface="Arial"/>
                <a:ea typeface="Arial"/>
                <a:cs typeface="Arial"/>
                <a:sym typeface="Arial"/>
              </a:rPr>
              <a:t>Marktsegmentierung</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Bei der </a:t>
            </a:r>
            <a:r>
              <a:rPr lang="en-US" sz="1600" b="0" i="0" u="none" strike="noStrike" cap="none" dirty="0" err="1">
                <a:solidFill>
                  <a:srgbClr val="000000"/>
                </a:solidFill>
                <a:latin typeface="Arial"/>
                <a:ea typeface="Arial"/>
                <a:cs typeface="Arial"/>
                <a:sym typeface="Arial"/>
              </a:rPr>
              <a:t>Marktsegmentierung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wird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anhand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verschiedener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Kriterien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Demografie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Geografie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Firmografie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Verhalten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Psychografie</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verschiedene</a:t>
            </a:r>
            <a:r>
              <a:rPr lang="en-US" sz="1600" b="0" i="0" u="none" strike="noStrike" cap="none" dirty="0">
                <a:solidFill>
                  <a:srgbClr val="000000"/>
                </a:solidFill>
                <a:latin typeface="Arial"/>
                <a:ea typeface="Arial"/>
                <a:cs typeface="Arial"/>
                <a:sym typeface="Arial"/>
              </a:rPr>
              <a:t> Gruppen </a:t>
            </a:r>
            <a:r>
              <a:rPr lang="en-US" sz="1600" b="0" i="0" u="none" strike="noStrike" cap="none" dirty="0" err="1">
                <a:solidFill>
                  <a:srgbClr val="000000"/>
                </a:solidFill>
                <a:latin typeface="Arial"/>
                <a:ea typeface="Arial"/>
                <a:cs typeface="Arial"/>
                <a:sym typeface="Arial"/>
              </a:rPr>
              <a:t>unterteilt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167575"/>
                </a:solidFill>
                <a:latin typeface="Arial"/>
                <a:ea typeface="Arial"/>
                <a:cs typeface="Arial"/>
                <a:sym typeface="Arial"/>
              </a:rPr>
              <a:t>Die </a:t>
            </a:r>
            <a:r>
              <a:rPr lang="en-US" sz="1600" b="0" i="0" u="none" strike="noStrike" cap="none" dirty="0" err="1">
                <a:solidFill>
                  <a:srgbClr val="167575"/>
                </a:solidFill>
                <a:latin typeface="Arial"/>
                <a:ea typeface="Arial"/>
                <a:cs typeface="Arial"/>
                <a:sym typeface="Arial"/>
              </a:rPr>
              <a:t>demografische</a:t>
            </a:r>
            <a:r>
              <a:rPr lang="en-US" sz="1600" b="0" i="0" u="none" strike="noStrike" cap="none" dirty="0">
                <a:solidFill>
                  <a:srgbClr val="167575"/>
                </a:solidFill>
                <a:latin typeface="Arial"/>
                <a:ea typeface="Arial"/>
                <a:cs typeface="Arial"/>
                <a:sym typeface="Arial"/>
              </a:rPr>
              <a:t> </a:t>
            </a:r>
            <a:r>
              <a:rPr lang="en-US" sz="1600" b="0" i="0" u="none" strike="noStrike" cap="none" dirty="0" err="1">
                <a:solidFill>
                  <a:srgbClr val="167575"/>
                </a:solidFill>
                <a:latin typeface="Arial"/>
                <a:ea typeface="Arial"/>
                <a:cs typeface="Arial"/>
                <a:sym typeface="Arial"/>
              </a:rPr>
              <a:t>Segmentierung</a:t>
            </a:r>
            <a:r>
              <a:rPr lang="en-US" sz="1600" b="0" i="0" u="none" strike="noStrike" cap="none" dirty="0">
                <a:solidFill>
                  <a:srgbClr val="167575"/>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kategorisiert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nach</a:t>
            </a:r>
            <a:r>
              <a:rPr lang="en-US" sz="1600" b="0" i="0" u="none" strike="noStrike" cap="none" dirty="0">
                <a:solidFill>
                  <a:srgbClr val="000000"/>
                </a:solidFill>
                <a:latin typeface="Arial"/>
                <a:ea typeface="Arial"/>
                <a:cs typeface="Arial"/>
                <a:sym typeface="Arial"/>
              </a:rPr>
              <a:t> Alter, </a:t>
            </a:r>
            <a:r>
              <a:rPr lang="en-US" sz="1600" b="0" i="0" u="none" strike="noStrike" cap="none" dirty="0" err="1">
                <a:solidFill>
                  <a:srgbClr val="000000"/>
                </a:solidFill>
                <a:latin typeface="Arial"/>
                <a:ea typeface="Arial"/>
                <a:cs typeface="Arial"/>
                <a:sym typeface="Arial"/>
              </a:rPr>
              <a:t>Einkommen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Bildung</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anderen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persönlichen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Merkmalen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während</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C54189"/>
                </a:solidFill>
                <a:latin typeface="Arial"/>
                <a:ea typeface="Arial"/>
                <a:cs typeface="Arial"/>
                <a:sym typeface="Arial"/>
              </a:rPr>
              <a:t>geografische</a:t>
            </a:r>
            <a:r>
              <a:rPr lang="en-US" sz="1600" b="0" i="0" u="none" strike="noStrike" cap="none" dirty="0">
                <a:solidFill>
                  <a:srgbClr val="C54189"/>
                </a:solidFill>
                <a:latin typeface="Arial"/>
                <a:ea typeface="Arial"/>
                <a:cs typeface="Arial"/>
                <a:sym typeface="Arial"/>
              </a:rPr>
              <a:t> </a:t>
            </a:r>
            <a:r>
              <a:rPr lang="en-US" sz="1600" b="0" i="0" u="none" strike="noStrike" cap="none" dirty="0" err="1">
                <a:solidFill>
                  <a:srgbClr val="C54189"/>
                </a:solidFill>
                <a:latin typeface="Arial"/>
                <a:ea typeface="Arial"/>
                <a:cs typeface="Arial"/>
                <a:sym typeface="Arial"/>
              </a:rPr>
              <a:t>Segmentierung</a:t>
            </a:r>
            <a:r>
              <a:rPr lang="en-US" sz="1600" b="0" i="0" u="none" strike="noStrike" cap="none" dirty="0">
                <a:solidFill>
                  <a:srgbClr val="C54189"/>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regionale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Unterschiede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Präferenzen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konzentriert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FF914D"/>
                </a:solidFill>
                <a:latin typeface="Arial"/>
                <a:ea typeface="Arial"/>
                <a:cs typeface="Arial"/>
                <a:sym typeface="Arial"/>
              </a:rPr>
              <a:t>Die </a:t>
            </a:r>
            <a:r>
              <a:rPr lang="en-US" sz="1600" b="0" i="0" u="none" strike="noStrike" cap="none" dirty="0" err="1">
                <a:solidFill>
                  <a:srgbClr val="FF914D"/>
                </a:solidFill>
                <a:latin typeface="Arial"/>
                <a:ea typeface="Arial"/>
                <a:cs typeface="Arial"/>
                <a:sym typeface="Arial"/>
              </a:rPr>
              <a:t>firmenbezogene</a:t>
            </a:r>
            <a:r>
              <a:rPr lang="en-US" sz="1600" b="0" i="0" u="none" strike="noStrike" cap="none" dirty="0">
                <a:solidFill>
                  <a:srgbClr val="FF914D"/>
                </a:solidFill>
                <a:latin typeface="Arial"/>
                <a:ea typeface="Arial"/>
                <a:cs typeface="Arial"/>
                <a:sym typeface="Arial"/>
              </a:rPr>
              <a:t> </a:t>
            </a:r>
            <a:r>
              <a:rPr lang="en-US" sz="1600" b="0" i="0" u="none" strike="noStrike" cap="none" dirty="0" err="1">
                <a:solidFill>
                  <a:srgbClr val="FF914D"/>
                </a:solidFill>
                <a:latin typeface="Arial"/>
                <a:ea typeface="Arial"/>
                <a:cs typeface="Arial"/>
                <a:sym typeface="Arial"/>
              </a:rPr>
              <a:t>Segmentierung</a:t>
            </a:r>
            <a:r>
              <a:rPr lang="en-US" sz="1600" b="0" i="0" u="none" strike="noStrike" cap="none" dirty="0">
                <a:solidFill>
                  <a:srgbClr val="FF914D"/>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zielt</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Organisationen</a:t>
            </a:r>
            <a:r>
              <a:rPr lang="en-US" sz="1600" b="0" i="0" u="none" strike="noStrike" cap="none" dirty="0">
                <a:solidFill>
                  <a:srgbClr val="000000"/>
                </a:solidFill>
                <a:latin typeface="Arial"/>
                <a:ea typeface="Arial"/>
                <a:cs typeface="Arial"/>
                <a:sym typeface="Arial"/>
              </a:rPr>
              <a:t>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Unternehmensgröße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Branchenzugehörigkeit</a:t>
            </a:r>
            <a:r>
              <a:rPr lang="en-US" sz="1600" b="0" i="0" u="none" strike="noStrike" cap="none" dirty="0">
                <a:solidFill>
                  <a:srgbClr val="000000"/>
                </a:solidFill>
                <a:latin typeface="Arial"/>
                <a:ea typeface="Arial"/>
                <a:cs typeface="Arial"/>
                <a:sym typeface="Arial"/>
              </a:rPr>
              <a:t> ab. Die </a:t>
            </a:r>
            <a:r>
              <a:rPr lang="en-US" sz="1600" b="0" i="0" u="none" strike="noStrike" cap="none" dirty="0" err="1">
                <a:solidFill>
                  <a:srgbClr val="00BF63"/>
                </a:solidFill>
                <a:latin typeface="Arial"/>
                <a:ea typeface="Arial"/>
                <a:cs typeface="Arial"/>
                <a:sym typeface="Arial"/>
              </a:rPr>
              <a:t>verhaltensorientierte</a:t>
            </a:r>
            <a:r>
              <a:rPr lang="en-US" sz="1600" b="0" i="0" u="none" strike="noStrike" cap="none" dirty="0">
                <a:solidFill>
                  <a:srgbClr val="00BF63"/>
                </a:solidFill>
                <a:latin typeface="Arial"/>
                <a:ea typeface="Arial"/>
                <a:cs typeface="Arial"/>
                <a:sym typeface="Arial"/>
              </a:rPr>
              <a:t> </a:t>
            </a:r>
            <a:r>
              <a:rPr lang="en-US" sz="1600" b="0" i="0" u="none" strike="noStrike" cap="none" dirty="0" err="1">
                <a:solidFill>
                  <a:srgbClr val="00BF63"/>
                </a:solidFill>
                <a:latin typeface="Arial"/>
                <a:ea typeface="Arial"/>
                <a:cs typeface="Arial"/>
                <a:sym typeface="Arial"/>
              </a:rPr>
              <a:t>Segmentierung</a:t>
            </a:r>
            <a:r>
              <a:rPr lang="en-US" sz="1600" b="0" i="0" u="none" strike="noStrike" cap="none" dirty="0">
                <a:solidFill>
                  <a:srgbClr val="00BF63"/>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untersucht</a:t>
            </a:r>
            <a:r>
              <a:rPr lang="en-US" sz="1600" b="0" i="0" u="none" strike="noStrike" cap="none" dirty="0">
                <a:solidFill>
                  <a:srgbClr val="000000"/>
                </a:solidFill>
                <a:latin typeface="Arial"/>
                <a:ea typeface="Arial"/>
                <a:cs typeface="Arial"/>
                <a:sym typeface="Arial"/>
              </a:rPr>
              <a:t> das Kauf- und </a:t>
            </a:r>
            <a:r>
              <a:rPr lang="en-US" sz="1600" b="0" i="0" u="none" strike="noStrike" cap="none" dirty="0" err="1">
                <a:solidFill>
                  <a:srgbClr val="000000"/>
                </a:solidFill>
                <a:latin typeface="Arial"/>
                <a:ea typeface="Arial"/>
                <a:cs typeface="Arial"/>
                <a:sym typeface="Arial"/>
              </a:rPr>
              <a:t>Nutzungsverhalten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Marketingstrategien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anzupassen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FF5757"/>
                </a:solidFill>
                <a:latin typeface="Arial"/>
                <a:ea typeface="Arial"/>
                <a:cs typeface="Arial"/>
                <a:sym typeface="Arial"/>
              </a:rPr>
              <a:t>Die </a:t>
            </a:r>
            <a:r>
              <a:rPr lang="en-US" sz="1600" b="0" i="0" u="none" strike="noStrike" cap="none" dirty="0" err="1">
                <a:solidFill>
                  <a:srgbClr val="FF5757"/>
                </a:solidFill>
                <a:latin typeface="Arial"/>
                <a:ea typeface="Arial"/>
                <a:cs typeface="Arial"/>
                <a:sym typeface="Arial"/>
              </a:rPr>
              <a:t>psychografische</a:t>
            </a:r>
            <a:r>
              <a:rPr lang="en-US" sz="1600" b="0" i="0" u="none" strike="noStrike" cap="none" dirty="0">
                <a:solidFill>
                  <a:srgbClr val="FF5757"/>
                </a:solidFill>
                <a:latin typeface="Arial"/>
                <a:ea typeface="Arial"/>
                <a:cs typeface="Arial"/>
                <a:sym typeface="Arial"/>
              </a:rPr>
              <a:t> </a:t>
            </a:r>
            <a:r>
              <a:rPr lang="en-US" sz="1600" b="0" i="0" u="none" strike="noStrike" cap="none" dirty="0" err="1">
                <a:solidFill>
                  <a:srgbClr val="FF5757"/>
                </a:solidFill>
                <a:latin typeface="Arial"/>
                <a:ea typeface="Arial"/>
                <a:cs typeface="Arial"/>
                <a:sym typeface="Arial"/>
              </a:rPr>
              <a:t>Segmentierung</a:t>
            </a:r>
            <a:r>
              <a:rPr lang="en-US" sz="1600" b="0" i="0" u="none" strike="noStrike" cap="none" dirty="0">
                <a:solidFill>
                  <a:srgbClr val="FF5757"/>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befasst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dem </a:t>
            </a:r>
            <a:r>
              <a:rPr lang="en-US" sz="1600" b="0" i="0" u="none" strike="noStrike" cap="none" dirty="0" err="1">
                <a:solidFill>
                  <a:srgbClr val="000000"/>
                </a:solidFill>
                <a:latin typeface="Arial"/>
                <a:ea typeface="Arial"/>
                <a:cs typeface="Arial"/>
                <a:sym typeface="Arial"/>
              </a:rPr>
              <a:t>Lebensstil</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Werten</a:t>
            </a:r>
            <a:r>
              <a:rPr lang="en-US" sz="1600" b="0" i="0" u="none" strike="noStrike" cap="none" dirty="0">
                <a:solidFill>
                  <a:srgbClr val="000000"/>
                </a:solidFill>
                <a:latin typeface="Arial"/>
                <a:ea typeface="Arial"/>
                <a:cs typeface="Arial"/>
                <a:sym typeface="Arial"/>
              </a:rPr>
              <a:t> und den </a:t>
            </a:r>
            <a:r>
              <a:rPr lang="en-US" sz="1600" b="0" i="0" u="none" strike="noStrike" cap="none" dirty="0" err="1">
                <a:solidFill>
                  <a:srgbClr val="000000"/>
                </a:solidFill>
                <a:latin typeface="Arial"/>
                <a:ea typeface="Arial"/>
                <a:cs typeface="Arial"/>
                <a:sym typeface="Arial"/>
              </a:rPr>
              <a:t>Interessen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stützt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dabei</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direkte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Daten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Verbraucher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selbst</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deren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Sichtweise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verstehen. </a:t>
            </a:r>
            <a:r>
              <a:rPr lang="en-US" sz="1600" b="0" i="0" u="none" strike="noStrike" cap="none" dirty="0" err="1">
                <a:solidFill>
                  <a:srgbClr val="000000"/>
                </a:solidFill>
                <a:latin typeface="Arial"/>
                <a:ea typeface="Arial"/>
                <a:cs typeface="Arial"/>
                <a:sym typeface="Arial"/>
              </a:rPr>
              <a:t>Jede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Segmentierungsmethode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Einblicke</a:t>
            </a:r>
            <a:r>
              <a:rPr lang="en-US" sz="1600" b="0" i="0" u="none" strike="noStrike" cap="none" dirty="0">
                <a:solidFill>
                  <a:srgbClr val="000000"/>
                </a:solidFill>
                <a:latin typeface="Arial"/>
                <a:ea typeface="Arial"/>
                <a:cs typeface="Arial"/>
                <a:sym typeface="Arial"/>
              </a:rPr>
              <a:t> in die </a:t>
            </a:r>
            <a:r>
              <a:rPr lang="en-US" sz="1600" b="0" i="0" u="none" strike="noStrike" cap="none" dirty="0" err="1">
                <a:solidFill>
                  <a:srgbClr val="000000"/>
                </a:solidFill>
                <a:latin typeface="Arial"/>
                <a:ea typeface="Arial"/>
                <a:cs typeface="Arial"/>
                <a:sym typeface="Arial"/>
              </a:rPr>
              <a:t>Präferenzen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Verhaltensweisen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ermöglicht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gezielte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Marketingansätze</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verschiedene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Marktsegmente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entwickeln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93"/>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48" name="Google Shape;748;p93"/>
          <p:cNvSpPr/>
          <p:nvPr/>
        </p:nvSpPr>
        <p:spPr>
          <a:xfrm>
            <a:off x="5104830" y="4481607"/>
            <a:ext cx="3386959" cy="2256562"/>
          </a:xfrm>
          <a:custGeom>
            <a:avLst/>
            <a:gdLst/>
            <a:ahLst/>
            <a:cxnLst/>
            <a:rect l="l" t="t" r="r" b="b"/>
            <a:pathLst>
              <a:path w="3379847" h="2251823" extrusionOk="0">
                <a:moveTo>
                  <a:pt x="0" y="0"/>
                </a:moveTo>
                <a:lnTo>
                  <a:pt x="3379847" y="0"/>
                </a:lnTo>
                <a:lnTo>
                  <a:pt x="3379847" y="2251823"/>
                </a:lnTo>
                <a:lnTo>
                  <a:pt x="0" y="225182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49" name="Google Shape;749;p93"/>
          <p:cNvSpPr/>
          <p:nvPr/>
        </p:nvSpPr>
        <p:spPr>
          <a:xfrm>
            <a:off x="2197297" y="4389128"/>
            <a:ext cx="2354928" cy="2349041"/>
          </a:xfrm>
          <a:custGeom>
            <a:avLst/>
            <a:gdLst/>
            <a:ahLst/>
            <a:cxnLst/>
            <a:rect l="l" t="t" r="r" b="b"/>
            <a:pathLst>
              <a:path w="2349983" h="2344108" extrusionOk="0">
                <a:moveTo>
                  <a:pt x="0" y="0"/>
                </a:moveTo>
                <a:lnTo>
                  <a:pt x="2349983" y="0"/>
                </a:lnTo>
                <a:lnTo>
                  <a:pt x="2349983" y="2344107"/>
                </a:lnTo>
                <a:lnTo>
                  <a:pt x="0" y="234410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50" name="Google Shape;750;p93"/>
          <p:cNvSpPr txBox="1"/>
          <p:nvPr/>
        </p:nvSpPr>
        <p:spPr>
          <a:xfrm>
            <a:off x="1062395" y="986702"/>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Marktanalyse und Segmentierung</a:t>
            </a:r>
            <a:endParaRPr sz="1700" b="1" i="0" u="none" strike="noStrike" cap="none">
              <a:solidFill>
                <a:srgbClr val="000000"/>
              </a:solidFill>
              <a:latin typeface="Arial"/>
              <a:ea typeface="Arial"/>
              <a:cs typeface="Arial"/>
              <a:sym typeface="Arial"/>
            </a:endParaRPr>
          </a:p>
        </p:txBody>
      </p:sp>
      <p:sp>
        <p:nvSpPr>
          <p:cNvPr id="751" name="Google Shape;751;p93"/>
          <p:cNvSpPr txBox="1"/>
          <p:nvPr/>
        </p:nvSpPr>
        <p:spPr>
          <a:xfrm>
            <a:off x="1027409" y="1430165"/>
            <a:ext cx="8626014" cy="3250121"/>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Wie </a:t>
            </a:r>
            <a:r>
              <a:rPr lang="en-US" sz="1600" b="1" i="0" u="none" strike="noStrike" cap="none" dirty="0" err="1">
                <a:solidFill>
                  <a:srgbClr val="000000"/>
                </a:solidFill>
                <a:latin typeface="Arial"/>
                <a:ea typeface="Arial"/>
                <a:cs typeface="Arial"/>
                <a:sym typeface="Arial"/>
              </a:rPr>
              <a:t>kann</a:t>
            </a:r>
            <a:r>
              <a:rPr lang="en-US" sz="1600" b="1" i="0" u="none" strike="noStrike" cap="none" dirty="0">
                <a:solidFill>
                  <a:srgbClr val="000000"/>
                </a:solidFill>
                <a:latin typeface="Arial"/>
                <a:ea typeface="Arial"/>
                <a:cs typeface="Arial"/>
                <a:sym typeface="Arial"/>
              </a:rPr>
              <a:t> man </a:t>
            </a:r>
            <a:r>
              <a:rPr lang="en-US" sz="1600" b="1" i="0" u="none" strike="noStrike" cap="none" dirty="0" err="1">
                <a:solidFill>
                  <a:srgbClr val="000000"/>
                </a:solidFill>
                <a:latin typeface="Arial"/>
                <a:ea typeface="Arial"/>
                <a:cs typeface="Arial"/>
                <a:sym typeface="Arial"/>
              </a:rPr>
              <a:t>mit</a:t>
            </a:r>
            <a:r>
              <a:rPr lang="en-US" sz="1600" b="1" i="0" u="none" strike="noStrike" cap="none" dirty="0">
                <a:solidFill>
                  <a:srgbClr val="000000"/>
                </a:solidFill>
                <a:latin typeface="Arial"/>
                <a:ea typeface="Arial"/>
                <a:cs typeface="Arial"/>
                <a:sym typeface="Arial"/>
              </a:rPr>
              <a:t> der </a:t>
            </a:r>
            <a:r>
              <a:rPr lang="en-US" sz="1600" b="1" i="0" u="none" strike="noStrike" cap="none" dirty="0" err="1">
                <a:solidFill>
                  <a:srgbClr val="000000"/>
                </a:solidFill>
                <a:latin typeface="Arial"/>
                <a:ea typeface="Arial"/>
                <a:cs typeface="Arial"/>
                <a:sym typeface="Arial"/>
              </a:rPr>
              <a:t>Marktsegmentierung</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beginnen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Hier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wichtigsten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Schritte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Segmentierung</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Definieren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Bestimmen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Bedarf</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Größe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Marktposition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Segmentieren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Wählen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Kriterien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demografisch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psychografisch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geografisch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verhaltensbezogen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a:solidFill>
                  <a:srgbClr val="000000"/>
                </a:solidFill>
                <a:latin typeface="Arial"/>
                <a:ea typeface="Arial"/>
                <a:cs typeface="Arial"/>
                <a:sym typeface="Arial"/>
              </a:rPr>
              <a:t>Verstehen Sie </a:t>
            </a:r>
            <a:r>
              <a:rPr lang="en-US" sz="1600" b="0" i="0" u="none" strike="noStrike" cap="none" dirty="0" err="1">
                <a:solidFill>
                  <a:srgbClr val="000000"/>
                </a:solidFill>
                <a:latin typeface="Arial"/>
                <a:ea typeface="Arial"/>
                <a:cs typeface="Arial"/>
                <a:sym typeface="Arial"/>
              </a:rPr>
              <a:t>Ihren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Führen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Untersuchungen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durch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Umfragen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Fokusgruppen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Erstellen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Kundensegmente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Analysieren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Forschungsantworten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Testen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Marketingstrategie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Implementieren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verfolgen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Wirksamkeit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passen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Bedarf</a:t>
            </a:r>
            <a:r>
              <a:rPr lang="en-US" sz="1600" b="0" i="0" u="none" strike="noStrike" cap="none" dirty="0">
                <a:solidFill>
                  <a:srgbClr val="000000"/>
                </a:solidFill>
                <a:latin typeface="Arial"/>
                <a:ea typeface="Arial"/>
                <a:cs typeface="Arial"/>
                <a:sym typeface="Arial"/>
              </a:rPr>
              <a:t> an.</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94"/>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61" name="Google Shape;761;p94"/>
          <p:cNvSpPr txBox="1"/>
          <p:nvPr/>
        </p:nvSpPr>
        <p:spPr>
          <a:xfrm>
            <a:off x="1062395" y="1300634"/>
            <a:ext cx="8626014" cy="6187528"/>
          </a:xfrm>
          <a:prstGeom prst="rect">
            <a:avLst/>
          </a:prstGeom>
          <a:noFill/>
          <a:ln>
            <a:noFill/>
          </a:ln>
        </p:spPr>
        <p:txBody>
          <a:bodyPr spcFirstLastPara="1" wrap="square" lIns="0" tIns="0" rIns="0" bIns="0" anchor="t" anchorCtr="0">
            <a:spAutoFit/>
          </a:bodyPr>
          <a:lstStyle/>
          <a:p>
            <a:pPr marL="0" marR="0" lvl="0" indent="0" algn="just" rtl="0">
              <a:lnSpc>
                <a:spcPct val="113333"/>
              </a:lnSpc>
              <a:spcBef>
                <a:spcPts val="0"/>
              </a:spcBef>
              <a:spcAft>
                <a:spcPts val="0"/>
              </a:spcAft>
              <a:buNone/>
            </a:pPr>
            <a:endParaRPr sz="1600" b="0" i="0" u="none" strike="noStrike" cap="none" dirty="0">
              <a:solidFill>
                <a:schemeClr val="dk1"/>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err="1">
                <a:solidFill>
                  <a:srgbClr val="000000"/>
                </a:solidFill>
                <a:latin typeface="Arial"/>
                <a:ea typeface="Arial"/>
                <a:cs typeface="Arial"/>
                <a:sym typeface="Arial"/>
              </a:rPr>
              <a:t>Strategie</a:t>
            </a:r>
            <a:r>
              <a:rPr lang="en-US" sz="1600" b="1" i="0" u="none" strike="noStrike" cap="none" dirty="0">
                <a:solidFill>
                  <a:srgbClr val="000000"/>
                </a:solidFill>
                <a:latin typeface="Arial"/>
                <a:ea typeface="Arial"/>
                <a:cs typeface="Arial"/>
                <a:sym typeface="Arial"/>
              </a:rPr>
              <a:t> der </a:t>
            </a:r>
            <a:r>
              <a:rPr lang="en-US" sz="1600" b="1" i="0" u="none" strike="noStrike" cap="none" dirty="0" err="1">
                <a:solidFill>
                  <a:srgbClr val="000000"/>
                </a:solidFill>
                <a:latin typeface="Arial"/>
                <a:ea typeface="Arial"/>
                <a:cs typeface="Arial"/>
                <a:sym typeface="Arial"/>
              </a:rPr>
              <a:t>Marktsegmentierung</a:t>
            </a:r>
            <a:r>
              <a:rPr lang="en-US" sz="1600" b="1" i="0" u="none" strike="noStrike" cap="none" dirty="0">
                <a:solidFill>
                  <a:srgbClr val="000000"/>
                </a:solidFill>
                <a:latin typeface="Arial"/>
                <a:ea typeface="Arial"/>
                <a:cs typeface="Arial"/>
                <a:sym typeface="Arial"/>
              </a:rPr>
              <a:t> </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Die </a:t>
            </a:r>
            <a:r>
              <a:rPr lang="en-US" sz="1600" b="1" i="0" u="none" strike="noStrike" cap="none" dirty="0" err="1">
                <a:solidFill>
                  <a:srgbClr val="000000"/>
                </a:solidFill>
                <a:latin typeface="Arial"/>
                <a:ea typeface="Arial"/>
                <a:cs typeface="Arial"/>
                <a:sym typeface="Arial"/>
              </a:rPr>
              <a:t>Marktsegmentierung</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ist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ein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strategischer</a:t>
            </a:r>
            <a:r>
              <a:rPr lang="en-US" sz="1600" b="1" i="0" u="none" strike="noStrike" cap="none" dirty="0">
                <a:solidFill>
                  <a:srgbClr val="000000"/>
                </a:solidFill>
                <a:latin typeface="Arial"/>
                <a:ea typeface="Arial"/>
                <a:cs typeface="Arial"/>
                <a:sym typeface="Arial"/>
              </a:rPr>
              <a:t> Ansatz, der in </a:t>
            </a:r>
            <a:r>
              <a:rPr lang="en-US" sz="1600" b="1" i="0" u="none" strike="noStrike" cap="none" dirty="0" err="1">
                <a:solidFill>
                  <a:srgbClr val="000000"/>
                </a:solidFill>
                <a:latin typeface="Arial"/>
                <a:ea typeface="Arial"/>
                <a:cs typeface="Arial"/>
                <a:sym typeface="Arial"/>
              </a:rPr>
              <a:t>regelmäßigen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Abständen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überprüft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werden</a:t>
            </a:r>
            <a:r>
              <a:rPr lang="en-US" sz="1600" b="1" i="0" u="none" strike="noStrike" cap="none" dirty="0">
                <a:solidFill>
                  <a:srgbClr val="000000"/>
                </a:solidFill>
                <a:latin typeface="Arial"/>
                <a:ea typeface="Arial"/>
                <a:cs typeface="Arial"/>
                <a:sym typeface="Arial"/>
              </a:rPr>
              <a:t> muss:</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Schnelle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Veränderungen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die Covid-19-Pandemie, </a:t>
            </a:r>
            <a:r>
              <a:rPr lang="en-US" sz="1600" b="0" i="0" u="none" strike="noStrike" cap="none" dirty="0" err="1">
                <a:solidFill>
                  <a:srgbClr val="000000"/>
                </a:solidFill>
                <a:latin typeface="Arial"/>
                <a:ea typeface="Arial"/>
                <a:cs typeface="Arial"/>
                <a:sym typeface="Arial"/>
              </a:rPr>
              <a:t>erfordern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Anpassung</a:t>
            </a:r>
            <a:r>
              <a:rPr lang="en-US" sz="1600" b="0" i="0" u="none" strike="noStrike" cap="none" dirty="0">
                <a:solidFill>
                  <a:srgbClr val="000000"/>
                </a:solidFill>
                <a:latin typeface="Arial"/>
                <a:ea typeface="Arial"/>
                <a:cs typeface="Arial"/>
                <a:sym typeface="Arial"/>
              </a:rPr>
              <a:t> an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Kundenbedürfnisse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Jährliche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Verschiebungen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auf externe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Naturkatastrophen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zurückzuführen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Regelmäßige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Aktualisierungen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erforderlich</a:t>
            </a:r>
            <a:r>
              <a:rPr lang="en-US" sz="1600" b="0" i="0" u="none" strike="noStrike" cap="none" dirty="0">
                <a:solidFill>
                  <a:srgbClr val="000000"/>
                </a:solidFill>
                <a:latin typeface="Arial"/>
                <a:ea typeface="Arial"/>
                <a:cs typeface="Arial"/>
                <a:sym typeface="Arial"/>
              </a:rPr>
              <a:t>, da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Marktsegmente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Laufe</a:t>
            </a:r>
            <a:r>
              <a:rPr lang="en-US" sz="1600" b="0" i="0" u="none" strike="noStrike" cap="none" dirty="0">
                <a:solidFill>
                  <a:srgbClr val="000000"/>
                </a:solidFill>
                <a:latin typeface="Arial"/>
                <a:ea typeface="Arial"/>
                <a:cs typeface="Arial"/>
                <a:sym typeface="Arial"/>
              </a:rPr>
              <a:t> des </a:t>
            </a:r>
            <a:r>
              <a:rPr lang="en-US" sz="1600" b="0" i="0" u="none" strike="noStrike" cap="none" dirty="0" err="1">
                <a:solidFill>
                  <a:srgbClr val="000000"/>
                </a:solidFill>
                <a:latin typeface="Arial"/>
                <a:ea typeface="Arial"/>
                <a:cs typeface="Arial"/>
                <a:sym typeface="Arial"/>
              </a:rPr>
              <a:t>Jahres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a:t>
            </a:r>
            <a:r>
              <a:rPr lang="en-US" sz="1600" b="0" i="0" u="none" strike="noStrike" cap="none" dirty="0">
                <a:solidFill>
                  <a:srgbClr val="000000"/>
                </a:solidFill>
                <a:latin typeface="Arial"/>
                <a:ea typeface="Arial"/>
                <a:cs typeface="Arial"/>
                <a:sym typeface="Arial"/>
              </a:rPr>
              <a:t> dem </a:t>
            </a:r>
            <a:r>
              <a:rPr lang="en-US" sz="1600" b="0" i="0" u="none" strike="noStrike" cap="none" dirty="0" err="1">
                <a:solidFill>
                  <a:srgbClr val="000000"/>
                </a:solidFill>
                <a:latin typeface="Arial"/>
                <a:ea typeface="Arial"/>
                <a:cs typeface="Arial"/>
                <a:sym typeface="Arial"/>
              </a:rPr>
              <a:t>Einfluss</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Feiertagen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saisonalen</a:t>
            </a:r>
            <a:r>
              <a:rPr lang="en-US" sz="1600" b="0" i="0" u="none" strike="noStrike" cap="none" dirty="0">
                <a:solidFill>
                  <a:srgbClr val="000000"/>
                </a:solidFill>
                <a:latin typeface="Arial"/>
                <a:ea typeface="Arial"/>
                <a:cs typeface="Arial"/>
                <a:sym typeface="Arial"/>
              </a:rPr>
              <a:t> Trends </a:t>
            </a:r>
            <a:r>
              <a:rPr lang="en-US" sz="1600" b="0" i="0" u="none" strike="noStrike" cap="none" dirty="0" err="1">
                <a:solidFill>
                  <a:srgbClr val="000000"/>
                </a:solidFill>
                <a:latin typeface="Arial"/>
                <a:ea typeface="Arial"/>
                <a:cs typeface="Arial"/>
                <a:sym typeface="Arial"/>
              </a:rPr>
              <a:t>weiterentwickeln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Bei der </a:t>
            </a:r>
            <a:r>
              <a:rPr lang="en-US" sz="1600" b="1" i="0" u="none" strike="noStrike" cap="none" dirty="0" err="1">
                <a:solidFill>
                  <a:srgbClr val="000000"/>
                </a:solidFill>
                <a:latin typeface="Arial"/>
                <a:ea typeface="Arial"/>
                <a:cs typeface="Arial"/>
                <a:sym typeface="Arial"/>
              </a:rPr>
              <a:t>Aktualisierung</a:t>
            </a:r>
            <a:r>
              <a:rPr lang="en-US" sz="1600" b="1" i="0" u="none" strike="noStrike" cap="none" dirty="0">
                <a:solidFill>
                  <a:srgbClr val="000000"/>
                </a:solidFill>
                <a:latin typeface="Arial"/>
                <a:ea typeface="Arial"/>
                <a:cs typeface="Arial"/>
                <a:sym typeface="Arial"/>
              </a:rPr>
              <a:t> der </a:t>
            </a:r>
            <a:r>
              <a:rPr lang="en-US" sz="1600" b="1" i="0" u="none" strike="noStrike" cap="none" dirty="0" err="1">
                <a:solidFill>
                  <a:srgbClr val="000000"/>
                </a:solidFill>
                <a:latin typeface="Arial"/>
                <a:ea typeface="Arial"/>
                <a:cs typeface="Arial"/>
                <a:sym typeface="Arial"/>
              </a:rPr>
              <a:t>Segmentierungsstrategien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sollten</a:t>
            </a:r>
            <a:r>
              <a:rPr lang="en-US" sz="1600" b="1" i="0" u="none" strike="noStrike" cap="none" dirty="0">
                <a:solidFill>
                  <a:srgbClr val="000000"/>
                </a:solidFill>
                <a:latin typeface="Arial"/>
                <a:ea typeface="Arial"/>
                <a:cs typeface="Arial"/>
                <a:sym typeface="Arial"/>
              </a:rPr>
              <a:t> die </a:t>
            </a:r>
            <a:r>
              <a:rPr lang="en-US" sz="1600" b="1" i="0" u="none" strike="noStrike" cap="none" dirty="0" err="1">
                <a:solidFill>
                  <a:srgbClr val="000000"/>
                </a:solidFill>
                <a:latin typeface="Arial"/>
                <a:ea typeface="Arial"/>
                <a:cs typeface="Arial"/>
                <a:sym typeface="Arial"/>
              </a:rPr>
              <a:t>Unternehmen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Erkennen</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Veränderungen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deren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treibenden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Kräften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err="1">
                <a:solidFill>
                  <a:srgbClr val="000000"/>
                </a:solidFill>
                <a:latin typeface="Arial"/>
                <a:ea typeface="Arial"/>
                <a:cs typeface="Arial"/>
                <a:sym typeface="Arial"/>
              </a:rPr>
              <a:t>Planen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proaktiv</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langfristige</a:t>
            </a:r>
            <a:r>
              <a:rPr lang="en-US" sz="1600" b="0" i="0" u="none" strike="noStrike" cap="none" dirty="0">
                <a:solidFill>
                  <a:srgbClr val="000000"/>
                </a:solidFill>
                <a:latin typeface="Arial"/>
                <a:ea typeface="Arial"/>
                <a:cs typeface="Arial"/>
                <a:sym typeface="Arial"/>
              </a:rPr>
              <a:t> Trends und </a:t>
            </a:r>
            <a:r>
              <a:rPr lang="en-US" sz="1600" b="0" i="0" u="none" strike="noStrike" cap="none" dirty="0" err="1">
                <a:solidFill>
                  <a:srgbClr val="000000"/>
                </a:solidFill>
                <a:latin typeface="Arial"/>
                <a:ea typeface="Arial"/>
                <a:cs typeface="Arial"/>
                <a:sym typeface="Arial"/>
              </a:rPr>
              <a:t>potenzielle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Probleme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367802" marR="0" lvl="1" indent="-183899" algn="just" rtl="0">
              <a:lnSpc>
                <a:spcPct val="120000"/>
              </a:lnSpc>
              <a:spcBef>
                <a:spcPts val="0"/>
              </a:spcBef>
              <a:spcAft>
                <a:spcPts val="0"/>
              </a:spcAft>
              <a:buClr>
                <a:srgbClr val="000000"/>
              </a:buClr>
              <a:buSzPts val="1700"/>
              <a:buFont typeface="Arial"/>
              <a:buChar char="•"/>
            </a:pPr>
            <a:r>
              <a:rPr lang="en-US" sz="1600" b="0" i="0" u="none" strike="noStrike" cap="none" dirty="0">
                <a:solidFill>
                  <a:srgbClr val="000000"/>
                </a:solidFill>
                <a:latin typeface="Arial"/>
                <a:ea typeface="Arial"/>
                <a:cs typeface="Arial"/>
                <a:sym typeface="Arial"/>
              </a:rPr>
              <a:t>Verstehen Sie das "</a:t>
            </a:r>
            <a:r>
              <a:rPr lang="en-US" sz="1600" b="0" i="0" u="none" strike="noStrike" cap="none" dirty="0" err="1">
                <a:solidFill>
                  <a:srgbClr val="000000"/>
                </a:solidFill>
                <a:latin typeface="Arial"/>
                <a:ea typeface="Arial"/>
                <a:cs typeface="Arial"/>
                <a:sym typeface="Arial"/>
              </a:rPr>
              <a:t>Warum</a:t>
            </a:r>
            <a:r>
              <a:rPr lang="en-US" sz="1600" b="0" i="0" u="none" strike="noStrike" cap="none" dirty="0">
                <a:solidFill>
                  <a:srgbClr val="000000"/>
                </a:solidFill>
                <a:latin typeface="Arial"/>
                <a:ea typeface="Arial"/>
                <a:cs typeface="Arial"/>
                <a:sym typeface="Arial"/>
              </a:rPr>
              <a:t>" hinter den </a:t>
            </a:r>
            <a:r>
              <a:rPr lang="en-US" sz="1600" b="0" i="0" u="none" strike="noStrike" cap="none" dirty="0" err="1">
                <a:solidFill>
                  <a:srgbClr val="000000"/>
                </a:solidFill>
                <a:latin typeface="Arial"/>
                <a:ea typeface="Arial"/>
                <a:cs typeface="Arial"/>
                <a:sym typeface="Arial"/>
              </a:rPr>
              <a:t>Marktveränderungen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nutzen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fortschrittliche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Techniken</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vorausschauende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umsetzbare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Segmentierung</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
        <p:nvSpPr>
          <p:cNvPr id="762" name="Google Shape;762;p94"/>
          <p:cNvSpPr/>
          <p:nvPr/>
        </p:nvSpPr>
        <p:spPr>
          <a:xfrm>
            <a:off x="8934575" y="4721084"/>
            <a:ext cx="933091" cy="933091"/>
          </a:xfrm>
          <a:custGeom>
            <a:avLst/>
            <a:gdLst/>
            <a:ahLst/>
            <a:cxnLst/>
            <a:rect l="l" t="t" r="r" b="b"/>
            <a:pathLst>
              <a:path w="931132" h="931132" extrusionOk="0">
                <a:moveTo>
                  <a:pt x="0" y="0"/>
                </a:moveTo>
                <a:lnTo>
                  <a:pt x="931132" y="0"/>
                </a:lnTo>
                <a:lnTo>
                  <a:pt x="931132" y="931132"/>
                </a:lnTo>
                <a:lnTo>
                  <a:pt x="0" y="93113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63" name="Google Shape;763;p94"/>
          <p:cNvSpPr txBox="1"/>
          <p:nvPr/>
        </p:nvSpPr>
        <p:spPr>
          <a:xfrm>
            <a:off x="1062395" y="986702"/>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Marktanalyse und Segmentierung</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95"/>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73" name="Google Shape;773;p95"/>
          <p:cNvSpPr txBox="1"/>
          <p:nvPr/>
        </p:nvSpPr>
        <p:spPr>
          <a:xfrm>
            <a:off x="993967" y="1547389"/>
            <a:ext cx="8703878" cy="5318379"/>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Das </a:t>
            </a:r>
            <a:r>
              <a:rPr lang="en-US" sz="1600" b="0" i="0" u="none" strike="noStrike" cap="none" dirty="0" err="1">
                <a:solidFill>
                  <a:srgbClr val="000000"/>
                </a:solidFill>
                <a:latin typeface="Arial"/>
                <a:ea typeface="Arial"/>
                <a:cs typeface="Arial"/>
                <a:sym typeface="Arial"/>
              </a:rPr>
              <a:t>Verständnis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und die </a:t>
            </a:r>
            <a:r>
              <a:rPr lang="en-US" sz="1600" b="0" i="0" u="none" strike="noStrike" cap="none" dirty="0" err="1">
                <a:solidFill>
                  <a:srgbClr val="000000"/>
                </a:solidFill>
                <a:latin typeface="Arial"/>
                <a:ea typeface="Arial"/>
                <a:cs typeface="Arial"/>
                <a:sym typeface="Arial"/>
              </a:rPr>
              <a:t>Durchführung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gründlichen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Analyse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entscheidend</a:t>
            </a:r>
            <a:r>
              <a:rPr lang="en-US" sz="1600" b="0" i="0" u="none" strike="noStrike" cap="none" dirty="0">
                <a:solidFill>
                  <a:srgbClr val="000000"/>
                </a:solidFill>
                <a:latin typeface="Arial"/>
                <a:ea typeface="Arial"/>
                <a:cs typeface="Arial"/>
                <a:sym typeface="Arial"/>
              </a:rPr>
              <a:t> für den </a:t>
            </a:r>
            <a:r>
              <a:rPr lang="en-US" sz="1600" b="0" i="0" u="none" strike="noStrike" cap="none" dirty="0" err="1">
                <a:solidFill>
                  <a:srgbClr val="000000"/>
                </a:solidFill>
                <a:latin typeface="Arial"/>
                <a:ea typeface="Arial"/>
                <a:cs typeface="Arial"/>
                <a:sym typeface="Arial"/>
              </a:rPr>
              <a:t>Geschäftserfolg</a:t>
            </a:r>
            <a:r>
              <a:rPr lang="en-US" sz="1600" b="0" i="0" u="none" strike="noStrike" cap="none" dirty="0">
                <a:solidFill>
                  <a:srgbClr val="000000"/>
                </a:solidFill>
                <a:latin typeface="Arial"/>
                <a:ea typeface="Arial"/>
                <a:cs typeface="Arial"/>
                <a:sym typeface="Arial"/>
              </a:rPr>
              <a:t> und das Interesse der </a:t>
            </a:r>
            <a:r>
              <a:rPr lang="en-US" sz="1600" b="0" i="0" u="none" strike="noStrike" cap="none" dirty="0" err="1">
                <a:solidFill>
                  <a:srgbClr val="000000"/>
                </a:solidFill>
                <a:latin typeface="Arial"/>
                <a:ea typeface="Arial"/>
                <a:cs typeface="Arial"/>
                <a:sym typeface="Arial"/>
              </a:rPr>
              <a:t>Investoren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Bei </a:t>
            </a:r>
            <a:r>
              <a:rPr lang="en-US" sz="1600" b="0" i="0" u="none" strike="noStrike" cap="none" dirty="0" err="1">
                <a:solidFill>
                  <a:srgbClr val="000000"/>
                </a:solidFill>
                <a:latin typeface="Arial"/>
                <a:ea typeface="Arial"/>
                <a:cs typeface="Arial"/>
                <a:sym typeface="Arial"/>
              </a:rPr>
              <a:t>einer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Wettbewerbsanalyse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Informationen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gesammelt</a:t>
            </a:r>
            <a:r>
              <a:rPr lang="en-US" sz="1600" b="0" i="0" u="none" strike="noStrike" cap="none" dirty="0">
                <a:solidFill>
                  <a:srgbClr val="000000"/>
                </a:solidFill>
                <a:latin typeface="Arial"/>
                <a:ea typeface="Arial"/>
                <a:cs typeface="Arial"/>
                <a:sym typeface="Arial"/>
              </a:rPr>
              <a:t>, um die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Schwächen</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ermitteln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Strategien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Erlangung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Wettbewerbsvorteils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entwickeln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Eine </a:t>
            </a:r>
            <a:r>
              <a:rPr lang="en-US" sz="1600" b="1" i="0" u="none" strike="noStrike" cap="none" dirty="0" err="1">
                <a:solidFill>
                  <a:srgbClr val="000000"/>
                </a:solidFill>
                <a:latin typeface="Arial"/>
                <a:ea typeface="Arial"/>
                <a:cs typeface="Arial"/>
                <a:sym typeface="Arial"/>
              </a:rPr>
              <a:t>Analyse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durchführen</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1. </a:t>
            </a:r>
            <a:r>
              <a:rPr lang="en-US" sz="1600" b="0" i="0" u="none" strike="noStrike" cap="none" dirty="0" err="1">
                <a:solidFill>
                  <a:srgbClr val="000000"/>
                </a:solidFill>
                <a:latin typeface="Arial"/>
                <a:ea typeface="Arial"/>
                <a:cs typeface="Arial"/>
                <a:sym typeface="Arial"/>
              </a:rPr>
              <a:t>Identifizieren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direkten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indirekten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Wettbewerber</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2. </a:t>
            </a:r>
            <a:r>
              <a:rPr lang="en-US" sz="1600" b="0" i="0" u="none" strike="noStrike" cap="none" dirty="0" err="1">
                <a:solidFill>
                  <a:srgbClr val="000000"/>
                </a:solidFill>
                <a:latin typeface="Arial"/>
                <a:ea typeface="Arial"/>
                <a:cs typeface="Arial"/>
                <a:sym typeface="Arial"/>
              </a:rPr>
              <a:t>Analysieren</a:t>
            </a:r>
            <a:r>
              <a:rPr lang="en-US" sz="1600" b="0" i="0" u="none" strike="noStrike" cap="none" dirty="0">
                <a:solidFill>
                  <a:srgbClr val="000000"/>
                </a:solidFill>
                <a:latin typeface="Arial"/>
                <a:ea typeface="Arial"/>
                <a:cs typeface="Arial"/>
                <a:sym typeface="Arial"/>
              </a:rPr>
              <a:t> Sie die </a:t>
            </a:r>
            <a:r>
              <a:rPr lang="en-US" sz="1600" b="0" i="0" u="none" strike="noStrike" cap="none" dirty="0" err="1">
                <a:solidFill>
                  <a:srgbClr val="000000"/>
                </a:solidFill>
                <a:latin typeface="Arial"/>
                <a:ea typeface="Arial"/>
                <a:cs typeface="Arial"/>
                <a:sym typeface="Arial"/>
              </a:rPr>
              <a:t>Marktgröße</a:t>
            </a:r>
            <a:r>
              <a:rPr lang="en-US" sz="1600" b="0" i="0" u="none" strike="noStrike" cap="none" dirty="0">
                <a:solidFill>
                  <a:srgbClr val="000000"/>
                </a:solidFill>
                <a:latin typeface="Arial"/>
                <a:ea typeface="Arial"/>
                <a:cs typeface="Arial"/>
                <a:sym typeface="Arial"/>
              </a:rPr>
              <a:t>, Trends und </a:t>
            </a:r>
            <a:r>
              <a:rPr lang="en-US" sz="1600" b="0" i="0" u="none" strike="noStrike" cap="none" dirty="0" err="1">
                <a:solidFill>
                  <a:srgbClr val="000000"/>
                </a:solidFill>
                <a:latin typeface="Arial"/>
                <a:ea typeface="Arial"/>
                <a:cs typeface="Arial"/>
                <a:sym typeface="Arial"/>
              </a:rPr>
              <a:t>Kundenpräferenzen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3. </a:t>
            </a:r>
            <a:r>
              <a:rPr lang="en-US" sz="1600" b="0" i="0" u="none" strike="noStrike" cap="none" dirty="0" err="1">
                <a:solidFill>
                  <a:srgbClr val="000000"/>
                </a:solidFill>
                <a:latin typeface="Arial"/>
                <a:ea typeface="Arial"/>
                <a:cs typeface="Arial"/>
                <a:sym typeface="Arial"/>
              </a:rPr>
              <a:t>Schaffung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Rahmens</a:t>
            </a:r>
            <a:r>
              <a:rPr lang="en-US" sz="1600" b="0" i="0" u="none" strike="noStrike" cap="none" dirty="0">
                <a:solidFill>
                  <a:srgbClr val="000000"/>
                </a:solidFill>
                <a:latin typeface="Arial"/>
                <a:ea typeface="Arial"/>
                <a:cs typeface="Arial"/>
                <a:sym typeface="Arial"/>
              </a:rPr>
              <a:t> für den </a:t>
            </a:r>
            <a:r>
              <a:rPr lang="en-US" sz="1600" b="0" i="0" u="none" strike="noStrike" cap="none" dirty="0" err="1">
                <a:solidFill>
                  <a:srgbClr val="000000"/>
                </a:solidFill>
                <a:latin typeface="Arial"/>
                <a:ea typeface="Arial"/>
                <a:cs typeface="Arial"/>
                <a:sym typeface="Arial"/>
              </a:rPr>
              <a:t>Vergleich</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4. </a:t>
            </a:r>
            <a:r>
              <a:rPr lang="en-US" sz="1600" b="0" i="0" u="none" strike="noStrike" cap="none" dirty="0" err="1">
                <a:solidFill>
                  <a:srgbClr val="000000"/>
                </a:solidFill>
                <a:latin typeface="Arial"/>
                <a:ea typeface="Arial"/>
                <a:cs typeface="Arial"/>
                <a:sym typeface="Arial"/>
              </a:rPr>
              <a:t>Recherchieren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Wettbewerber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anhand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verschiedener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Quellen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5. </a:t>
            </a:r>
            <a:r>
              <a:rPr lang="en-US" sz="1600" b="0" i="0" u="none" strike="noStrike" cap="none" dirty="0" err="1">
                <a:solidFill>
                  <a:srgbClr val="000000"/>
                </a:solidFill>
                <a:latin typeface="Arial"/>
                <a:ea typeface="Arial"/>
                <a:cs typeface="Arial"/>
                <a:sym typeface="Arial"/>
              </a:rPr>
              <a:t>Bewertung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Schwächen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6. </a:t>
            </a:r>
            <a:r>
              <a:rPr lang="en-US" sz="1600" b="0" i="0" u="none" strike="noStrike" cap="none" dirty="0" err="1">
                <a:solidFill>
                  <a:srgbClr val="000000"/>
                </a:solidFill>
                <a:latin typeface="Arial"/>
                <a:ea typeface="Arial"/>
                <a:cs typeface="Arial"/>
                <a:sym typeface="Arial"/>
              </a:rPr>
              <a:t>Ermitteln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Chancen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Risiken</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Überprüfen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aktualisieren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Analyse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regelmäßig</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a:t>
            </a:r>
            <a:r>
              <a:rPr lang="en-US" sz="1600" b="0" i="0" u="none" strike="noStrike" cap="none" dirty="0">
                <a:solidFill>
                  <a:srgbClr val="000000"/>
                </a:solidFill>
                <a:latin typeface="Arial"/>
                <a:ea typeface="Arial"/>
                <a:cs typeface="Arial"/>
                <a:sym typeface="Arial"/>
              </a:rPr>
              <a:t> an der </a:t>
            </a:r>
            <a:r>
              <a:rPr lang="en-US" sz="1600" b="0" i="0" u="none" strike="noStrike" cap="none" dirty="0" err="1">
                <a:solidFill>
                  <a:srgbClr val="000000"/>
                </a:solidFill>
                <a:latin typeface="Arial"/>
                <a:ea typeface="Arial"/>
                <a:cs typeface="Arial"/>
                <a:sym typeface="Arial"/>
              </a:rPr>
              <a:t>Spitze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bleiben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774" name="Google Shape;774;p95"/>
          <p:cNvSpPr/>
          <p:nvPr/>
        </p:nvSpPr>
        <p:spPr>
          <a:xfrm>
            <a:off x="7417870" y="3237711"/>
            <a:ext cx="2146786" cy="2146786"/>
          </a:xfrm>
          <a:custGeom>
            <a:avLst/>
            <a:gdLst/>
            <a:ahLst/>
            <a:cxnLst/>
            <a:rect l="l" t="t" r="r" b="b"/>
            <a:pathLst>
              <a:path w="2142278" h="2142278" extrusionOk="0">
                <a:moveTo>
                  <a:pt x="0" y="0"/>
                </a:moveTo>
                <a:lnTo>
                  <a:pt x="2142278" y="0"/>
                </a:lnTo>
                <a:lnTo>
                  <a:pt x="2142278" y="2142278"/>
                </a:lnTo>
                <a:lnTo>
                  <a:pt x="0" y="21422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75" name="Google Shape;775;p95"/>
          <p:cNvSpPr txBox="1"/>
          <p:nvPr/>
        </p:nvSpPr>
        <p:spPr>
          <a:xfrm>
            <a:off x="4031975" y="1029612"/>
            <a:ext cx="3041487"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Analyse der Wettbewerber</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96"/>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85" name="Google Shape;785;p96"/>
          <p:cNvSpPr/>
          <p:nvPr/>
        </p:nvSpPr>
        <p:spPr>
          <a:xfrm>
            <a:off x="6824940" y="5312580"/>
            <a:ext cx="2487502" cy="1677767"/>
          </a:xfrm>
          <a:custGeom>
            <a:avLst/>
            <a:gdLst/>
            <a:ahLst/>
            <a:cxnLst/>
            <a:rect l="l" t="t" r="r" b="b"/>
            <a:pathLst>
              <a:path w="3143782" h="2141701" extrusionOk="0">
                <a:moveTo>
                  <a:pt x="0" y="0"/>
                </a:moveTo>
                <a:lnTo>
                  <a:pt x="3143781" y="0"/>
                </a:lnTo>
                <a:lnTo>
                  <a:pt x="3143781" y="2141701"/>
                </a:lnTo>
                <a:lnTo>
                  <a:pt x="0" y="2141701"/>
                </a:lnTo>
                <a:lnTo>
                  <a:pt x="0" y="0"/>
                </a:lnTo>
                <a:close/>
              </a:path>
            </a:pathLst>
          </a:custGeom>
          <a:blipFill rotWithShape="1">
            <a:blip r:embed="rId4">
              <a:alphaModFix amt="78000"/>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86" name="Google Shape;786;p96"/>
          <p:cNvSpPr txBox="1"/>
          <p:nvPr/>
        </p:nvSpPr>
        <p:spPr>
          <a:xfrm>
            <a:off x="860854" y="1607547"/>
            <a:ext cx="8703802" cy="4395049"/>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Befolgen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Schritte</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Wettbewerbsanalyse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verfassen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1. </a:t>
            </a:r>
            <a:r>
              <a:rPr lang="en-US" sz="1600" b="0" i="0" u="none" strike="noStrike" cap="none" dirty="0" err="1">
                <a:solidFill>
                  <a:srgbClr val="000000"/>
                </a:solidFill>
                <a:latin typeface="Arial"/>
                <a:ea typeface="Arial"/>
                <a:cs typeface="Arial"/>
                <a:sym typeface="Arial"/>
              </a:rPr>
              <a:t>Identifizieren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Publikum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Schneiden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Analyse</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Investoren</a:t>
            </a:r>
            <a:r>
              <a:rPr lang="en-US" sz="1600" b="0" i="0" u="none" strike="noStrike" cap="none" dirty="0">
                <a:solidFill>
                  <a:srgbClr val="000000"/>
                </a:solidFill>
                <a:latin typeface="Arial"/>
                <a:ea typeface="Arial"/>
                <a:cs typeface="Arial"/>
                <a:sym typeface="Arial"/>
              </a:rPr>
              <a:t>, Partner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interne Teams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deren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spezifische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Interessen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Anliegen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berücksichtigen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2. </a:t>
            </a:r>
            <a:r>
              <a:rPr lang="en-US" sz="1600" b="0" i="0" u="none" strike="noStrike" cap="none" dirty="0" err="1">
                <a:solidFill>
                  <a:srgbClr val="000000"/>
                </a:solidFill>
                <a:latin typeface="Arial"/>
                <a:ea typeface="Arial"/>
                <a:cs typeface="Arial"/>
                <a:sym typeface="Arial"/>
              </a:rPr>
              <a:t>Beschreiben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Wettbewerbsposition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Bewerten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Vergleich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Werte</a:t>
            </a:r>
            <a:r>
              <a:rPr lang="en-US" sz="1600" b="0" i="0" u="none" strike="noStrike" cap="none" dirty="0">
                <a:solidFill>
                  <a:srgbClr val="000000"/>
                </a:solidFill>
                <a:latin typeface="Arial"/>
                <a:ea typeface="Arial"/>
                <a:cs typeface="Arial"/>
                <a:sym typeface="Arial"/>
              </a:rPr>
              <a:t>, die Sie </a:t>
            </a:r>
            <a:r>
              <a:rPr lang="en-US" sz="1600" b="0" i="0" u="none" strike="noStrike" cap="none" dirty="0" err="1">
                <a:solidFill>
                  <a:srgbClr val="000000"/>
                </a:solidFill>
                <a:latin typeface="Arial"/>
                <a:ea typeface="Arial"/>
                <a:cs typeface="Arial"/>
                <a:sym typeface="Arial"/>
              </a:rPr>
              <a:t>Ihrem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Zielmarkt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Ermitteln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Stärken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Schwächen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verbesserungswürdige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Bereiche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3. </a:t>
            </a:r>
            <a:r>
              <a:rPr lang="en-US" sz="1600" b="0" i="0" u="none" strike="noStrike" cap="none" dirty="0" err="1">
                <a:solidFill>
                  <a:srgbClr val="000000"/>
                </a:solidFill>
                <a:latin typeface="Arial"/>
                <a:ea typeface="Arial"/>
                <a:cs typeface="Arial"/>
                <a:sym typeface="Arial"/>
              </a:rPr>
              <a:t>Visualisieren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Wettbewerbsposition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Verwenden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Instrumente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Positionierungskarten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Wettbewerbsmatrizen</a:t>
            </a:r>
            <a:r>
              <a:rPr lang="en-US" sz="1600" b="0" i="0" u="none" strike="noStrike" cap="none" dirty="0">
                <a:solidFill>
                  <a:srgbClr val="000000"/>
                </a:solidFill>
                <a:latin typeface="Arial"/>
                <a:ea typeface="Arial"/>
                <a:cs typeface="Arial"/>
                <a:sym typeface="Arial"/>
              </a:rPr>
              <a:t>, um die Position </a:t>
            </a:r>
            <a:r>
              <a:rPr lang="en-US" sz="1600" b="0" i="0" u="none" strike="noStrike" cap="none" dirty="0" err="1">
                <a:solidFill>
                  <a:srgbClr val="000000"/>
                </a:solidFill>
                <a:latin typeface="Arial"/>
                <a:ea typeface="Arial"/>
                <a:cs typeface="Arial"/>
                <a:sym typeface="Arial"/>
              </a:rPr>
              <a:t>Ihres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Vergleich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Wettbewerbern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veranschaulichen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err="1">
                <a:solidFill>
                  <a:srgbClr val="000000"/>
                </a:solidFill>
                <a:latin typeface="Arial"/>
                <a:ea typeface="Arial"/>
                <a:cs typeface="Arial"/>
                <a:sym typeface="Arial"/>
              </a:rPr>
              <a:t>Wenn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Schritte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befolgen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Sie den </a:t>
            </a:r>
            <a:r>
              <a:rPr lang="en-US" sz="1600" b="0" i="0" u="none" strike="noStrike" cap="none" dirty="0" err="1">
                <a:solidFill>
                  <a:srgbClr val="000000"/>
                </a:solidFill>
                <a:latin typeface="Arial"/>
                <a:ea typeface="Arial"/>
                <a:cs typeface="Arial"/>
                <a:sym typeface="Arial"/>
              </a:rPr>
              <a:t>Stakeholdern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Wettbewerbslandschaft</a:t>
            </a:r>
            <a:r>
              <a:rPr lang="en-US" sz="1600" b="0" i="0" u="none" strike="noStrike" cap="none" dirty="0">
                <a:solidFill>
                  <a:srgbClr val="000000"/>
                </a:solidFill>
                <a:latin typeface="Arial"/>
                <a:ea typeface="Arial"/>
                <a:cs typeface="Arial"/>
                <a:sym typeface="Arial"/>
              </a:rPr>
              <a:t> und die </a:t>
            </a:r>
            <a:r>
              <a:rPr lang="en-US" sz="1600" b="0" i="0" u="none" strike="noStrike" cap="none" dirty="0" err="1">
                <a:solidFill>
                  <a:srgbClr val="000000"/>
                </a:solidFill>
                <a:latin typeface="Arial"/>
                <a:ea typeface="Arial"/>
                <a:cs typeface="Arial"/>
                <a:sym typeface="Arial"/>
              </a:rPr>
              <a:t>Positionierung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vermitteln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787" name="Google Shape;787;p96"/>
          <p:cNvSpPr txBox="1"/>
          <p:nvPr/>
        </p:nvSpPr>
        <p:spPr>
          <a:xfrm>
            <a:off x="4031974" y="1029612"/>
            <a:ext cx="2936567"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Analyse der Wettbewerber</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97"/>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97" name="Google Shape;797;p97"/>
          <p:cNvSpPr/>
          <p:nvPr/>
        </p:nvSpPr>
        <p:spPr>
          <a:xfrm>
            <a:off x="581623" y="3146594"/>
            <a:ext cx="4117687" cy="3451848"/>
          </a:xfrm>
          <a:custGeom>
            <a:avLst/>
            <a:gdLst/>
            <a:ahLst/>
            <a:cxnLst/>
            <a:rect l="l" t="t" r="r" b="b"/>
            <a:pathLst>
              <a:path w="4109040" h="3444599" extrusionOk="0">
                <a:moveTo>
                  <a:pt x="0" y="0"/>
                </a:moveTo>
                <a:lnTo>
                  <a:pt x="4109040" y="0"/>
                </a:lnTo>
                <a:lnTo>
                  <a:pt x="4109040" y="3444599"/>
                </a:lnTo>
                <a:lnTo>
                  <a:pt x="0" y="34445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98" name="Google Shape;798;p97"/>
          <p:cNvSpPr/>
          <p:nvPr/>
        </p:nvSpPr>
        <p:spPr>
          <a:xfrm>
            <a:off x="5063216" y="3146594"/>
            <a:ext cx="4117687" cy="3451848"/>
          </a:xfrm>
          <a:custGeom>
            <a:avLst/>
            <a:gdLst/>
            <a:ahLst/>
            <a:cxnLst/>
            <a:rect l="l" t="t" r="r" b="b"/>
            <a:pathLst>
              <a:path w="4109040" h="3444599" extrusionOk="0">
                <a:moveTo>
                  <a:pt x="0" y="0"/>
                </a:moveTo>
                <a:lnTo>
                  <a:pt x="4109040" y="0"/>
                </a:lnTo>
                <a:lnTo>
                  <a:pt x="4109040" y="3444599"/>
                </a:lnTo>
                <a:lnTo>
                  <a:pt x="0" y="344459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799" name="Google Shape;799;p97"/>
          <p:cNvSpPr txBox="1"/>
          <p:nvPr/>
        </p:nvSpPr>
        <p:spPr>
          <a:xfrm>
            <a:off x="812727" y="1486759"/>
            <a:ext cx="8703802" cy="1772793"/>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Eine </a:t>
            </a:r>
            <a:r>
              <a:rPr lang="en-US" sz="1600" b="0" i="0" u="none" strike="noStrike" cap="none" dirty="0" err="1">
                <a:solidFill>
                  <a:srgbClr val="000000"/>
                </a:solidFill>
                <a:latin typeface="Arial"/>
                <a:ea typeface="Arial"/>
                <a:cs typeface="Arial"/>
                <a:sym typeface="Arial"/>
              </a:rPr>
              <a:t>Positionierungskarte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visuelles</a:t>
            </a:r>
            <a:r>
              <a:rPr lang="en-US" sz="1600" b="0" i="0" u="none" strike="noStrike" cap="none" dirty="0">
                <a:solidFill>
                  <a:srgbClr val="000000"/>
                </a:solidFill>
                <a:latin typeface="Arial"/>
                <a:ea typeface="Arial"/>
                <a:cs typeface="Arial"/>
                <a:sym typeface="Arial"/>
              </a:rPr>
              <a:t> Instrument, das </a:t>
            </a:r>
            <a:r>
              <a:rPr lang="en-US" sz="1600" b="0" i="0" u="none" strike="noStrike" cap="none" dirty="0" err="1">
                <a:solidFill>
                  <a:srgbClr val="000000"/>
                </a:solidFill>
                <a:latin typeface="Arial"/>
                <a:ea typeface="Arial"/>
                <a:cs typeface="Arial"/>
                <a:sym typeface="Arial"/>
              </a:rPr>
              <a:t>zwei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Unternehmensvorteile</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einem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Diagramm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vergleicht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Hilfe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lässt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feststellen</a:t>
            </a:r>
            <a:r>
              <a:rPr lang="en-US" sz="1600" b="0" i="0" u="none" strike="noStrike" cap="none" dirty="0">
                <a:solidFill>
                  <a:srgbClr val="000000"/>
                </a:solidFill>
                <a:latin typeface="Arial"/>
                <a:ea typeface="Arial"/>
                <a:cs typeface="Arial"/>
                <a:sym typeface="Arial"/>
              </a:rPr>
              <a:t>, wo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Verhältnis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zueinander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stehen</a:t>
            </a:r>
            <a:r>
              <a:rPr lang="en-US" sz="1600" b="0" i="0" u="none" strike="noStrike" cap="none" dirty="0">
                <a:solidFill>
                  <a:srgbClr val="000000"/>
                </a:solidFill>
                <a:latin typeface="Arial"/>
                <a:ea typeface="Arial"/>
                <a:cs typeface="Arial"/>
                <a:sym typeface="Arial"/>
              </a:rPr>
              <a:t>. Eine </a:t>
            </a:r>
            <a:r>
              <a:rPr lang="en-US" sz="1600" b="0" i="0" u="none" strike="noStrike" cap="none" dirty="0" err="1">
                <a:solidFill>
                  <a:srgbClr val="000000"/>
                </a:solidFill>
                <a:latin typeface="Arial"/>
                <a:ea typeface="Arial"/>
                <a:cs typeface="Arial"/>
                <a:sym typeface="Arial"/>
              </a:rPr>
              <a:t>Wettbewerbsmatrix</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übliches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Merkmal</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Geschäftsplänen</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veranschaulicht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verschiedene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auf der </a:t>
            </a:r>
            <a:r>
              <a:rPr lang="en-US" sz="1600" b="0" i="0" u="none" strike="noStrike" cap="none" dirty="0" err="1">
                <a:solidFill>
                  <a:srgbClr val="000000"/>
                </a:solidFill>
                <a:latin typeface="Arial"/>
                <a:ea typeface="Arial"/>
                <a:cs typeface="Arial"/>
                <a:sym typeface="Arial"/>
              </a:rPr>
              <a:t>Grundlage</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Wettbewerbsrahmen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dargestellten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Faktoren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Vergleich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stehen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
        <p:nvSpPr>
          <p:cNvPr id="800" name="Google Shape;800;p97"/>
          <p:cNvSpPr txBox="1"/>
          <p:nvPr/>
        </p:nvSpPr>
        <p:spPr>
          <a:xfrm>
            <a:off x="4031976" y="1029612"/>
            <a:ext cx="3269065"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Analyse der Wettbewerber</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98"/>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10" name="Google Shape;810;p98"/>
          <p:cNvSpPr txBox="1"/>
          <p:nvPr/>
        </p:nvSpPr>
        <p:spPr>
          <a:xfrm>
            <a:off x="1062395" y="986702"/>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Formulierung von Differenzierungsstrategien</a:t>
            </a:r>
            <a:endParaRPr sz="1700" b="1" i="0" u="none" strike="noStrike" cap="none">
              <a:solidFill>
                <a:srgbClr val="000000"/>
              </a:solidFill>
              <a:latin typeface="Arial"/>
              <a:ea typeface="Arial"/>
              <a:cs typeface="Arial"/>
              <a:sym typeface="Arial"/>
            </a:endParaRPr>
          </a:p>
        </p:txBody>
      </p:sp>
      <p:sp>
        <p:nvSpPr>
          <p:cNvPr id="811" name="Google Shape;811;p98"/>
          <p:cNvSpPr txBox="1"/>
          <p:nvPr/>
        </p:nvSpPr>
        <p:spPr>
          <a:xfrm>
            <a:off x="860854" y="1451137"/>
            <a:ext cx="8703878" cy="561384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600" b="1" i="0" u="none" strike="noStrike" cap="none" dirty="0">
                <a:solidFill>
                  <a:srgbClr val="000000"/>
                </a:solidFill>
                <a:latin typeface="Arial"/>
                <a:ea typeface="Arial"/>
                <a:cs typeface="Arial"/>
                <a:sym typeface="Arial"/>
              </a:rPr>
              <a:t>Was </a:t>
            </a:r>
            <a:r>
              <a:rPr lang="en-US" sz="1600" b="1" i="0" u="none" strike="noStrike" cap="none" dirty="0" err="1">
                <a:solidFill>
                  <a:srgbClr val="000000"/>
                </a:solidFill>
                <a:latin typeface="Arial"/>
                <a:ea typeface="Arial"/>
                <a:cs typeface="Arial"/>
                <a:sym typeface="Arial"/>
              </a:rPr>
              <a:t>ist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eine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Differenzierungsstrategie</a:t>
            </a:r>
            <a:r>
              <a:rPr lang="en-US" sz="1600" b="1" i="0" u="none" strike="noStrike" cap="none" dirty="0">
                <a:solidFill>
                  <a:srgbClr val="000000"/>
                </a:solidFill>
                <a:latin typeface="Arial"/>
                <a:ea typeface="Arial"/>
                <a:cs typeface="Arial"/>
                <a:sym typeface="Arial"/>
              </a:rPr>
              <a:t>? </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Bei der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geht</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darum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BF63"/>
                </a:solidFill>
                <a:latin typeface="Arial"/>
                <a:ea typeface="Arial"/>
                <a:cs typeface="Arial"/>
                <a:sym typeface="Arial"/>
              </a:rPr>
              <a:t>ein</a:t>
            </a:r>
            <a:r>
              <a:rPr lang="en-US" sz="1600" b="0" i="0" u="none" strike="noStrike" cap="none" dirty="0">
                <a:solidFill>
                  <a:srgbClr val="00BF63"/>
                </a:solidFill>
                <a:latin typeface="Arial"/>
                <a:ea typeface="Arial"/>
                <a:cs typeface="Arial"/>
                <a:sym typeface="Arial"/>
              </a:rPr>
              <a:t> </a:t>
            </a:r>
            <a:r>
              <a:rPr lang="en-US" sz="1600" b="0" i="0" u="none" strike="noStrike" cap="none" dirty="0" err="1">
                <a:solidFill>
                  <a:srgbClr val="00BF63"/>
                </a:solidFill>
                <a:latin typeface="Arial"/>
                <a:ea typeface="Arial"/>
                <a:cs typeface="Arial"/>
                <a:sym typeface="Arial"/>
              </a:rPr>
              <a:t>Produkt</a:t>
            </a:r>
            <a:r>
              <a:rPr lang="en-US" sz="1600" b="0" i="0" u="none" strike="noStrike" cap="none" dirty="0">
                <a:solidFill>
                  <a:srgbClr val="00BF63"/>
                </a:solidFill>
                <a:latin typeface="Arial"/>
                <a:ea typeface="Arial"/>
                <a:cs typeface="Arial"/>
                <a:sym typeface="Arial"/>
              </a:rPr>
              <a:t> von der </a:t>
            </a:r>
            <a:r>
              <a:rPr lang="en-US" sz="1600" b="0" i="0" u="none" strike="noStrike" cap="none" dirty="0" err="1">
                <a:solidFill>
                  <a:srgbClr val="00BF63"/>
                </a:solidFill>
                <a:latin typeface="Arial"/>
                <a:ea typeface="Arial"/>
                <a:cs typeface="Arial"/>
                <a:sym typeface="Arial"/>
              </a:rPr>
              <a:t>Konkurrenz</a:t>
            </a:r>
            <a:r>
              <a:rPr lang="en-US" sz="1600" b="0" i="0" u="none" strike="noStrike" cap="none" dirty="0">
                <a:solidFill>
                  <a:srgbClr val="00BF63"/>
                </a:solidFill>
                <a:latin typeface="Arial"/>
                <a:ea typeface="Arial"/>
                <a:cs typeface="Arial"/>
                <a:sym typeface="Arial"/>
              </a:rPr>
              <a:t> </a:t>
            </a:r>
            <a:r>
              <a:rPr lang="en-US" sz="1600" b="0" i="0" u="none" strike="noStrike" cap="none" dirty="0" err="1">
                <a:solidFill>
                  <a:srgbClr val="00BF63"/>
                </a:solidFill>
                <a:latin typeface="Arial"/>
                <a:ea typeface="Arial"/>
                <a:cs typeface="Arial"/>
                <a:sym typeface="Arial"/>
              </a:rPr>
              <a:t>abzuheben</a:t>
            </a:r>
            <a:r>
              <a:rPr lang="en-US" sz="1600" b="0" i="0" u="none" strike="noStrike" cap="none" dirty="0">
                <a:solidFill>
                  <a:srgbClr val="000000"/>
                </a:solidFill>
                <a:latin typeface="Arial"/>
                <a:ea typeface="Arial"/>
                <a:cs typeface="Arial"/>
                <a:sym typeface="Arial"/>
              </a:rPr>
              <a:t>, um die </a:t>
            </a:r>
            <a:r>
              <a:rPr lang="en-US" sz="1600" b="0" i="0" u="none" strike="noStrike" cap="none" dirty="0" err="1">
                <a:solidFill>
                  <a:srgbClr val="000000"/>
                </a:solidFill>
                <a:latin typeface="Arial"/>
                <a:ea typeface="Arial"/>
                <a:cs typeface="Arial"/>
                <a:sym typeface="Arial"/>
              </a:rPr>
              <a:t>Zielgruppe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anzusprechen</a:t>
            </a:r>
            <a:r>
              <a:rPr lang="en-US" sz="1600" b="0" i="0" u="none" strike="noStrike" cap="none" dirty="0">
                <a:solidFill>
                  <a:srgbClr val="000000"/>
                </a:solidFill>
                <a:latin typeface="Arial"/>
                <a:ea typeface="Arial"/>
                <a:cs typeface="Arial"/>
                <a:sym typeface="Arial"/>
              </a:rPr>
              <a:t>. Dazu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niedrigere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Preise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besondere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Merkmale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bessere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Qualität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gehören</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Markenbekanntheit</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Marktanteile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gewinnen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Ausrichtung</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Nischenmarkt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stellt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fokussierte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während</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Ausrichtung</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einen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gefächerten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breite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darstellt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Ausarbeitung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Wertversprechens</a:t>
            </a:r>
            <a:r>
              <a:rPr lang="en-US" sz="1600" b="0" i="0" u="none" strike="noStrike" cap="none" dirty="0">
                <a:solidFill>
                  <a:srgbClr val="000000"/>
                </a:solidFill>
                <a:latin typeface="Arial"/>
                <a:ea typeface="Arial"/>
                <a:cs typeface="Arial"/>
                <a:sym typeface="Arial"/>
              </a:rPr>
              <a:t> (UVP)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oft der </a:t>
            </a:r>
            <a:r>
              <a:rPr lang="en-US" sz="1600" b="0" i="0" u="none" strike="noStrike" cap="none" dirty="0" err="1">
                <a:solidFill>
                  <a:srgbClr val="000000"/>
                </a:solidFill>
                <a:latin typeface="Arial"/>
                <a:ea typeface="Arial"/>
                <a:cs typeface="Arial"/>
                <a:sym typeface="Arial"/>
              </a:rPr>
              <a:t>erste</a:t>
            </a:r>
            <a:r>
              <a:rPr lang="en-US" sz="1600" b="0" i="0" u="none" strike="noStrike" cap="none" dirty="0">
                <a:solidFill>
                  <a:srgbClr val="000000"/>
                </a:solidFill>
                <a:latin typeface="Arial"/>
                <a:ea typeface="Arial"/>
                <a:cs typeface="Arial"/>
                <a:sym typeface="Arial"/>
              </a:rPr>
              <a:t> Schritt </a:t>
            </a:r>
            <a:r>
              <a:rPr lang="en-US" sz="1600" b="0" i="0" u="none" strike="noStrike" cap="none" dirty="0" err="1">
                <a:solidFill>
                  <a:srgbClr val="000000"/>
                </a:solidFill>
                <a:latin typeface="Arial"/>
                <a:ea typeface="Arial"/>
                <a:cs typeface="Arial"/>
                <a:sym typeface="Arial"/>
              </a:rPr>
              <a:t>bei</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Entwicklung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1" i="0" u="none" strike="noStrike" cap="none" dirty="0" err="1">
                <a:solidFill>
                  <a:srgbClr val="000000"/>
                </a:solidFill>
                <a:latin typeface="Arial"/>
                <a:ea typeface="Arial"/>
                <a:cs typeface="Arial"/>
                <a:sym typeface="Arial"/>
              </a:rPr>
              <a:t>Warum</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ist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eine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Differenzierungsstrategie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wichtig</a:t>
            </a:r>
            <a:r>
              <a:rPr lang="en-US" sz="1600" b="1" i="0" u="none" strike="noStrike" cap="none" dirty="0">
                <a:solidFill>
                  <a:srgbClr val="000000"/>
                </a:solidFill>
                <a:latin typeface="Arial"/>
                <a:ea typeface="Arial"/>
                <a:cs typeface="Arial"/>
                <a:sym typeface="Arial"/>
              </a:rPr>
              <a:t>?</a:t>
            </a:r>
            <a:endParaRPr sz="16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600" b="0" i="0" u="none" strike="noStrike" cap="none" dirty="0">
                <a:solidFill>
                  <a:srgbClr val="000000"/>
                </a:solidFill>
                <a:latin typeface="Arial"/>
                <a:ea typeface="Arial"/>
                <a:cs typeface="Arial"/>
                <a:sym typeface="Arial"/>
              </a:rPr>
              <a:t>Eine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entscheidender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Bedeutung</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abzuheben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erfolgreich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sein. Richard Branson </a:t>
            </a:r>
            <a:r>
              <a:rPr lang="en-US" sz="1600" b="0" i="0" u="none" strike="noStrike" cap="none" dirty="0" err="1">
                <a:solidFill>
                  <a:srgbClr val="000000"/>
                </a:solidFill>
                <a:latin typeface="Arial"/>
                <a:ea typeface="Arial"/>
                <a:cs typeface="Arial"/>
                <a:sym typeface="Arial"/>
              </a:rPr>
              <a:t>unterstreicht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Notwendigkeit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etwas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Einzigartiges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anzubieten</a:t>
            </a:r>
            <a:r>
              <a:rPr lang="en-US" sz="1600" b="0" i="0" u="none" strike="noStrike" cap="none" dirty="0">
                <a:solidFill>
                  <a:srgbClr val="000000"/>
                </a:solidFill>
                <a:latin typeface="Arial"/>
                <a:ea typeface="Arial"/>
                <a:cs typeface="Arial"/>
                <a:sym typeface="Arial"/>
              </a:rPr>
              <a:t>, das </a:t>
            </a:r>
            <a:r>
              <a:rPr lang="en-US" sz="1600" b="0" i="0" u="none" strike="noStrike" cap="none" dirty="0" err="1">
                <a:solidFill>
                  <a:srgbClr val="000000"/>
                </a:solidFill>
                <a:latin typeface="Arial"/>
                <a:ea typeface="Arial"/>
                <a:cs typeface="Arial"/>
                <a:sym typeface="Arial"/>
              </a:rPr>
              <a:t>größere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nicht</a:t>
            </a:r>
            <a:r>
              <a:rPr lang="en-US" sz="1600" b="0" i="0" u="none" strike="noStrike" cap="none" dirty="0">
                <a:solidFill>
                  <a:srgbClr val="000000"/>
                </a:solidFill>
                <a:latin typeface="Arial"/>
                <a:ea typeface="Arial"/>
                <a:cs typeface="Arial"/>
                <a:sym typeface="Arial"/>
              </a:rPr>
              <a:t> so </a:t>
            </a:r>
            <a:r>
              <a:rPr lang="en-US" sz="1600" b="0" i="0" u="none" strike="noStrike" cap="none" dirty="0" err="1">
                <a:solidFill>
                  <a:srgbClr val="000000"/>
                </a:solidFill>
                <a:latin typeface="Arial"/>
                <a:ea typeface="Arial"/>
                <a:cs typeface="Arial"/>
                <a:sym typeface="Arial"/>
              </a:rPr>
              <a:t>leicht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nachahmen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Virgin Atlantic </a:t>
            </a:r>
            <a:r>
              <a:rPr lang="en-US" sz="1600" b="0" i="0" u="none" strike="noStrike" cap="none" dirty="0" err="1">
                <a:solidFill>
                  <a:srgbClr val="000000"/>
                </a:solidFill>
                <a:latin typeface="Arial"/>
                <a:ea typeface="Arial"/>
                <a:cs typeface="Arial"/>
                <a:sym typeface="Arial"/>
              </a:rPr>
              <a:t>konnte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sich</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durch</a:t>
            </a:r>
            <a:r>
              <a:rPr lang="en-US" sz="1600" b="0" i="0" u="none" strike="noStrike" cap="none" dirty="0">
                <a:solidFill>
                  <a:srgbClr val="000000"/>
                </a:solidFill>
                <a:latin typeface="Arial"/>
                <a:ea typeface="Arial"/>
                <a:cs typeface="Arial"/>
                <a:sym typeface="Arial"/>
              </a:rPr>
              <a:t> Humor und </a:t>
            </a:r>
            <a:r>
              <a:rPr lang="en-US" sz="1600" b="0" i="0" u="none" strike="noStrike" cap="none" dirty="0" err="1">
                <a:solidFill>
                  <a:srgbClr val="000000"/>
                </a:solidFill>
                <a:latin typeface="Arial"/>
                <a:ea typeface="Arial"/>
                <a:cs typeface="Arial"/>
                <a:sym typeface="Arial"/>
              </a:rPr>
              <a:t>Stil</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Konkurrenten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British Airways </a:t>
            </a:r>
            <a:r>
              <a:rPr lang="en-US" sz="1600" b="0" i="0" u="none" strike="noStrike" cap="none" dirty="0" err="1">
                <a:solidFill>
                  <a:srgbClr val="000000"/>
                </a:solidFill>
                <a:latin typeface="Arial"/>
                <a:ea typeface="Arial"/>
                <a:cs typeface="Arial"/>
                <a:sym typeface="Arial"/>
              </a:rPr>
              <a:t>abheben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Ohne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solide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Differenzierungsstrategie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haben</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schwer</a:t>
            </a:r>
            <a:r>
              <a:rPr lang="en-US" sz="1600" b="0" i="0" u="none" strike="noStrike" cap="none" dirty="0">
                <a:solidFill>
                  <a:srgbClr val="000000"/>
                </a:solidFill>
                <a:latin typeface="Arial"/>
                <a:ea typeface="Arial"/>
                <a:cs typeface="Arial"/>
                <a:sym typeface="Arial"/>
              </a:rPr>
              <a:t>, auf </a:t>
            </a:r>
            <a:r>
              <a:rPr lang="en-US" sz="1600" b="0" i="0" u="none" strike="noStrike" cap="none" dirty="0" err="1">
                <a:solidFill>
                  <a:srgbClr val="000000"/>
                </a:solidFill>
                <a:latin typeface="Arial"/>
                <a:ea typeface="Arial"/>
                <a:cs typeface="Arial"/>
                <a:sym typeface="Arial"/>
              </a:rPr>
              <a:t>wettbewerbsintensiven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Märkten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gewinnen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99"/>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21" name="Google Shape;821;p99"/>
          <p:cNvSpPr/>
          <p:nvPr/>
        </p:nvSpPr>
        <p:spPr>
          <a:xfrm>
            <a:off x="6543878" y="3516556"/>
            <a:ext cx="3109508" cy="2989015"/>
          </a:xfrm>
          <a:custGeom>
            <a:avLst/>
            <a:gdLst/>
            <a:ahLst/>
            <a:cxnLst/>
            <a:rect l="l" t="t" r="r" b="b"/>
            <a:pathLst>
              <a:path w="3102978" h="2982738" extrusionOk="0">
                <a:moveTo>
                  <a:pt x="0" y="0"/>
                </a:moveTo>
                <a:lnTo>
                  <a:pt x="3102978" y="0"/>
                </a:lnTo>
                <a:lnTo>
                  <a:pt x="3102978" y="2982738"/>
                </a:lnTo>
                <a:lnTo>
                  <a:pt x="0" y="298273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22" name="Google Shape;822;p99"/>
          <p:cNvSpPr/>
          <p:nvPr/>
        </p:nvSpPr>
        <p:spPr>
          <a:xfrm>
            <a:off x="860855" y="3784609"/>
            <a:ext cx="4083994" cy="2720961"/>
          </a:xfrm>
          <a:custGeom>
            <a:avLst/>
            <a:gdLst/>
            <a:ahLst/>
            <a:cxnLst/>
            <a:rect l="l" t="t" r="r" b="b"/>
            <a:pathLst>
              <a:path w="4075418" h="2715247" extrusionOk="0">
                <a:moveTo>
                  <a:pt x="0" y="0"/>
                </a:moveTo>
                <a:lnTo>
                  <a:pt x="4075418" y="0"/>
                </a:lnTo>
                <a:lnTo>
                  <a:pt x="4075418" y="2715248"/>
                </a:lnTo>
                <a:lnTo>
                  <a:pt x="0" y="271524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23" name="Google Shape;823;p99"/>
          <p:cNvSpPr txBox="1"/>
          <p:nvPr/>
        </p:nvSpPr>
        <p:spPr>
          <a:xfrm>
            <a:off x="1062395" y="986702"/>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Formulierung von Differenzierungsstrategien</a:t>
            </a:r>
            <a:endParaRPr sz="1700" b="1" i="0" u="none" strike="noStrike" cap="none">
              <a:solidFill>
                <a:srgbClr val="000000"/>
              </a:solidFill>
              <a:latin typeface="Arial"/>
              <a:ea typeface="Arial"/>
              <a:cs typeface="Arial"/>
              <a:sym typeface="Arial"/>
            </a:endParaRPr>
          </a:p>
        </p:txBody>
      </p:sp>
      <p:sp>
        <p:nvSpPr>
          <p:cNvPr id="824" name="Google Shape;824;p99"/>
          <p:cNvSpPr txBox="1"/>
          <p:nvPr/>
        </p:nvSpPr>
        <p:spPr>
          <a:xfrm>
            <a:off x="860862" y="1478054"/>
            <a:ext cx="8703878" cy="219752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Beachten Sie diese fünf Differenzierungsstrategien:</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1. </a:t>
            </a:r>
            <a:r>
              <a:rPr lang="en-US" sz="1700" b="0" i="0" u="none" strike="noStrike" cap="none">
                <a:solidFill>
                  <a:srgbClr val="E7862A"/>
                </a:solidFill>
                <a:latin typeface="Arial"/>
                <a:ea typeface="Arial"/>
                <a:cs typeface="Arial"/>
                <a:sym typeface="Arial"/>
              </a:rPr>
              <a:t>Merkmale:</a:t>
            </a:r>
            <a:r>
              <a:rPr lang="en-US" sz="1700" b="0" i="0" u="none" strike="noStrike" cap="none">
                <a:solidFill>
                  <a:srgbClr val="000000"/>
                </a:solidFill>
                <a:latin typeface="Arial"/>
                <a:ea typeface="Arial"/>
                <a:cs typeface="Arial"/>
                <a:sym typeface="Arial"/>
              </a:rPr>
              <a:t> Einzigartige Designelemente oder Funktionen einführen.</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2. </a:t>
            </a:r>
            <a:r>
              <a:rPr lang="en-US" sz="1700" b="0" i="0" u="none" strike="noStrike" cap="none">
                <a:solidFill>
                  <a:srgbClr val="00BF63"/>
                </a:solidFill>
                <a:latin typeface="Arial"/>
                <a:ea typeface="Arial"/>
                <a:cs typeface="Arial"/>
                <a:sym typeface="Arial"/>
              </a:rPr>
              <a:t>Marketing-Ton:</a:t>
            </a:r>
            <a:r>
              <a:rPr lang="en-US" sz="1700" b="0" i="0" u="none" strike="noStrike" cap="none">
                <a:solidFill>
                  <a:srgbClr val="000000"/>
                </a:solidFill>
                <a:latin typeface="Arial"/>
                <a:ea typeface="Arial"/>
                <a:cs typeface="Arial"/>
                <a:sym typeface="Arial"/>
              </a:rPr>
              <a:t> Entwickeln Sie einen eindeutigen Marken- und Werbestil.</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3. </a:t>
            </a:r>
            <a:r>
              <a:rPr lang="en-US" sz="1700" b="0" i="0" u="none" strike="noStrike" cap="none">
                <a:solidFill>
                  <a:srgbClr val="FF5757"/>
                </a:solidFill>
                <a:latin typeface="Arial"/>
                <a:ea typeface="Arial"/>
                <a:cs typeface="Arial"/>
                <a:sym typeface="Arial"/>
              </a:rPr>
              <a:t>Preisgestaltung:</a:t>
            </a:r>
            <a:r>
              <a:rPr lang="en-US" sz="1700" b="0" i="0" u="none" strike="noStrike" cap="none">
                <a:solidFill>
                  <a:srgbClr val="000000"/>
                </a:solidFill>
                <a:latin typeface="Arial"/>
                <a:ea typeface="Arial"/>
                <a:cs typeface="Arial"/>
                <a:sym typeface="Arial"/>
              </a:rPr>
              <a:t> Anpassung der Preise, um Kunden anzuziehen.</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4. </a:t>
            </a:r>
            <a:r>
              <a:rPr lang="en-US" sz="1700" b="0" i="0" u="none" strike="noStrike" cap="none">
                <a:solidFill>
                  <a:srgbClr val="004AAD"/>
                </a:solidFill>
                <a:latin typeface="Arial"/>
                <a:ea typeface="Arial"/>
                <a:cs typeface="Arial"/>
                <a:sym typeface="Arial"/>
              </a:rPr>
              <a:t>Die Qualität: </a:t>
            </a:r>
            <a:r>
              <a:rPr lang="en-US" sz="1700" b="0" i="0" u="none" strike="noStrike" cap="none">
                <a:solidFill>
                  <a:srgbClr val="000000"/>
                </a:solidFill>
                <a:latin typeface="Arial"/>
                <a:ea typeface="Arial"/>
                <a:cs typeface="Arial"/>
                <a:sym typeface="Arial"/>
              </a:rPr>
              <a:t>Hervorhebung von hochwertigen Produkten und Dienstleistungen.</a:t>
            </a:r>
            <a:endParaRPr sz="1700" b="0" i="0" u="none" strike="noStrike" cap="none">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5. </a:t>
            </a:r>
            <a:r>
              <a:rPr lang="en-US" sz="1700" b="0" i="0" u="none" strike="noStrike" cap="none">
                <a:solidFill>
                  <a:srgbClr val="FF66C4"/>
                </a:solidFill>
                <a:latin typeface="Arial"/>
                <a:ea typeface="Arial"/>
                <a:cs typeface="Arial"/>
                <a:sym typeface="Arial"/>
              </a:rPr>
              <a:t>Service:</a:t>
            </a:r>
            <a:r>
              <a:rPr lang="en-US" sz="1700" b="0" i="0" u="none" strike="noStrike" cap="none">
                <a:solidFill>
                  <a:srgbClr val="000000"/>
                </a:solidFill>
                <a:latin typeface="Arial"/>
                <a:ea typeface="Arial"/>
                <a:cs typeface="Arial"/>
                <a:sym typeface="Arial"/>
              </a:rPr>
              <a:t> Hervorragender Kundenservice.</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100"/>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34" name="Google Shape;834;p100"/>
          <p:cNvSpPr txBox="1"/>
          <p:nvPr/>
        </p:nvSpPr>
        <p:spPr>
          <a:xfrm>
            <a:off x="1196161" y="975518"/>
            <a:ext cx="8323579" cy="156966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700" b="0" i="0" u="none" strike="noStrike" cap="none" dirty="0">
                <a:solidFill>
                  <a:srgbClr val="000000"/>
                </a:solidFill>
                <a:latin typeface="Arial"/>
                <a:ea typeface="Arial"/>
                <a:cs typeface="Arial"/>
                <a:sym typeface="Arial"/>
              </a:rPr>
              <a:t>Ein </a:t>
            </a:r>
            <a:r>
              <a:rPr lang="en-US" sz="1700" b="0" i="0" u="none" strike="noStrike" cap="none" dirty="0" err="1">
                <a:solidFill>
                  <a:srgbClr val="000000"/>
                </a:solidFill>
                <a:latin typeface="Arial"/>
                <a:ea typeface="Arial"/>
                <a:cs typeface="Arial"/>
                <a:sym typeface="Arial"/>
              </a:rPr>
              <a:t>strategisches</a:t>
            </a:r>
            <a:r>
              <a:rPr lang="en-US" sz="1700" b="0" i="0" u="none" strike="noStrike" cap="none" dirty="0">
                <a:solidFill>
                  <a:srgbClr val="000000"/>
                </a:solidFill>
                <a:latin typeface="Arial"/>
                <a:ea typeface="Arial"/>
                <a:cs typeface="Arial"/>
                <a:sym typeface="Arial"/>
              </a:rPr>
              <a:t> Instrument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Bewertung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internen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externen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Faktoren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Ihr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beeinflussen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326262" marR="0" lvl="1" indent="-163131" algn="l" rtl="0">
              <a:lnSpc>
                <a:spcPct val="120000"/>
              </a:lnSpc>
              <a:spcBef>
                <a:spcPts val="0"/>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Was </a:t>
            </a:r>
            <a:r>
              <a:rPr lang="en-US" sz="1700" b="1" i="0" u="none" strike="noStrike" cap="none" dirty="0" err="1">
                <a:solidFill>
                  <a:srgbClr val="000000"/>
                </a:solidFill>
                <a:latin typeface="Arial"/>
                <a:ea typeface="Arial"/>
                <a:cs typeface="Arial"/>
                <a:sym typeface="Arial"/>
              </a:rPr>
              <a:t>ist</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eine</a:t>
            </a:r>
            <a:r>
              <a:rPr lang="en-US" sz="1700" b="1" i="0" u="none" strike="noStrike" cap="none" dirty="0">
                <a:solidFill>
                  <a:srgbClr val="000000"/>
                </a:solidFill>
                <a:latin typeface="Arial"/>
                <a:ea typeface="Arial"/>
                <a:cs typeface="Arial"/>
                <a:sym typeface="Arial"/>
              </a:rPr>
              <a:t> SWOT-</a:t>
            </a:r>
            <a:r>
              <a:rPr lang="en-US" sz="1700" b="1" i="0" u="none" strike="noStrike" cap="none" dirty="0" err="1">
                <a:solidFill>
                  <a:srgbClr val="000000"/>
                </a:solidFill>
                <a:latin typeface="Arial"/>
                <a:ea typeface="Arial"/>
                <a:cs typeface="Arial"/>
                <a:sym typeface="Arial"/>
              </a:rPr>
              <a:t>Analyse</a:t>
            </a:r>
            <a:r>
              <a:rPr lang="en-US" sz="1700" b="1" i="0" u="none" strike="noStrike" cap="none" dirty="0">
                <a:solidFill>
                  <a:srgbClr val="000000"/>
                </a:solidFill>
                <a:latin typeface="Arial"/>
                <a:ea typeface="Arial"/>
                <a:cs typeface="Arial"/>
                <a:sym typeface="Arial"/>
              </a:rPr>
              <a:t>? </a:t>
            </a:r>
            <a:endParaRPr sz="1700" b="1" i="0" u="none" strike="noStrike" cap="none" dirty="0">
              <a:solidFill>
                <a:srgbClr val="000000"/>
              </a:solidFill>
              <a:latin typeface="Arial"/>
              <a:ea typeface="Arial"/>
              <a:cs typeface="Arial"/>
              <a:sym typeface="Arial"/>
            </a:endParaRPr>
          </a:p>
          <a:p>
            <a:pPr marL="0" marR="0" lvl="0" indent="0" algn="l" rtl="0">
              <a:lnSpc>
                <a:spcPct val="119941"/>
              </a:lnSpc>
              <a:spcBef>
                <a:spcPts val="0"/>
              </a:spcBef>
              <a:spcAft>
                <a:spcPts val="0"/>
              </a:spcAft>
              <a:buNone/>
            </a:pPr>
            <a:r>
              <a:rPr lang="en-US" sz="1700" b="0" i="0" u="none" strike="noStrike" cap="none" dirty="0">
                <a:solidFill>
                  <a:srgbClr val="000000"/>
                </a:solidFill>
                <a:latin typeface="Arial"/>
                <a:ea typeface="Arial"/>
                <a:cs typeface="Arial"/>
                <a:sym typeface="Arial"/>
              </a:rPr>
              <a:t>Es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Akronym</a:t>
            </a:r>
            <a:r>
              <a:rPr lang="en-US" sz="1700" b="0" i="0" u="none" strike="noStrike" cap="none" dirty="0">
                <a:solidFill>
                  <a:srgbClr val="000000"/>
                </a:solidFill>
                <a:latin typeface="Arial"/>
                <a:ea typeface="Arial"/>
                <a:cs typeface="Arial"/>
                <a:sym typeface="Arial"/>
              </a:rPr>
              <a:t> für Strengths (</a:t>
            </a:r>
            <a:r>
              <a:rPr lang="en-US" sz="1700" b="0" i="0" u="none" strike="noStrike" cap="none" dirty="0" err="1">
                <a:solidFill>
                  <a:srgbClr val="000000"/>
                </a:solidFill>
                <a:latin typeface="Arial"/>
                <a:ea typeface="Arial"/>
                <a:cs typeface="Arial"/>
                <a:sym typeface="Arial"/>
              </a:rPr>
              <a:t>Stärken</a:t>
            </a:r>
            <a:r>
              <a:rPr lang="en-US" sz="1700" b="0" i="0" u="none" strike="noStrike" cap="none" dirty="0">
                <a:solidFill>
                  <a:srgbClr val="000000"/>
                </a:solidFill>
                <a:latin typeface="Arial"/>
                <a:ea typeface="Arial"/>
                <a:cs typeface="Arial"/>
                <a:sym typeface="Arial"/>
              </a:rPr>
              <a:t>), Weaknesses (</a:t>
            </a:r>
            <a:r>
              <a:rPr lang="en-US" sz="1700" b="0" i="0" u="none" strike="noStrike" cap="none" dirty="0" err="1">
                <a:solidFill>
                  <a:srgbClr val="000000"/>
                </a:solidFill>
                <a:latin typeface="Arial"/>
                <a:ea typeface="Arial"/>
                <a:cs typeface="Arial"/>
                <a:sym typeface="Arial"/>
              </a:rPr>
              <a:t>Schwächen</a:t>
            </a:r>
            <a:r>
              <a:rPr lang="en-US" sz="1700" b="0" i="0" u="none" strike="noStrike" cap="none" dirty="0">
                <a:solidFill>
                  <a:srgbClr val="000000"/>
                </a:solidFill>
                <a:latin typeface="Arial"/>
                <a:ea typeface="Arial"/>
                <a:cs typeface="Arial"/>
                <a:sym typeface="Arial"/>
              </a:rPr>
              <a:t>), Opportunities (</a:t>
            </a:r>
            <a:r>
              <a:rPr lang="en-US" sz="1700" b="0" i="0" u="none" strike="noStrike" cap="none" dirty="0" err="1">
                <a:solidFill>
                  <a:srgbClr val="000000"/>
                </a:solidFill>
                <a:latin typeface="Arial"/>
                <a:ea typeface="Arial"/>
                <a:cs typeface="Arial"/>
                <a:sym typeface="Arial"/>
              </a:rPr>
              <a:t>Chancen</a:t>
            </a:r>
            <a:r>
              <a:rPr lang="en-US" sz="1700" b="0" i="0" u="none" strike="noStrike" cap="none" dirty="0">
                <a:solidFill>
                  <a:srgbClr val="000000"/>
                </a:solidFill>
                <a:latin typeface="Arial"/>
                <a:ea typeface="Arial"/>
                <a:cs typeface="Arial"/>
                <a:sym typeface="Arial"/>
              </a:rPr>
              <a:t>) und Threats (</a:t>
            </a:r>
            <a:r>
              <a:rPr lang="en-US" sz="1700" b="0" i="0" u="none" strike="noStrike" cap="none" dirty="0" err="1">
                <a:solidFill>
                  <a:srgbClr val="000000"/>
                </a:solidFill>
                <a:latin typeface="Arial"/>
                <a:ea typeface="Arial"/>
                <a:cs typeface="Arial"/>
                <a:sym typeface="Arial"/>
              </a:rPr>
              <a:t>Gefahren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
        <p:nvSpPr>
          <p:cNvPr id="835" name="Google Shape;835;p100"/>
          <p:cNvSpPr/>
          <p:nvPr/>
        </p:nvSpPr>
        <p:spPr>
          <a:xfrm>
            <a:off x="915247" y="2589396"/>
            <a:ext cx="705052" cy="998935"/>
          </a:xfrm>
          <a:custGeom>
            <a:avLst/>
            <a:gdLst/>
            <a:ahLst/>
            <a:cxnLst/>
            <a:rect l="l" t="t" r="r" b="b"/>
            <a:pathLst>
              <a:path w="866317" h="1182686" extrusionOk="0">
                <a:moveTo>
                  <a:pt x="0" y="0"/>
                </a:moveTo>
                <a:lnTo>
                  <a:pt x="866317" y="0"/>
                </a:lnTo>
                <a:lnTo>
                  <a:pt x="866317" y="1182686"/>
                </a:lnTo>
                <a:lnTo>
                  <a:pt x="0" y="118268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36" name="Google Shape;836;p100"/>
          <p:cNvSpPr/>
          <p:nvPr/>
        </p:nvSpPr>
        <p:spPr>
          <a:xfrm>
            <a:off x="719938" y="3744970"/>
            <a:ext cx="1025784" cy="791136"/>
          </a:xfrm>
          <a:custGeom>
            <a:avLst/>
            <a:gdLst/>
            <a:ahLst/>
            <a:cxnLst/>
            <a:rect l="l" t="t" r="r" b="b"/>
            <a:pathLst>
              <a:path w="1023630" h="789475" extrusionOk="0">
                <a:moveTo>
                  <a:pt x="0" y="0"/>
                </a:moveTo>
                <a:lnTo>
                  <a:pt x="1023630" y="0"/>
                </a:lnTo>
                <a:lnTo>
                  <a:pt x="1023630" y="789475"/>
                </a:lnTo>
                <a:lnTo>
                  <a:pt x="0" y="78947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37" name="Google Shape;837;p100"/>
          <p:cNvSpPr/>
          <p:nvPr/>
        </p:nvSpPr>
        <p:spPr>
          <a:xfrm>
            <a:off x="752392" y="4784525"/>
            <a:ext cx="1103257" cy="962591"/>
          </a:xfrm>
          <a:custGeom>
            <a:avLst/>
            <a:gdLst/>
            <a:ahLst/>
            <a:cxnLst/>
            <a:rect l="l" t="t" r="r" b="b"/>
            <a:pathLst>
              <a:path w="1100940" h="960570" extrusionOk="0">
                <a:moveTo>
                  <a:pt x="0" y="0"/>
                </a:moveTo>
                <a:lnTo>
                  <a:pt x="1100939" y="0"/>
                </a:lnTo>
                <a:lnTo>
                  <a:pt x="1100939" y="960569"/>
                </a:lnTo>
                <a:lnTo>
                  <a:pt x="0" y="96056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38" name="Google Shape;838;p100"/>
          <p:cNvSpPr/>
          <p:nvPr/>
        </p:nvSpPr>
        <p:spPr>
          <a:xfrm>
            <a:off x="915247" y="6099539"/>
            <a:ext cx="792810" cy="703619"/>
          </a:xfrm>
          <a:custGeom>
            <a:avLst/>
            <a:gdLst/>
            <a:ahLst/>
            <a:cxnLst/>
            <a:rect l="l" t="t" r="r" b="b"/>
            <a:pathLst>
              <a:path w="791145" h="702141" extrusionOk="0">
                <a:moveTo>
                  <a:pt x="0" y="0"/>
                </a:moveTo>
                <a:lnTo>
                  <a:pt x="791145" y="0"/>
                </a:lnTo>
                <a:lnTo>
                  <a:pt x="791145" y="702141"/>
                </a:lnTo>
                <a:lnTo>
                  <a:pt x="0" y="70214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39" name="Google Shape;839;p100"/>
          <p:cNvSpPr txBox="1"/>
          <p:nvPr/>
        </p:nvSpPr>
        <p:spPr>
          <a:xfrm>
            <a:off x="1055184" y="585135"/>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SWOT-Analyse</a:t>
            </a:r>
            <a:endParaRPr sz="1700" b="1" i="0" u="none" strike="noStrike" cap="none">
              <a:solidFill>
                <a:srgbClr val="000000"/>
              </a:solidFill>
              <a:latin typeface="Arial"/>
              <a:ea typeface="Arial"/>
              <a:cs typeface="Arial"/>
              <a:sym typeface="Arial"/>
            </a:endParaRPr>
          </a:p>
        </p:txBody>
      </p:sp>
      <p:sp>
        <p:nvSpPr>
          <p:cNvPr id="840" name="Google Shape;840;p100"/>
          <p:cNvSpPr txBox="1"/>
          <p:nvPr/>
        </p:nvSpPr>
        <p:spPr>
          <a:xfrm>
            <a:off x="1609745" y="2343536"/>
            <a:ext cx="8323579" cy="4623445"/>
          </a:xfrm>
          <a:prstGeom prst="rect">
            <a:avLst/>
          </a:prstGeom>
          <a:noFill/>
          <a:ln>
            <a:noFill/>
          </a:ln>
        </p:spPr>
        <p:txBody>
          <a:bodyPr spcFirstLastPara="1" wrap="square" lIns="0" tIns="0" rIns="0" bIns="0" anchor="t" anchorCtr="0">
            <a:spAutoFit/>
          </a:bodyPr>
          <a:lstStyle/>
          <a:p>
            <a:pPr marL="0" marR="0" lvl="0" indent="0" algn="l" rtl="0">
              <a:lnSpc>
                <a:spcPct val="113333"/>
              </a:lnSpc>
              <a:spcBef>
                <a:spcPts val="0"/>
              </a:spcBef>
              <a:spcAft>
                <a:spcPts val="0"/>
              </a:spcAft>
              <a:buNone/>
            </a:pPr>
            <a:endParaRPr b="0" i="0" u="none" strike="noStrike" cap="none" dirty="0">
              <a:solidFill>
                <a:schemeClr val="dk1"/>
              </a:solidFill>
              <a:latin typeface="Arial"/>
              <a:ea typeface="Arial"/>
              <a:cs typeface="Arial"/>
              <a:sym typeface="Arial"/>
            </a:endParaRPr>
          </a:p>
          <a:p>
            <a:pPr marL="0" marR="0" lvl="0" indent="0" algn="l" rtl="0">
              <a:lnSpc>
                <a:spcPct val="113333"/>
              </a:lnSpc>
              <a:spcBef>
                <a:spcPts val="0"/>
              </a:spcBef>
              <a:spcAft>
                <a:spcPts val="0"/>
              </a:spcAft>
              <a:buNone/>
            </a:pPr>
            <a:endParaRPr b="0" i="0" u="none" strike="noStrike" cap="none" dirty="0">
              <a:solidFill>
                <a:schemeClr val="dk1"/>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en-US" b="1" i="0" u="none" strike="noStrike" cap="none" dirty="0" err="1">
                <a:solidFill>
                  <a:srgbClr val="000000"/>
                </a:solidFill>
                <a:latin typeface="Arial"/>
                <a:ea typeface="Arial"/>
                <a:cs typeface="Arial"/>
                <a:sym typeface="Arial"/>
              </a:rPr>
              <a:t>Stärken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Nennen</a:t>
            </a:r>
            <a:r>
              <a:rPr lang="en-US" b="0" i="0" u="none" strike="noStrike" cap="none" dirty="0">
                <a:solidFill>
                  <a:srgbClr val="000000"/>
                </a:solidFill>
                <a:latin typeface="Arial"/>
                <a:ea typeface="Arial"/>
                <a:cs typeface="Arial"/>
                <a:sym typeface="Arial"/>
              </a:rPr>
              <a:t> Sie die </a:t>
            </a:r>
            <a:r>
              <a:rPr lang="en-US" b="0" i="0" u="none" strike="noStrike" cap="none" dirty="0" err="1">
                <a:solidFill>
                  <a:srgbClr val="000000"/>
                </a:solidFill>
                <a:latin typeface="Arial"/>
                <a:ea typeface="Arial"/>
                <a:cs typeface="Arial"/>
                <a:sym typeface="Arial"/>
              </a:rPr>
              <a:t>wichtigsten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Bereiche</a:t>
            </a:r>
            <a:r>
              <a:rPr lang="en-US" b="0" i="0" u="none" strike="noStrike" cap="none" dirty="0">
                <a:solidFill>
                  <a:srgbClr val="000000"/>
                </a:solidFill>
                <a:latin typeface="Arial"/>
                <a:ea typeface="Arial"/>
                <a:cs typeface="Arial"/>
                <a:sym typeface="Arial"/>
              </a:rPr>
              <a:t>, in </a:t>
            </a:r>
            <a:r>
              <a:rPr lang="en-US" b="0" i="0" u="none" strike="noStrike" cap="none" dirty="0" err="1">
                <a:solidFill>
                  <a:srgbClr val="000000"/>
                </a:solidFill>
                <a:latin typeface="Arial"/>
                <a:ea typeface="Arial"/>
                <a:cs typeface="Arial"/>
                <a:sym typeface="Arial"/>
              </a:rPr>
              <a:t>denen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sich</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Ihr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Unternehmen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auszeichnet</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stellen</a:t>
            </a:r>
            <a:r>
              <a:rPr lang="en-US" b="0" i="0" u="none" strike="noStrike" cap="none" dirty="0">
                <a:solidFill>
                  <a:srgbClr val="000000"/>
                </a:solidFill>
                <a:latin typeface="Arial"/>
                <a:ea typeface="Arial"/>
                <a:cs typeface="Arial"/>
                <a:sym typeface="Arial"/>
              </a:rPr>
              <a:t> Sie seine </a:t>
            </a:r>
            <a:r>
              <a:rPr lang="en-US" b="0" i="0" u="none" strike="noStrike" cap="none" dirty="0" err="1">
                <a:solidFill>
                  <a:srgbClr val="000000"/>
                </a:solidFill>
                <a:latin typeface="Arial"/>
                <a:ea typeface="Arial"/>
                <a:cs typeface="Arial"/>
                <a:sym typeface="Arial"/>
              </a:rPr>
              <a:t>Wettbewerbsvorteile</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Ressourcen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heraus</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en-US" b="1" i="0" u="none" strike="noStrike" cap="none" dirty="0" err="1">
                <a:solidFill>
                  <a:srgbClr val="000000"/>
                </a:solidFill>
                <a:latin typeface="Arial"/>
                <a:ea typeface="Arial"/>
                <a:cs typeface="Arial"/>
                <a:sym typeface="Arial"/>
              </a:rPr>
              <a:t>Schw</a:t>
            </a:r>
            <a:r>
              <a:rPr lang="en-US" sz="1400" b="1" i="0" u="none" strike="noStrike" cap="none" dirty="0" err="1">
                <a:solidFill>
                  <a:srgbClr val="000000"/>
                </a:solidFill>
                <a:latin typeface="Arial"/>
                <a:ea typeface="Arial"/>
                <a:cs typeface="Arial"/>
                <a:sym typeface="Arial"/>
              </a:rPr>
              <a:t>ä</a:t>
            </a:r>
            <a:r>
              <a:rPr lang="en-US" b="1" i="0" u="none" strike="noStrike" cap="none" dirty="0" err="1">
                <a:solidFill>
                  <a:srgbClr val="000000"/>
                </a:solidFill>
                <a:latin typeface="Arial"/>
                <a:ea typeface="Arial"/>
                <a:cs typeface="Arial"/>
                <a:sym typeface="Arial"/>
              </a:rPr>
              <a:t>c</a:t>
            </a:r>
            <a:r>
              <a:rPr lang="tr-TR" b="1" i="0" u="none" strike="noStrike" cap="none" dirty="0">
                <a:solidFill>
                  <a:srgbClr val="000000"/>
                </a:solidFill>
                <a:latin typeface="Arial"/>
                <a:ea typeface="Arial"/>
                <a:cs typeface="Arial"/>
                <a:sym typeface="Arial"/>
              </a:rPr>
              <a:t>hen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Heben</a:t>
            </a:r>
            <a:r>
              <a:rPr lang="en-US" b="0" i="0" u="none" strike="noStrike" cap="none" dirty="0">
                <a:solidFill>
                  <a:srgbClr val="000000"/>
                </a:solidFill>
                <a:latin typeface="Arial"/>
                <a:ea typeface="Arial"/>
                <a:cs typeface="Arial"/>
                <a:sym typeface="Arial"/>
              </a:rPr>
              <a:t> Sie interne </a:t>
            </a:r>
            <a:r>
              <a:rPr lang="en-US" b="0" i="0" u="none" strike="noStrike" cap="none" dirty="0" err="1">
                <a:solidFill>
                  <a:srgbClr val="000000"/>
                </a:solidFill>
                <a:latin typeface="Arial"/>
                <a:ea typeface="Arial"/>
                <a:cs typeface="Arial"/>
                <a:sym typeface="Arial"/>
              </a:rPr>
              <a:t>Herausforderungen</a:t>
            </a:r>
            <a:r>
              <a:rPr lang="en-US" b="0" i="0" u="none" strike="noStrike" cap="none" dirty="0">
                <a:solidFill>
                  <a:srgbClr val="000000"/>
                </a:solidFill>
                <a:latin typeface="Arial"/>
                <a:ea typeface="Arial"/>
                <a:cs typeface="Arial"/>
                <a:sym typeface="Arial"/>
              </a:rPr>
              <a:t> und </a:t>
            </a:r>
            <a:r>
              <a:rPr lang="en-US" b="0" i="0" u="none" strike="noStrike" cap="none" dirty="0" err="1">
                <a:solidFill>
                  <a:srgbClr val="000000"/>
                </a:solidFill>
                <a:latin typeface="Arial"/>
                <a:ea typeface="Arial"/>
                <a:cs typeface="Arial"/>
                <a:sym typeface="Arial"/>
              </a:rPr>
              <a:t>Einschränkungen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hervor</a:t>
            </a:r>
            <a:r>
              <a:rPr lang="en-US" b="0" i="0" u="none" strike="noStrike" cap="none" dirty="0">
                <a:solidFill>
                  <a:srgbClr val="000000"/>
                </a:solidFill>
                <a:latin typeface="Arial"/>
                <a:ea typeface="Arial"/>
                <a:cs typeface="Arial"/>
                <a:sym typeface="Arial"/>
              </a:rPr>
              <a:t>, die das </a:t>
            </a:r>
            <a:r>
              <a:rPr lang="en-US" b="0" i="0" u="none" strike="noStrike" cap="none" dirty="0" err="1">
                <a:solidFill>
                  <a:srgbClr val="000000"/>
                </a:solidFill>
                <a:latin typeface="Arial"/>
                <a:ea typeface="Arial"/>
                <a:cs typeface="Arial"/>
                <a:sym typeface="Arial"/>
              </a:rPr>
              <a:t>Wachstum</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oder</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Leistung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Ihres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Unternehmens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behindern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könnten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tr-TR" b="1" dirty="0"/>
              <a:t>Chancen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Erkundung</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potenzieller</a:t>
            </a:r>
            <a:r>
              <a:rPr lang="en-US" b="0" i="0" u="none" strike="noStrike" cap="none" dirty="0">
                <a:solidFill>
                  <a:srgbClr val="000000"/>
                </a:solidFill>
                <a:latin typeface="Arial"/>
                <a:ea typeface="Arial"/>
                <a:cs typeface="Arial"/>
                <a:sym typeface="Arial"/>
              </a:rPr>
              <a:t> Expansions- und </a:t>
            </a:r>
            <a:r>
              <a:rPr lang="en-US" b="0" i="0" u="none" strike="noStrike" cap="none" dirty="0" err="1">
                <a:solidFill>
                  <a:srgbClr val="000000"/>
                </a:solidFill>
                <a:latin typeface="Arial"/>
                <a:ea typeface="Arial"/>
                <a:cs typeface="Arial"/>
                <a:sym typeface="Arial"/>
              </a:rPr>
              <a:t>Entwicklungsmöglichkeiten</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sich</a:t>
            </a:r>
            <a:r>
              <a:rPr lang="en-US" b="0" i="0" u="none" strike="noStrike" cap="none" dirty="0">
                <a:solidFill>
                  <a:srgbClr val="000000"/>
                </a:solidFill>
                <a:latin typeface="Arial"/>
                <a:ea typeface="Arial"/>
                <a:cs typeface="Arial"/>
                <a:sym typeface="Arial"/>
              </a:rPr>
              <a:t> an </a:t>
            </a:r>
            <a:r>
              <a:rPr lang="en-US" b="0" i="0" u="none" strike="noStrike" cap="none" dirty="0" err="1">
                <a:solidFill>
                  <a:srgbClr val="000000"/>
                </a:solidFill>
                <a:latin typeface="Arial"/>
                <a:ea typeface="Arial"/>
                <a:cs typeface="Arial"/>
                <a:sym typeface="Arial"/>
              </a:rPr>
              <a:t>neuen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Markttrends</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oder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Kundenbedürfnissen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orientieren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367802" marR="0" lvl="1" indent="-183899" algn="l" rtl="0">
              <a:lnSpc>
                <a:spcPct val="120000"/>
              </a:lnSpc>
              <a:spcBef>
                <a:spcPts val="0"/>
              </a:spcBef>
              <a:spcAft>
                <a:spcPts val="0"/>
              </a:spcAft>
              <a:buClr>
                <a:srgbClr val="000000"/>
              </a:buClr>
              <a:buSzPts val="1700"/>
              <a:buFont typeface="Arial"/>
              <a:buChar char="•"/>
            </a:pPr>
            <a:r>
              <a:rPr lang="tr-TR" b="1" i="0" u="none" strike="noStrike" cap="none" dirty="0">
                <a:solidFill>
                  <a:srgbClr val="000000"/>
                </a:solidFill>
                <a:latin typeface="Arial"/>
                <a:ea typeface="Arial"/>
                <a:cs typeface="Arial"/>
                <a:sym typeface="Arial"/>
              </a:rPr>
              <a:t>Gefahren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Bewerten</a:t>
            </a:r>
            <a:r>
              <a:rPr lang="en-US" b="0" i="0" u="none" strike="noStrike" cap="none" dirty="0">
                <a:solidFill>
                  <a:srgbClr val="000000"/>
                </a:solidFill>
                <a:latin typeface="Arial"/>
                <a:ea typeface="Arial"/>
                <a:cs typeface="Arial"/>
                <a:sym typeface="Arial"/>
              </a:rPr>
              <a:t> Sie externe </a:t>
            </a:r>
            <a:r>
              <a:rPr lang="en-US" b="0" i="0" u="none" strike="noStrike" cap="none" dirty="0" err="1">
                <a:solidFill>
                  <a:srgbClr val="000000"/>
                </a:solidFill>
                <a:latin typeface="Arial"/>
                <a:ea typeface="Arial"/>
                <a:cs typeface="Arial"/>
                <a:sym typeface="Arial"/>
              </a:rPr>
              <a:t>Faktoren</a:t>
            </a:r>
            <a:r>
              <a:rPr lang="en-US" b="0" i="0" u="none" strike="noStrike" cap="none" dirty="0">
                <a:solidFill>
                  <a:srgbClr val="000000"/>
                </a:solidFill>
                <a:latin typeface="Arial"/>
                <a:ea typeface="Arial"/>
                <a:cs typeface="Arial"/>
                <a:sym typeface="Arial"/>
              </a:rPr>
              <a:t>, die </a:t>
            </a:r>
            <a:r>
              <a:rPr lang="en-US" b="0" i="0" u="none" strike="noStrike" cap="none" dirty="0" err="1">
                <a:solidFill>
                  <a:srgbClr val="000000"/>
                </a:solidFill>
                <a:latin typeface="Arial"/>
                <a:ea typeface="Arial"/>
                <a:cs typeface="Arial"/>
                <a:sym typeface="Arial"/>
              </a:rPr>
              <a:t>ein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Risiko</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darstellen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oder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Ihr</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Unternehmen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stören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könnten</a:t>
            </a:r>
            <a:r>
              <a:rPr lang="tr-TR" dirty="0"/>
              <a:t>. </a:t>
            </a:r>
            <a:r>
              <a:rPr lang="en-US" b="0" i="0" u="none" strike="noStrike" cap="none" dirty="0" err="1">
                <a:solidFill>
                  <a:srgbClr val="000000"/>
                </a:solidFill>
                <a:latin typeface="Arial"/>
                <a:ea typeface="Arial"/>
                <a:cs typeface="Arial"/>
                <a:sym typeface="Arial"/>
              </a:rPr>
              <a:t>Geschäftsabläufe</a:t>
            </a:r>
            <a:r>
              <a:rPr lang="en-US" b="0" i="0" u="none" strike="noStrike" cap="none" dirty="0">
                <a:solidFill>
                  <a:srgbClr val="000000"/>
                </a:solidFill>
                <a:latin typeface="Arial"/>
                <a:ea typeface="Arial"/>
                <a:cs typeface="Arial"/>
                <a:sym typeface="Arial"/>
              </a:rPr>
              <a:t>, um </a:t>
            </a:r>
            <a:r>
              <a:rPr lang="en-US" b="0" i="0" u="none" strike="noStrike" cap="none" dirty="0" err="1">
                <a:solidFill>
                  <a:srgbClr val="000000"/>
                </a:solidFill>
                <a:latin typeface="Arial"/>
                <a:ea typeface="Arial"/>
                <a:cs typeface="Arial"/>
                <a:sym typeface="Arial"/>
              </a:rPr>
              <a:t>proaktive</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Risikomanagementstrategien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zu</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gewährleisten</a:t>
            </a:r>
            <a:r>
              <a:rPr lang="en-US" b="0" i="0" u="none" strike="noStrike" cap="none" dirty="0">
                <a:solidFill>
                  <a:srgbClr val="000000"/>
                </a:solidFill>
                <a:latin typeface="Arial"/>
                <a:ea typeface="Arial"/>
                <a:cs typeface="Arial"/>
                <a:sym typeface="Arial"/>
              </a:rPr>
              <a:t>.</a:t>
            </a:r>
            <a:endParaRPr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b="0" i="0" u="none" strike="noStrike" cap="none" dirty="0">
              <a:solidFill>
                <a:srgbClr val="000000"/>
              </a:solidFill>
              <a:latin typeface="Arial"/>
              <a:ea typeface="Arial"/>
              <a:cs typeface="Arial"/>
              <a:sym typeface="Arial"/>
            </a:endParaRPr>
          </a:p>
          <a:p>
            <a:pPr marL="0" marR="0" lvl="0" indent="0" algn="l" rtl="0">
              <a:lnSpc>
                <a:spcPct val="119941"/>
              </a:lnSpc>
              <a:spcBef>
                <a:spcPts val="0"/>
              </a:spcBef>
              <a:spcAft>
                <a:spcPts val="0"/>
              </a:spcAft>
              <a:buNone/>
            </a:pPr>
            <a:endParaRPr b="0" i="0" u="none" strike="noStrike" cap="none" dirty="0">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101"/>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850" name="Google Shape;850;p101"/>
          <p:cNvSpPr/>
          <p:nvPr/>
        </p:nvSpPr>
        <p:spPr>
          <a:xfrm>
            <a:off x="1583718" y="767884"/>
            <a:ext cx="7548341" cy="4888560"/>
          </a:xfrm>
          <a:custGeom>
            <a:avLst/>
            <a:gdLst/>
            <a:ahLst/>
            <a:cxnLst/>
            <a:rect l="l" t="t" r="r" b="b"/>
            <a:pathLst>
              <a:path w="8562539" h="5861950" extrusionOk="0">
                <a:moveTo>
                  <a:pt x="0" y="0"/>
                </a:moveTo>
                <a:lnTo>
                  <a:pt x="8562539" y="0"/>
                </a:lnTo>
                <a:lnTo>
                  <a:pt x="8562539" y="5861951"/>
                </a:lnTo>
                <a:lnTo>
                  <a:pt x="0" y="5861951"/>
                </a:lnTo>
                <a:lnTo>
                  <a:pt x="0" y="0"/>
                </a:lnTo>
                <a:close/>
              </a:path>
            </a:pathLst>
          </a:custGeom>
          <a:blipFill rotWithShape="1">
            <a:blip r:embed="rId4">
              <a:alphaModFix/>
            </a:blip>
            <a:stretch>
              <a:fillRect t="-498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3" b="0" i="0" u="none" strike="noStrike" cap="none">
              <a:solidFill>
                <a:srgbClr val="000000"/>
              </a:solidFill>
              <a:latin typeface="Arial"/>
              <a:ea typeface="Arial"/>
              <a:cs typeface="Arial"/>
              <a:sym typeface="Arial"/>
            </a:endParaRPr>
          </a:p>
        </p:txBody>
      </p:sp>
      <p:sp>
        <p:nvSpPr>
          <p:cNvPr id="851" name="Google Shape;851;p101"/>
          <p:cNvSpPr txBox="1"/>
          <p:nvPr/>
        </p:nvSpPr>
        <p:spPr>
          <a:xfrm>
            <a:off x="1062393" y="336961"/>
            <a:ext cx="8591141" cy="333869"/>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804" b="1" i="0" u="none" strike="noStrike" cap="none">
                <a:solidFill>
                  <a:srgbClr val="000000"/>
                </a:solidFill>
                <a:latin typeface="Arial"/>
                <a:ea typeface="Arial"/>
                <a:cs typeface="Arial"/>
                <a:sym typeface="Arial"/>
              </a:rPr>
              <a:t>SWOT-Analyse</a:t>
            </a:r>
            <a:endParaRPr sz="1403" b="1" i="0" u="none" strike="noStrike" cap="none">
              <a:solidFill>
                <a:srgbClr val="000000"/>
              </a:solidFill>
              <a:latin typeface="Arial"/>
              <a:ea typeface="Arial"/>
              <a:cs typeface="Arial"/>
              <a:sym typeface="Arial"/>
            </a:endParaRPr>
          </a:p>
        </p:txBody>
      </p:sp>
      <p:sp>
        <p:nvSpPr>
          <p:cNvPr id="852" name="Google Shape;852;p101"/>
          <p:cNvSpPr txBox="1"/>
          <p:nvPr/>
        </p:nvSpPr>
        <p:spPr>
          <a:xfrm>
            <a:off x="1829052" y="5835288"/>
            <a:ext cx="7057672" cy="333168"/>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804" b="1" i="0" u="sng" strike="noStrike" cap="none">
                <a:solidFill>
                  <a:schemeClr val="hlink"/>
                </a:solidFill>
                <a:latin typeface="Arial"/>
                <a:ea typeface="Arial"/>
                <a:cs typeface="Arial"/>
                <a:sym typeface="Arial"/>
                <a:hlinkClick r:id="rId5"/>
              </a:rPr>
              <a:t>Wie man eine SWOT-Analyse durchführt (mit Beispielen und kostenloser Vorlage!)</a:t>
            </a:r>
            <a:endParaRPr sz="1403" b="1" i="0" u="none" strike="noStrike" cap="none">
              <a:solidFill>
                <a:srgbClr val="000000"/>
              </a:solidFill>
              <a:latin typeface="Arial"/>
              <a:ea typeface="Arial"/>
              <a:cs typeface="Arial"/>
              <a:sym typeface="Arial"/>
            </a:endParaRPr>
          </a:p>
        </p:txBody>
      </p:sp>
      <p:sp>
        <p:nvSpPr>
          <p:cNvPr id="853" name="Google Shape;853;p101"/>
          <p:cNvSpPr/>
          <p:nvPr/>
        </p:nvSpPr>
        <p:spPr>
          <a:xfrm>
            <a:off x="825190" y="5296829"/>
            <a:ext cx="869795" cy="871627"/>
          </a:xfrm>
          <a:prstGeom prst="curvedRightArrow">
            <a:avLst>
              <a:gd name="adj1" fmla="val 25000"/>
              <a:gd name="adj2" fmla="val 50000"/>
              <a:gd name="adj3" fmla="val 25000"/>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102"/>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63" name="Google Shape;863;p102"/>
          <p:cNvSpPr/>
          <p:nvPr/>
        </p:nvSpPr>
        <p:spPr>
          <a:xfrm>
            <a:off x="7775843" y="508630"/>
            <a:ext cx="1385509" cy="1456514"/>
          </a:xfrm>
          <a:custGeom>
            <a:avLst/>
            <a:gdLst/>
            <a:ahLst/>
            <a:cxnLst/>
            <a:rect l="l" t="t" r="r" b="b"/>
            <a:pathLst>
              <a:path w="1382599" h="1453455" extrusionOk="0">
                <a:moveTo>
                  <a:pt x="0" y="0"/>
                </a:moveTo>
                <a:lnTo>
                  <a:pt x="1382599" y="0"/>
                </a:lnTo>
                <a:lnTo>
                  <a:pt x="1382599" y="1453455"/>
                </a:lnTo>
                <a:lnTo>
                  <a:pt x="0" y="145345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64" name="Google Shape;864;p102"/>
          <p:cNvSpPr/>
          <p:nvPr/>
        </p:nvSpPr>
        <p:spPr>
          <a:xfrm>
            <a:off x="3853782" y="5262478"/>
            <a:ext cx="2421534" cy="1507404"/>
          </a:xfrm>
          <a:custGeom>
            <a:avLst/>
            <a:gdLst/>
            <a:ahLst/>
            <a:cxnLst/>
            <a:rect l="l" t="t" r="r" b="b"/>
            <a:pathLst>
              <a:path w="2416449" h="1504239" extrusionOk="0">
                <a:moveTo>
                  <a:pt x="0" y="0"/>
                </a:moveTo>
                <a:lnTo>
                  <a:pt x="2416449" y="0"/>
                </a:lnTo>
                <a:lnTo>
                  <a:pt x="2416449" y="1504240"/>
                </a:lnTo>
                <a:lnTo>
                  <a:pt x="0" y="150424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65" name="Google Shape;865;p102"/>
          <p:cNvSpPr txBox="1"/>
          <p:nvPr/>
        </p:nvSpPr>
        <p:spPr>
          <a:xfrm>
            <a:off x="768979" y="718741"/>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Risikobewertung und -management</a:t>
            </a:r>
            <a:endParaRPr sz="1700" b="1" i="0" u="none" strike="noStrike" cap="none">
              <a:solidFill>
                <a:srgbClr val="000000"/>
              </a:solidFill>
              <a:latin typeface="Arial"/>
              <a:ea typeface="Arial"/>
              <a:cs typeface="Arial"/>
              <a:sym typeface="Arial"/>
            </a:endParaRPr>
          </a:p>
        </p:txBody>
      </p:sp>
      <p:sp>
        <p:nvSpPr>
          <p:cNvPr id="866" name="Google Shape;866;p102"/>
          <p:cNvSpPr txBox="1"/>
          <p:nvPr/>
        </p:nvSpPr>
        <p:spPr>
          <a:xfrm>
            <a:off x="616249" y="1441101"/>
            <a:ext cx="8450446" cy="382137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Der Prozess des Risikomanagements umfasst fünf wichtige Schritte:</a:t>
            </a:r>
            <a:endParaRPr sz="1700" b="1"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1. Identifizierung von Risiken: Identifizierung potenzieller Risiken, die das Unternehmen betreffen könnten, durch Brainstorming und Trendanalyse.</a:t>
            </a:r>
            <a:endParaRPr sz="17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2. Risikoanalyse: Bewertung der Wahrscheinlichkeit und der Auswirkungen jedes einzelnen Risikos mit entsprechender Prioritätensetzung.</a:t>
            </a:r>
            <a:endParaRPr sz="17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3. Risikokontrolle: Umsetzung von Maßnahmen zur Abschwächung oder Beseitigung festgestellter Risiken, was Prozessänderungen oder Investitionen beinhalten kann.</a:t>
            </a:r>
            <a:endParaRPr sz="17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4. Risikofinanzierung: Zuweisung von Mitteln zur Deckung potenzieller Risiken durch Versicherungen, Reservefonds oder Selbstversicherung.</a:t>
            </a:r>
            <a:endParaRPr sz="17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5. Verwaltung von Schadensfällen: Bearbeitung tatsächlicher oder potenzieller Ansprüche, die sich aus Risikoereignissen ergeben, einschließlich Untersuchung, Verhandlung und Zahlung.</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103"/>
          <p:cNvSpPr/>
          <p:nvPr/>
        </p:nvSpPr>
        <p:spPr>
          <a:xfrm>
            <a:off x="2155"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76" name="Google Shape;876;p103"/>
          <p:cNvSpPr txBox="1"/>
          <p:nvPr/>
        </p:nvSpPr>
        <p:spPr>
          <a:xfrm>
            <a:off x="808585" y="1020517"/>
            <a:ext cx="8844874" cy="581697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Finanzielles</a:t>
            </a:r>
            <a:r>
              <a:rPr lang="en-US" sz="1500" b="1" i="0" u="none" strike="noStrike" cap="none" dirty="0">
                <a:solidFill>
                  <a:srgbClr val="000000"/>
                </a:solidFill>
                <a:latin typeface="Arial"/>
                <a:ea typeface="Arial"/>
                <a:cs typeface="Arial"/>
                <a:sym typeface="Arial"/>
              </a:rPr>
              <a:t> </a:t>
            </a:r>
            <a:r>
              <a:rPr lang="en-US" sz="1500" b="1" i="0" u="none" strike="noStrike" cap="none" dirty="0" err="1">
                <a:solidFill>
                  <a:srgbClr val="000000"/>
                </a:solidFill>
                <a:latin typeface="Arial"/>
                <a:ea typeface="Arial"/>
                <a:cs typeface="Arial"/>
                <a:sym typeface="Arial"/>
              </a:rPr>
              <a:t>Risiko</a:t>
            </a:r>
            <a:r>
              <a:rPr lang="en-US" sz="1500" b="1" i="0" u="none" strike="noStrike" cap="none" dirty="0">
                <a:solidFill>
                  <a:srgbClr val="000000"/>
                </a:solidFill>
                <a:latin typeface="Arial"/>
                <a:ea typeface="Arial"/>
                <a:cs typeface="Arial"/>
                <a:sym typeface="Arial"/>
              </a:rPr>
              <a:t> </a:t>
            </a:r>
            <a:endParaRPr sz="1500" b="1"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500" b="0" i="0" u="none" strike="noStrike" cap="none" dirty="0" err="1">
                <a:solidFill>
                  <a:srgbClr val="000000"/>
                </a:solidFill>
                <a:latin typeface="Arial"/>
                <a:ea typeface="Arial"/>
                <a:cs typeface="Arial"/>
                <a:sym typeface="Arial"/>
              </a:rPr>
              <a:t>Unternehmer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risikofreudig</a:t>
            </a:r>
            <a:r>
              <a:rPr lang="en-US" sz="1500" b="0" i="0" u="none" strike="noStrike" cap="none" dirty="0">
                <a:solidFill>
                  <a:srgbClr val="000000"/>
                </a:solidFill>
                <a:latin typeface="Arial"/>
                <a:ea typeface="Arial"/>
                <a:cs typeface="Arial"/>
                <a:sym typeface="Arial"/>
              </a:rPr>
              <a:t> und von der Vision </a:t>
            </a:r>
            <a:r>
              <a:rPr lang="en-US" sz="1500" b="0" i="0" u="none" strike="noStrike" cap="none" dirty="0" err="1">
                <a:solidFill>
                  <a:srgbClr val="000000"/>
                </a:solidFill>
                <a:latin typeface="Arial"/>
                <a:ea typeface="Arial"/>
                <a:cs typeface="Arial"/>
                <a:sym typeface="Arial"/>
              </a:rPr>
              <a:t>beseelt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Lücken</a:t>
            </a:r>
            <a:r>
              <a:rPr lang="en-US" sz="1500" b="0" i="0" u="none" strike="noStrike" cap="none" dirty="0">
                <a:solidFill>
                  <a:srgbClr val="000000"/>
                </a:solidFill>
                <a:latin typeface="Arial"/>
                <a:ea typeface="Arial"/>
                <a:cs typeface="Arial"/>
                <a:sym typeface="Arial"/>
              </a:rPr>
              <a:t> in der Branche </a:t>
            </a:r>
            <a:r>
              <a:rPr lang="en-US" sz="1500" b="0" i="0" u="none" strike="noStrike" cap="none" dirty="0" err="1">
                <a:solidFill>
                  <a:srgbClr val="000000"/>
                </a:solidFill>
                <a:latin typeface="Arial"/>
                <a:ea typeface="Arial"/>
                <a:cs typeface="Arial"/>
                <a:sym typeface="Arial"/>
              </a:rPr>
              <a:t>zu</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schließen</a:t>
            </a:r>
            <a:r>
              <a:rPr lang="en-US" sz="1500" b="0" i="0" u="none" strike="noStrike" cap="none" dirty="0">
                <a:solidFill>
                  <a:srgbClr val="000000"/>
                </a:solidFill>
                <a:latin typeface="Arial"/>
                <a:ea typeface="Arial"/>
                <a:cs typeface="Arial"/>
                <a:sym typeface="Arial"/>
              </a:rPr>
              <a:t>. </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Sie </a:t>
            </a:r>
            <a:r>
              <a:rPr lang="en-US" sz="1500" b="0" i="0" u="none" strike="noStrike" cap="none" dirty="0" err="1">
                <a:solidFill>
                  <a:srgbClr val="000000"/>
                </a:solidFill>
                <a:latin typeface="Arial"/>
                <a:ea typeface="Arial"/>
                <a:cs typeface="Arial"/>
                <a:sym typeface="Arial"/>
              </a:rPr>
              <a:t>verlassen</a:t>
            </a:r>
            <a:r>
              <a:rPr lang="en-US" sz="1500" b="0" i="0" u="none" strike="noStrike" cap="none" dirty="0">
                <a:solidFill>
                  <a:srgbClr val="000000"/>
                </a:solidFill>
                <a:latin typeface="Arial"/>
                <a:ea typeface="Arial"/>
                <a:cs typeface="Arial"/>
                <a:sym typeface="Arial"/>
              </a:rPr>
              <a:t> oft </a:t>
            </a:r>
            <a:r>
              <a:rPr lang="en-US" sz="1500" b="0" i="0" u="none" strike="noStrike" cap="none" dirty="0" err="1">
                <a:solidFill>
                  <a:srgbClr val="000000"/>
                </a:solidFill>
                <a:latin typeface="Arial"/>
                <a:ea typeface="Arial"/>
                <a:cs typeface="Arial"/>
                <a:sym typeface="Arial"/>
              </a:rPr>
              <a:t>ihren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festen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Arbeitsplatz</a:t>
            </a:r>
            <a:r>
              <a:rPr lang="en-US" sz="1500" b="0" i="0" u="none" strike="noStrike" cap="none" dirty="0">
                <a:solidFill>
                  <a:srgbClr val="000000"/>
                </a:solidFill>
                <a:latin typeface="Arial"/>
                <a:ea typeface="Arial"/>
                <a:cs typeface="Arial"/>
                <a:sym typeface="Arial"/>
              </a:rPr>
              <a:t>, um </a:t>
            </a:r>
            <a:r>
              <a:rPr lang="en-US" sz="1500" b="0" i="0" u="none" strike="noStrike" cap="none" dirty="0" err="1">
                <a:solidFill>
                  <a:srgbClr val="000000"/>
                </a:solidFill>
                <a:latin typeface="Arial"/>
                <a:ea typeface="Arial"/>
                <a:cs typeface="Arial"/>
                <a:sym typeface="Arial"/>
              </a:rPr>
              <a:t>ein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gründen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sehen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dabei</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Unwägbarkeiten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unsicherem</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Einkommen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begrenzter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persönlicher</a:t>
            </a:r>
            <a:r>
              <a:rPr lang="en-US" sz="1500" b="0" i="0" u="none" strike="noStrike" cap="none" dirty="0">
                <a:solidFill>
                  <a:srgbClr val="000000"/>
                </a:solidFill>
                <a:latin typeface="Arial"/>
                <a:ea typeface="Arial"/>
                <a:cs typeface="Arial"/>
                <a:sym typeface="Arial"/>
              </a:rPr>
              <a:t> Zeit </a:t>
            </a:r>
            <a:r>
              <a:rPr lang="en-US" sz="1500" b="0" i="0" u="none" strike="noStrike" cap="none" dirty="0" err="1">
                <a:solidFill>
                  <a:srgbClr val="000000"/>
                </a:solidFill>
                <a:latin typeface="Arial"/>
                <a:ea typeface="Arial"/>
                <a:cs typeface="Arial"/>
                <a:sym typeface="Arial"/>
              </a:rPr>
              <a:t>konfrontiert</a:t>
            </a:r>
            <a:r>
              <a:rPr lang="en-US" sz="1500" b="0" i="0" u="none" strike="noStrike" cap="none" dirty="0">
                <a:solidFill>
                  <a:srgbClr val="000000"/>
                </a:solidFill>
                <a:latin typeface="Arial"/>
                <a:ea typeface="Arial"/>
                <a:cs typeface="Arial"/>
                <a:sym typeface="Arial"/>
              </a:rPr>
              <a:t>. Bevor </a:t>
            </a:r>
            <a:r>
              <a:rPr lang="en-US" sz="1500" b="0" i="0" u="none" strike="noStrike" cap="none" dirty="0" err="1">
                <a:solidFill>
                  <a:srgbClr val="000000"/>
                </a:solidFill>
                <a:latin typeface="Arial"/>
                <a:ea typeface="Arial"/>
                <a:cs typeface="Arial"/>
                <a:sym typeface="Arial"/>
              </a:rPr>
              <a:t>sie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gründen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müssen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sie</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üblichen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Risiken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abschätzen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minimieren</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Strategisches</a:t>
            </a:r>
            <a:r>
              <a:rPr lang="en-US" sz="1500" b="1" i="0" u="none" strike="noStrike" cap="none" dirty="0">
                <a:solidFill>
                  <a:srgbClr val="000000"/>
                </a:solidFill>
                <a:latin typeface="Arial"/>
                <a:ea typeface="Arial"/>
                <a:cs typeface="Arial"/>
                <a:sym typeface="Arial"/>
              </a:rPr>
              <a:t> </a:t>
            </a:r>
            <a:r>
              <a:rPr lang="en-US" sz="1500" b="1" i="0" u="none" strike="noStrike" cap="none" dirty="0" err="1">
                <a:solidFill>
                  <a:srgbClr val="000000"/>
                </a:solidFill>
                <a:latin typeface="Arial"/>
                <a:ea typeface="Arial"/>
                <a:cs typeface="Arial"/>
                <a:sym typeface="Arial"/>
              </a:rPr>
              <a:t>Risiko</a:t>
            </a:r>
            <a:r>
              <a:rPr lang="en-US" sz="1500" b="1" i="0" u="none" strike="noStrike" cap="none" dirty="0">
                <a:solidFill>
                  <a:srgbClr val="000000"/>
                </a:solidFill>
                <a:latin typeface="Arial"/>
                <a:ea typeface="Arial"/>
                <a:cs typeface="Arial"/>
                <a:sym typeface="Arial"/>
              </a:rPr>
              <a:t> </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Ein </a:t>
            </a:r>
            <a:r>
              <a:rPr lang="en-US" sz="1500" b="0" i="0" u="none" strike="noStrike" cap="none" dirty="0" err="1">
                <a:solidFill>
                  <a:srgbClr val="000000"/>
                </a:solidFill>
                <a:latin typeface="Arial"/>
                <a:ea typeface="Arial"/>
                <a:cs typeface="Arial"/>
                <a:sym typeface="Arial"/>
              </a:rPr>
              <a:t>strategisches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Risiko</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entsteht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wenn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Markt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oder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Umweltveränderungen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gewählten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Strategien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unwirksam</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machen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auf die </a:t>
            </a:r>
            <a:r>
              <a:rPr lang="en-US" sz="1500" b="0" i="0" u="none" strike="noStrike" cap="none" dirty="0" err="1">
                <a:solidFill>
                  <a:srgbClr val="000000"/>
                </a:solidFill>
                <a:latin typeface="Arial"/>
                <a:ea typeface="Arial"/>
                <a:cs typeface="Arial"/>
                <a:sym typeface="Arial"/>
              </a:rPr>
              <a:t>Fähigkeit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auswirken</a:t>
            </a:r>
            <a:r>
              <a:rPr lang="en-US" sz="1500" b="0" i="0" u="none" strike="noStrike" cap="none" dirty="0">
                <a:solidFill>
                  <a:srgbClr val="000000"/>
                </a:solidFill>
                <a:latin typeface="Arial"/>
                <a:ea typeface="Arial"/>
                <a:cs typeface="Arial"/>
                <a:sym typeface="Arial"/>
              </a:rPr>
              <a:t>, seine Benchmarks und </a:t>
            </a:r>
            <a:r>
              <a:rPr lang="en-US" sz="1500" b="0" i="0" u="none" strike="noStrike" cap="none" dirty="0" err="1">
                <a:solidFill>
                  <a:srgbClr val="000000"/>
                </a:solidFill>
                <a:latin typeface="Arial"/>
                <a:ea typeface="Arial"/>
                <a:cs typeface="Arial"/>
                <a:sym typeface="Arial"/>
              </a:rPr>
              <a:t>wichtigsten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Leistungsindikatoren</a:t>
            </a:r>
            <a:r>
              <a:rPr lang="en-US" sz="1500" b="0" i="0" u="none" strike="noStrike" cap="none" dirty="0">
                <a:solidFill>
                  <a:srgbClr val="000000"/>
                </a:solidFill>
                <a:latin typeface="Arial"/>
                <a:ea typeface="Arial"/>
                <a:cs typeface="Arial"/>
                <a:sym typeface="Arial"/>
              </a:rPr>
              <a:t> (KPIs) </a:t>
            </a:r>
            <a:r>
              <a:rPr lang="en-US" sz="1500" b="0" i="0" u="none" strike="noStrike" cap="none" dirty="0" err="1">
                <a:solidFill>
                  <a:srgbClr val="000000"/>
                </a:solidFill>
                <a:latin typeface="Arial"/>
                <a:ea typeface="Arial"/>
                <a:cs typeface="Arial"/>
                <a:sym typeface="Arial"/>
              </a:rPr>
              <a:t>zu</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erfüllen</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Technologie-Risiko</a:t>
            </a:r>
            <a:r>
              <a:rPr lang="en-US" sz="1500" b="1" i="0" u="none" strike="noStrike" cap="none" dirty="0">
                <a:solidFill>
                  <a:srgbClr val="000000"/>
                </a:solidFill>
                <a:latin typeface="Arial"/>
                <a:ea typeface="Arial"/>
                <a:cs typeface="Arial"/>
                <a:sym typeface="Arial"/>
              </a:rPr>
              <a:t> </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Das </a:t>
            </a:r>
            <a:r>
              <a:rPr lang="en-US" sz="1500" b="0" i="0" u="none" strike="noStrike" cap="none" dirty="0" err="1">
                <a:solidFill>
                  <a:srgbClr val="000000"/>
                </a:solidFill>
                <a:latin typeface="Arial"/>
                <a:ea typeface="Arial"/>
                <a:cs typeface="Arial"/>
                <a:sym typeface="Arial"/>
              </a:rPr>
              <a:t>Technologierisiko</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umfasst</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Anpassung</a:t>
            </a:r>
            <a:r>
              <a:rPr lang="en-US" sz="1500" b="0" i="0" u="none" strike="noStrike" cap="none" dirty="0">
                <a:solidFill>
                  <a:srgbClr val="000000"/>
                </a:solidFill>
                <a:latin typeface="Arial"/>
                <a:ea typeface="Arial"/>
                <a:cs typeface="Arial"/>
                <a:sym typeface="Arial"/>
              </a:rPr>
              <a:t> an neu </a:t>
            </a:r>
            <a:r>
              <a:rPr lang="en-US" sz="1500" b="0" i="0" u="none" strike="noStrike" cap="none" dirty="0" err="1">
                <a:solidFill>
                  <a:srgbClr val="000000"/>
                </a:solidFill>
                <a:latin typeface="Arial"/>
                <a:ea typeface="Arial"/>
                <a:cs typeface="Arial"/>
                <a:sym typeface="Arial"/>
              </a:rPr>
              <a:t>entstehende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Technologien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störend</a:t>
            </a:r>
            <a:r>
              <a:rPr lang="en-US" sz="1500" b="0" i="0" u="none" strike="noStrike" cap="none" dirty="0">
                <a:solidFill>
                  <a:srgbClr val="000000"/>
                </a:solidFill>
                <a:latin typeface="Arial"/>
                <a:ea typeface="Arial"/>
                <a:cs typeface="Arial"/>
                <a:sym typeface="Arial"/>
              </a:rPr>
              <a:t> sein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erhebliche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Investitionen</a:t>
            </a:r>
            <a:r>
              <a:rPr lang="en-US" sz="1500" b="0" i="0" u="none" strike="noStrike" cap="none" dirty="0">
                <a:solidFill>
                  <a:srgbClr val="000000"/>
                </a:solidFill>
                <a:latin typeface="Arial"/>
                <a:ea typeface="Arial"/>
                <a:cs typeface="Arial"/>
                <a:sym typeface="Arial"/>
              </a:rPr>
              <a:t> in </a:t>
            </a:r>
            <a:r>
              <a:rPr lang="en-US" sz="1500" b="0" i="0" u="none" strike="noStrike" cap="none" dirty="0" err="1">
                <a:solidFill>
                  <a:srgbClr val="000000"/>
                </a:solidFill>
                <a:latin typeface="Arial"/>
                <a:ea typeface="Arial"/>
                <a:cs typeface="Arial"/>
                <a:sym typeface="Arial"/>
              </a:rPr>
              <a:t>neue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Systeme</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Prozesse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erfordern</a:t>
            </a:r>
            <a:r>
              <a:rPr lang="en-US" sz="1500" b="0" i="0" u="none" strike="noStrike" cap="none" dirty="0">
                <a:solidFill>
                  <a:srgbClr val="000000"/>
                </a:solidFill>
                <a:latin typeface="Arial"/>
                <a:ea typeface="Arial"/>
                <a:cs typeface="Arial"/>
                <a:sym typeface="Arial"/>
              </a:rPr>
              <a:t>, was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auf die </a:t>
            </a:r>
            <a:r>
              <a:rPr lang="en-US" sz="1500" b="0" i="0" u="none" strike="noStrike" cap="none" dirty="0" err="1">
                <a:solidFill>
                  <a:srgbClr val="000000"/>
                </a:solidFill>
                <a:latin typeface="Arial"/>
                <a:ea typeface="Arial"/>
                <a:cs typeface="Arial"/>
                <a:sym typeface="Arial"/>
              </a:rPr>
              <a:t>finanzielle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Leistung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auswirkt</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Marktrisiko</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Das </a:t>
            </a:r>
            <a:r>
              <a:rPr lang="en-US" sz="1500" b="0" i="0" u="none" strike="noStrike" cap="none" dirty="0" err="1">
                <a:solidFill>
                  <a:srgbClr val="000000"/>
                </a:solidFill>
                <a:latin typeface="Arial"/>
                <a:ea typeface="Arial"/>
                <a:cs typeface="Arial"/>
                <a:sym typeface="Arial"/>
              </a:rPr>
              <a:t>Marktrisiko</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umfasst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verschiedene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Faktoren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darunter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Konjunkturschwankungen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Markttrends</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Maßnahmen</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Wettbewerber</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alle auf die </a:t>
            </a:r>
            <a:r>
              <a:rPr lang="en-US" sz="1500" b="0" i="0" u="none" strike="noStrike" cap="none" dirty="0" err="1">
                <a:solidFill>
                  <a:srgbClr val="000000"/>
                </a:solidFill>
                <a:latin typeface="Arial"/>
                <a:ea typeface="Arial"/>
                <a:cs typeface="Arial"/>
                <a:sym typeface="Arial"/>
              </a:rPr>
              <a:t>Nachfrage</a:t>
            </a:r>
            <a:r>
              <a:rPr lang="en-US" sz="1500" b="0" i="0" u="none" strike="noStrike" cap="none" dirty="0">
                <a:solidFill>
                  <a:srgbClr val="000000"/>
                </a:solidFill>
                <a:latin typeface="Arial"/>
                <a:ea typeface="Arial"/>
                <a:cs typeface="Arial"/>
                <a:sym typeface="Arial"/>
              </a:rPr>
              <a:t> und den </a:t>
            </a:r>
            <a:r>
              <a:rPr lang="en-US" sz="1500" b="0" i="0" u="none" strike="noStrike" cap="none" dirty="0" err="1">
                <a:solidFill>
                  <a:srgbClr val="000000"/>
                </a:solidFill>
                <a:latin typeface="Arial"/>
                <a:ea typeface="Arial"/>
                <a:cs typeface="Arial"/>
                <a:sym typeface="Arial"/>
              </a:rPr>
              <a:t>Erfolg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Produkts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oder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Dienstleistung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auswirken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 was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gründliche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Marktanalyse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den </a:t>
            </a:r>
            <a:r>
              <a:rPr lang="en-US" sz="1500" b="0" i="0" u="none" strike="noStrike" cap="none" dirty="0" err="1">
                <a:solidFill>
                  <a:srgbClr val="000000"/>
                </a:solidFill>
                <a:latin typeface="Arial"/>
                <a:ea typeface="Arial"/>
                <a:cs typeface="Arial"/>
                <a:sym typeface="Arial"/>
              </a:rPr>
              <a:t>Unternehmer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erfordert</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p:txBody>
      </p:sp>
      <p:sp>
        <p:nvSpPr>
          <p:cNvPr id="877" name="Google Shape;877;p103"/>
          <p:cNvSpPr txBox="1"/>
          <p:nvPr/>
        </p:nvSpPr>
        <p:spPr>
          <a:xfrm>
            <a:off x="1062318" y="563434"/>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Identifizierung von Risiken</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p104"/>
          <p:cNvSpPr/>
          <p:nvPr/>
        </p:nvSpPr>
        <p:spPr>
          <a:xfrm>
            <a:off x="0"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87" name="Google Shape;887;p104"/>
          <p:cNvSpPr txBox="1"/>
          <p:nvPr/>
        </p:nvSpPr>
        <p:spPr>
          <a:xfrm>
            <a:off x="761428" y="975912"/>
            <a:ext cx="8880048" cy="5816977"/>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Wettbewerbsfähiges</a:t>
            </a:r>
            <a:r>
              <a:rPr lang="en-US" sz="1500" b="1" i="0" u="none" strike="noStrike" cap="none" dirty="0">
                <a:solidFill>
                  <a:srgbClr val="000000"/>
                </a:solidFill>
                <a:latin typeface="Arial"/>
                <a:ea typeface="Arial"/>
                <a:cs typeface="Arial"/>
                <a:sym typeface="Arial"/>
              </a:rPr>
              <a:t> </a:t>
            </a:r>
            <a:r>
              <a:rPr lang="en-US" sz="1500" b="1" i="0" u="none" strike="noStrike" cap="none" dirty="0" err="1">
                <a:solidFill>
                  <a:srgbClr val="000000"/>
                </a:solidFill>
                <a:latin typeface="Arial"/>
                <a:ea typeface="Arial"/>
                <a:cs typeface="Arial"/>
                <a:sym typeface="Arial"/>
              </a:rPr>
              <a:t>Risiko</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err="1">
                <a:solidFill>
                  <a:srgbClr val="000000"/>
                </a:solidFill>
                <a:latin typeface="Arial"/>
                <a:ea typeface="Arial"/>
                <a:cs typeface="Arial"/>
                <a:sym typeface="Arial"/>
              </a:rPr>
              <a:t>Unternehmer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müssen</a:t>
            </a:r>
            <a:r>
              <a:rPr lang="en-US" sz="1500" b="0" i="0" u="none" strike="noStrike" cap="none" dirty="0">
                <a:solidFill>
                  <a:srgbClr val="000000"/>
                </a:solidFill>
                <a:latin typeface="Arial"/>
                <a:ea typeface="Arial"/>
                <a:cs typeface="Arial"/>
                <a:sym typeface="Arial"/>
              </a:rPr>
              <a:t> das </a:t>
            </a:r>
            <a:r>
              <a:rPr lang="en-US" sz="1500" b="0" i="0" u="none" strike="noStrike" cap="none" dirty="0" err="1">
                <a:solidFill>
                  <a:srgbClr val="000000"/>
                </a:solidFill>
                <a:latin typeface="Arial"/>
                <a:ea typeface="Arial"/>
                <a:cs typeface="Arial"/>
                <a:sym typeface="Arial"/>
              </a:rPr>
              <a:t>Wettbewerbsrisiko</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einschätzen</a:t>
            </a:r>
            <a:r>
              <a:rPr lang="en-US" sz="1500" b="0" i="0" u="none" strike="noStrike" cap="none" dirty="0">
                <a:solidFill>
                  <a:srgbClr val="000000"/>
                </a:solidFill>
                <a:latin typeface="Arial"/>
                <a:ea typeface="Arial"/>
                <a:cs typeface="Arial"/>
                <a:sym typeface="Arial"/>
              </a:rPr>
              <a:t>, d. h. die </a:t>
            </a:r>
            <a:r>
              <a:rPr lang="en-US" sz="1500" b="0" i="0" u="none" strike="noStrike" cap="none" dirty="0" err="1">
                <a:solidFill>
                  <a:srgbClr val="000000"/>
                </a:solidFill>
                <a:latin typeface="Arial"/>
                <a:ea typeface="Arial"/>
                <a:cs typeface="Arial"/>
                <a:sym typeface="Arial"/>
              </a:rPr>
              <a:t>Marktnachfrage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Präsenz</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Wettbewerbern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abschätzen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Marktsättigung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größere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Konkurrenten</a:t>
            </a:r>
            <a:r>
              <a:rPr lang="en-US" sz="1500" b="0" i="0" u="none" strike="noStrike" cap="none" dirty="0">
                <a:solidFill>
                  <a:srgbClr val="000000"/>
                </a:solidFill>
                <a:latin typeface="Arial"/>
                <a:ea typeface="Arial"/>
                <a:cs typeface="Arial"/>
                <a:sym typeface="Arial"/>
              </a:rPr>
              <a:t> verstehen und </a:t>
            </a:r>
            <a:r>
              <a:rPr lang="en-US" sz="1500" b="0" i="0" u="none" strike="noStrike" cap="none" dirty="0" err="1">
                <a:solidFill>
                  <a:srgbClr val="000000"/>
                </a:solidFill>
                <a:latin typeface="Arial"/>
                <a:ea typeface="Arial"/>
                <a:cs typeface="Arial"/>
                <a:sym typeface="Arial"/>
              </a:rPr>
              <a:t>Innovationen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Patente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schützen</a:t>
            </a:r>
            <a:r>
              <a:rPr lang="en-US" sz="1500" b="0" i="0" u="none" strike="noStrike" cap="none" dirty="0">
                <a:solidFill>
                  <a:srgbClr val="000000"/>
                </a:solidFill>
                <a:latin typeface="Arial"/>
                <a:ea typeface="Arial"/>
                <a:cs typeface="Arial"/>
                <a:sym typeface="Arial"/>
              </a:rPr>
              <a:t>, um </a:t>
            </a:r>
            <a:r>
              <a:rPr lang="en-US" sz="1500" b="0" i="0" u="none" strike="noStrike" cap="none" dirty="0" err="1">
                <a:solidFill>
                  <a:srgbClr val="000000"/>
                </a:solidFill>
                <a:latin typeface="Arial"/>
                <a:ea typeface="Arial"/>
                <a:cs typeface="Arial"/>
                <a:sym typeface="Arial"/>
              </a:rPr>
              <a:t>potenzielle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Bedrohungen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abzumildern</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Reputationsrisiko</a:t>
            </a:r>
            <a:r>
              <a:rPr lang="en-US" sz="1500" b="1" i="0" u="none" strike="noStrike" cap="none" dirty="0">
                <a:solidFill>
                  <a:srgbClr val="000000"/>
                </a:solidFill>
                <a:latin typeface="Arial"/>
                <a:ea typeface="Arial"/>
                <a:cs typeface="Arial"/>
                <a:sym typeface="Arial"/>
              </a:rPr>
              <a:t> </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Das </a:t>
            </a:r>
            <a:r>
              <a:rPr lang="en-US" sz="1500" b="0" i="0" u="none" strike="noStrike" cap="none" dirty="0" err="1">
                <a:solidFill>
                  <a:srgbClr val="000000"/>
                </a:solidFill>
                <a:latin typeface="Arial"/>
                <a:ea typeface="Arial"/>
                <a:cs typeface="Arial"/>
                <a:sym typeface="Arial"/>
              </a:rPr>
              <a:t>Reputationsrisiko</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ist</a:t>
            </a:r>
            <a:r>
              <a:rPr lang="en-US" sz="1500" b="0" i="0" u="none" strike="noStrike" cap="none" dirty="0">
                <a:solidFill>
                  <a:srgbClr val="000000"/>
                </a:solidFill>
                <a:latin typeface="Arial"/>
                <a:ea typeface="Arial"/>
                <a:cs typeface="Arial"/>
                <a:sym typeface="Arial"/>
              </a:rPr>
              <a:t> für </a:t>
            </a:r>
            <a:r>
              <a:rPr lang="en-US" sz="1500" b="0" i="0" u="none" strike="noStrike" cap="none" dirty="0" err="1">
                <a:solidFill>
                  <a:srgbClr val="000000"/>
                </a:solidFill>
                <a:latin typeface="Arial"/>
                <a:ea typeface="Arial"/>
                <a:cs typeface="Arial"/>
                <a:sym typeface="Arial"/>
              </a:rPr>
              <a:t>neue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entscheidender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Bedeutung</a:t>
            </a:r>
            <a:r>
              <a:rPr lang="en-US" sz="1500" b="0" i="0" u="none" strike="noStrike" cap="none" dirty="0">
                <a:solidFill>
                  <a:srgbClr val="000000"/>
                </a:solidFill>
                <a:latin typeface="Arial"/>
                <a:ea typeface="Arial"/>
                <a:cs typeface="Arial"/>
                <a:sym typeface="Arial"/>
              </a:rPr>
              <a:t>, da die </a:t>
            </a:r>
            <a:r>
              <a:rPr lang="en-US" sz="1500" b="0" i="0" u="none" strike="noStrike" cap="none" dirty="0" err="1">
                <a:solidFill>
                  <a:srgbClr val="000000"/>
                </a:solidFill>
                <a:latin typeface="Arial"/>
                <a:ea typeface="Arial"/>
                <a:cs typeface="Arial"/>
                <a:sym typeface="Arial"/>
              </a:rPr>
              <a:t>ersten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Kundenerfahrungen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Markenwahrnehmung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erheblich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beeinflussen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wobei</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sozialen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Medien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Auswirkungen</a:t>
            </a:r>
            <a:r>
              <a:rPr lang="en-US" sz="1500" b="0" i="0" u="none" strike="noStrike" cap="none" dirty="0">
                <a:solidFill>
                  <a:srgbClr val="000000"/>
                </a:solidFill>
                <a:latin typeface="Arial"/>
                <a:ea typeface="Arial"/>
                <a:cs typeface="Arial"/>
                <a:sym typeface="Arial"/>
              </a:rPr>
              <a:t> des Feedbacks </a:t>
            </a:r>
            <a:r>
              <a:rPr lang="en-US" sz="1500" b="0" i="0" u="none" strike="noStrike" cap="none" dirty="0" err="1">
                <a:solidFill>
                  <a:srgbClr val="000000"/>
                </a:solidFill>
                <a:latin typeface="Arial"/>
                <a:ea typeface="Arial"/>
                <a:cs typeface="Arial"/>
                <a:sym typeface="Arial"/>
              </a:rPr>
              <a:t>noch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verstärken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effektives</a:t>
            </a:r>
            <a:r>
              <a:rPr lang="en-US" sz="1500" b="0" i="0" u="none" strike="noStrike" cap="none" dirty="0">
                <a:solidFill>
                  <a:srgbClr val="000000"/>
                </a:solidFill>
                <a:latin typeface="Arial"/>
                <a:ea typeface="Arial"/>
                <a:cs typeface="Arial"/>
                <a:sym typeface="Arial"/>
              </a:rPr>
              <a:t> Management </a:t>
            </a:r>
            <a:r>
              <a:rPr lang="en-US" sz="1500" b="0" i="0" u="none" strike="noStrike" cap="none" dirty="0" err="1">
                <a:solidFill>
                  <a:srgbClr val="000000"/>
                </a:solidFill>
                <a:latin typeface="Arial"/>
                <a:ea typeface="Arial"/>
                <a:cs typeface="Arial"/>
                <a:sym typeface="Arial"/>
              </a:rPr>
              <a:t>umfasst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proaktive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Kommunikation</a:t>
            </a:r>
            <a:r>
              <a:rPr lang="en-US" sz="1500" b="0" i="0" u="none" strike="noStrike" cap="none" dirty="0">
                <a:solidFill>
                  <a:srgbClr val="000000"/>
                </a:solidFill>
                <a:latin typeface="Arial"/>
                <a:ea typeface="Arial"/>
                <a:cs typeface="Arial"/>
                <a:sym typeface="Arial"/>
              </a:rPr>
              <a:t>, den Aufbau von </a:t>
            </a:r>
            <a:r>
              <a:rPr lang="en-US" sz="1500" b="0" i="0" u="none" strike="noStrike" cap="none" dirty="0" err="1">
                <a:solidFill>
                  <a:srgbClr val="000000"/>
                </a:solidFill>
                <a:latin typeface="Arial"/>
                <a:ea typeface="Arial"/>
                <a:cs typeface="Arial"/>
                <a:sym typeface="Arial"/>
              </a:rPr>
              <a:t>Beziehungen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Strategien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Einbindung</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Verbraucher</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Ökologische</a:t>
            </a:r>
            <a:r>
              <a:rPr lang="en-US" sz="1500" b="1" i="0" u="none" strike="noStrike" cap="none" dirty="0">
                <a:solidFill>
                  <a:srgbClr val="000000"/>
                </a:solidFill>
                <a:latin typeface="Arial"/>
                <a:ea typeface="Arial"/>
                <a:cs typeface="Arial"/>
                <a:sym typeface="Arial"/>
              </a:rPr>
              <a:t>, </a:t>
            </a:r>
            <a:r>
              <a:rPr lang="en-US" sz="1500" b="1" i="0" u="none" strike="noStrike" cap="none" dirty="0" err="1">
                <a:solidFill>
                  <a:srgbClr val="000000"/>
                </a:solidFill>
                <a:latin typeface="Arial"/>
                <a:ea typeface="Arial"/>
                <a:cs typeface="Arial"/>
                <a:sym typeface="Arial"/>
              </a:rPr>
              <a:t>politische</a:t>
            </a:r>
            <a:r>
              <a:rPr lang="en-US" sz="1500" b="1" i="0" u="none" strike="noStrike" cap="none" dirty="0">
                <a:solidFill>
                  <a:srgbClr val="000000"/>
                </a:solidFill>
                <a:latin typeface="Arial"/>
                <a:ea typeface="Arial"/>
                <a:cs typeface="Arial"/>
                <a:sym typeface="Arial"/>
              </a:rPr>
              <a:t> und </a:t>
            </a:r>
            <a:r>
              <a:rPr lang="en-US" sz="1500" b="1" i="0" u="none" strike="noStrike" cap="none" dirty="0" err="1">
                <a:solidFill>
                  <a:srgbClr val="000000"/>
                </a:solidFill>
                <a:latin typeface="Arial"/>
                <a:ea typeface="Arial"/>
                <a:cs typeface="Arial"/>
                <a:sym typeface="Arial"/>
              </a:rPr>
              <a:t>wirtschaftliche</a:t>
            </a:r>
            <a:r>
              <a:rPr lang="en-US" sz="1500" b="1" i="0" u="none" strike="noStrike" cap="none" dirty="0">
                <a:solidFill>
                  <a:srgbClr val="000000"/>
                </a:solidFill>
                <a:latin typeface="Arial"/>
                <a:ea typeface="Arial"/>
                <a:cs typeface="Arial"/>
                <a:sym typeface="Arial"/>
              </a:rPr>
              <a:t> </a:t>
            </a:r>
            <a:r>
              <a:rPr lang="en-US" sz="1500" b="1" i="0" u="none" strike="noStrike" cap="none" dirty="0" err="1">
                <a:solidFill>
                  <a:srgbClr val="000000"/>
                </a:solidFill>
                <a:latin typeface="Arial"/>
                <a:ea typeface="Arial"/>
                <a:cs typeface="Arial"/>
                <a:sym typeface="Arial"/>
              </a:rPr>
              <a:t>Risiken</a:t>
            </a:r>
            <a:r>
              <a:rPr lang="en-US" sz="1500" b="1" i="0" u="none" strike="noStrike" cap="none" dirty="0">
                <a:solidFill>
                  <a:srgbClr val="000000"/>
                </a:solidFill>
                <a:latin typeface="Arial"/>
                <a:ea typeface="Arial"/>
                <a:cs typeface="Arial"/>
                <a:sym typeface="Arial"/>
              </a:rPr>
              <a:t> </a:t>
            </a:r>
            <a:endParaRPr sz="1500" b="1"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err="1">
                <a:solidFill>
                  <a:srgbClr val="000000"/>
                </a:solidFill>
                <a:latin typeface="Arial"/>
                <a:ea typeface="Arial"/>
                <a:cs typeface="Arial"/>
                <a:sym typeface="Arial"/>
              </a:rPr>
              <a:t>Unternehmer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unkontrollierbaren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Risiken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Naturkatastrophen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politischer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Instabilität</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wirtschaftlichem</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Abschwung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konfrontiert</a:t>
            </a:r>
            <a:r>
              <a:rPr lang="en-US" sz="1500" b="0" i="0" u="none" strike="noStrike" cap="none" dirty="0">
                <a:solidFill>
                  <a:srgbClr val="000000"/>
                </a:solidFill>
                <a:latin typeface="Arial"/>
                <a:ea typeface="Arial"/>
                <a:cs typeface="Arial"/>
                <a:sym typeface="Arial"/>
              </a:rPr>
              <a:t>, die den Handel </a:t>
            </a:r>
            <a:r>
              <a:rPr lang="en-US" sz="1500" b="0" i="0" u="none" strike="noStrike" cap="none" dirty="0" err="1">
                <a:solidFill>
                  <a:srgbClr val="000000"/>
                </a:solidFill>
                <a:latin typeface="Arial"/>
                <a:ea typeface="Arial"/>
                <a:cs typeface="Arial"/>
                <a:sym typeface="Arial"/>
              </a:rPr>
              <a:t>behindern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oder</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Marktnachfrage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beeinträchtigen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risikoreiche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Sektoren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Gastronomie</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Einzelhandel</a:t>
            </a:r>
            <a:r>
              <a:rPr lang="en-US" sz="1500" b="0" i="0" u="none" strike="noStrike" cap="none" dirty="0">
                <a:solidFill>
                  <a:srgbClr val="000000"/>
                </a:solidFill>
                <a:latin typeface="Arial"/>
                <a:ea typeface="Arial"/>
                <a:cs typeface="Arial"/>
                <a:sym typeface="Arial"/>
              </a:rPr>
              <a:t> und die </a:t>
            </a:r>
            <a:r>
              <a:rPr lang="en-US" sz="1500" b="0" i="0" u="none" strike="noStrike" cap="none" dirty="0" err="1">
                <a:solidFill>
                  <a:srgbClr val="000000"/>
                </a:solidFill>
                <a:latin typeface="Arial"/>
                <a:ea typeface="Arial"/>
                <a:cs typeface="Arial"/>
                <a:sym typeface="Arial"/>
              </a:rPr>
              <a:t>Beratungsbranche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haben</a:t>
            </a:r>
            <a:r>
              <a:rPr lang="en-US" sz="1500" b="0" i="0" u="none" strike="noStrike" cap="none" dirty="0">
                <a:solidFill>
                  <a:srgbClr val="000000"/>
                </a:solidFill>
                <a:latin typeface="Arial"/>
                <a:ea typeface="Arial"/>
                <a:cs typeface="Arial"/>
                <a:sym typeface="Arial"/>
              </a:rPr>
              <a:t> es </a:t>
            </a:r>
            <a:r>
              <a:rPr lang="en-US" sz="1500" b="0" i="0" u="none" strike="noStrike" cap="none" dirty="0" err="1">
                <a:solidFill>
                  <a:srgbClr val="000000"/>
                </a:solidFill>
                <a:latin typeface="Arial"/>
                <a:ea typeface="Arial"/>
                <a:cs typeface="Arial"/>
                <a:sym typeface="Arial"/>
              </a:rPr>
              <a:t>aufgrund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ihrer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historischen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Misserfolgsraten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schwer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Investoren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anzuziehen</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just" rtl="0">
              <a:lnSpc>
                <a:spcPct val="120000"/>
              </a:lnSpc>
              <a:spcBef>
                <a:spcPts val="0"/>
              </a:spcBef>
              <a:spcAft>
                <a:spcPts val="0"/>
              </a:spcAft>
              <a:buNone/>
            </a:pPr>
            <a:r>
              <a:rPr lang="en-US" sz="1500" b="0" i="0" u="none" strike="noStrike" cap="none" dirty="0" err="1">
                <a:solidFill>
                  <a:schemeClr val="dk1"/>
                </a:solidFill>
                <a:latin typeface="Arial"/>
                <a:ea typeface="Arial"/>
                <a:cs typeface="Arial"/>
                <a:sym typeface="Arial"/>
              </a:rPr>
              <a:t>Unternehmer</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sollten</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zwar</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damit</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rechnen</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dass</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sie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kostspielige</a:t>
            </a:r>
            <a:r>
              <a:rPr lang="en-US" sz="1500" b="0" i="0" u="none" strike="noStrike" cap="none" dirty="0">
                <a:solidFill>
                  <a:schemeClr val="dk1"/>
                </a:solidFill>
                <a:latin typeface="Arial"/>
                <a:ea typeface="Arial"/>
                <a:cs typeface="Arial"/>
                <a:sym typeface="Arial"/>
              </a:rPr>
              <a:t> Fehler </a:t>
            </a:r>
            <a:r>
              <a:rPr lang="en-US" sz="1500" b="0" i="0" u="none" strike="noStrike" cap="none" dirty="0" err="1">
                <a:solidFill>
                  <a:schemeClr val="dk1"/>
                </a:solidFill>
                <a:latin typeface="Arial"/>
                <a:ea typeface="Arial"/>
                <a:cs typeface="Arial"/>
                <a:sym typeface="Arial"/>
              </a:rPr>
              <a:t>machen</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aber</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eine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gründliche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Planung</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ausreichende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Finanzmittel</a:t>
            </a:r>
            <a:r>
              <a:rPr lang="en-US" sz="1500" b="0" i="0" u="none" strike="noStrike" cap="none" dirty="0">
                <a:solidFill>
                  <a:schemeClr val="dk1"/>
                </a:solidFill>
                <a:latin typeface="Arial"/>
                <a:ea typeface="Arial"/>
                <a:cs typeface="Arial"/>
                <a:sym typeface="Arial"/>
              </a:rPr>
              <a:t> und </a:t>
            </a:r>
            <a:r>
              <a:rPr lang="en-US" sz="1500" b="0" i="0" u="none" strike="noStrike" cap="none" dirty="0" err="1">
                <a:solidFill>
                  <a:schemeClr val="dk1"/>
                </a:solidFill>
                <a:latin typeface="Arial"/>
                <a:ea typeface="Arial"/>
                <a:cs typeface="Arial"/>
                <a:sym typeface="Arial"/>
              </a:rPr>
              <a:t>Flexibilität</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erhöhen</a:t>
            </a:r>
            <a:r>
              <a:rPr lang="en-US" sz="1500" b="0" i="0" u="none" strike="noStrike" cap="none" dirty="0">
                <a:solidFill>
                  <a:schemeClr val="dk1"/>
                </a:solidFill>
                <a:latin typeface="Arial"/>
                <a:ea typeface="Arial"/>
                <a:cs typeface="Arial"/>
                <a:sym typeface="Arial"/>
              </a:rPr>
              <a:t> die </a:t>
            </a:r>
            <a:r>
              <a:rPr lang="en-US" sz="1500" b="0" i="0" u="none" strike="noStrike" cap="none" dirty="0" err="1">
                <a:solidFill>
                  <a:schemeClr val="dk1"/>
                </a:solidFill>
                <a:latin typeface="Arial"/>
                <a:ea typeface="Arial"/>
                <a:cs typeface="Arial"/>
                <a:sym typeface="Arial"/>
              </a:rPr>
              <a:t>Wahrscheinlichkeit</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eines</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geschäftlichen</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Erfolgs</a:t>
            </a:r>
            <a:r>
              <a:rPr lang="en-US" sz="1500" b="0" i="0" u="none" strike="noStrike" cap="none" dirty="0">
                <a:solidFill>
                  <a:schemeClr val="dk1"/>
                </a:solidFill>
                <a:latin typeface="Arial"/>
                <a:ea typeface="Arial"/>
                <a:cs typeface="Arial"/>
                <a:sym typeface="Arial"/>
              </a:rPr>
              <a:t>.</a:t>
            </a:r>
            <a:endParaRPr sz="1500" b="0" i="0" u="none" strike="noStrike" cap="none" dirty="0">
              <a:solidFill>
                <a:schemeClr val="dk1"/>
              </a:solidFill>
              <a:latin typeface="Arial"/>
              <a:ea typeface="Arial"/>
              <a:cs typeface="Arial"/>
              <a:sym typeface="Arial"/>
            </a:endParaRPr>
          </a:p>
        </p:txBody>
      </p:sp>
      <p:sp>
        <p:nvSpPr>
          <p:cNvPr id="888" name="Google Shape;888;p104"/>
          <p:cNvSpPr txBox="1"/>
          <p:nvPr/>
        </p:nvSpPr>
        <p:spPr>
          <a:xfrm>
            <a:off x="1050335" y="563434"/>
            <a:ext cx="8591141" cy="31393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Identifizierung von Risiken</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05"/>
          <p:cNvSpPr/>
          <p:nvPr/>
        </p:nvSpPr>
        <p:spPr>
          <a:xfrm>
            <a:off x="2092"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898" name="Google Shape;898;p105"/>
          <p:cNvSpPr txBox="1"/>
          <p:nvPr/>
        </p:nvSpPr>
        <p:spPr>
          <a:xfrm>
            <a:off x="895761" y="1493585"/>
            <a:ext cx="8909810" cy="4708981"/>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500" b="0" i="0" u="none" strike="noStrike" cap="none" dirty="0">
                <a:solidFill>
                  <a:srgbClr val="000000"/>
                </a:solidFill>
                <a:latin typeface="Arial"/>
                <a:ea typeface="Arial"/>
                <a:cs typeface="Arial"/>
                <a:sym typeface="Arial"/>
              </a:rPr>
              <a:t>Für die </a:t>
            </a:r>
            <a:r>
              <a:rPr lang="en-US" sz="1500" b="0" i="0" u="none" strike="noStrike" cap="none" dirty="0" err="1">
                <a:solidFill>
                  <a:srgbClr val="000000"/>
                </a:solidFill>
                <a:latin typeface="Arial"/>
                <a:ea typeface="Arial"/>
                <a:cs typeface="Arial"/>
                <a:sym typeface="Arial"/>
              </a:rPr>
              <a:t>Unternehmensplanung</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Strategieentwicklung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gibt</a:t>
            </a:r>
            <a:r>
              <a:rPr lang="en-US" sz="1500" b="0" i="0" u="none" strike="noStrike" cap="none" dirty="0">
                <a:solidFill>
                  <a:srgbClr val="000000"/>
                </a:solidFill>
                <a:latin typeface="Arial"/>
                <a:ea typeface="Arial"/>
                <a:cs typeface="Arial"/>
                <a:sym typeface="Arial"/>
              </a:rPr>
              <a:t> es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Reihe</a:t>
            </a:r>
            <a:r>
              <a:rPr lang="en-US" sz="1500" b="0" i="0" u="none" strike="noStrike" cap="none" dirty="0">
                <a:solidFill>
                  <a:srgbClr val="000000"/>
                </a:solidFill>
                <a:latin typeface="Arial"/>
                <a:ea typeface="Arial"/>
                <a:cs typeface="Arial"/>
                <a:sym typeface="Arial"/>
              </a:rPr>
              <a:t> von Tools, die online </a:t>
            </a:r>
            <a:r>
              <a:rPr lang="en-US" sz="1500" b="0" i="0" u="none" strike="noStrike" cap="none" dirty="0" err="1">
                <a:solidFill>
                  <a:srgbClr val="000000"/>
                </a:solidFill>
                <a:latin typeface="Arial"/>
                <a:ea typeface="Arial"/>
                <a:cs typeface="Arial"/>
                <a:sym typeface="Arial"/>
              </a:rPr>
              <a:t>verfügbar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sowohl</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kostenlosen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als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Premium-</a:t>
            </a:r>
            <a:r>
              <a:rPr lang="en-US" sz="1500" b="0" i="0" u="none" strike="noStrike" cap="none" dirty="0" err="1">
                <a:solidFill>
                  <a:srgbClr val="000000"/>
                </a:solidFill>
                <a:latin typeface="Arial"/>
                <a:ea typeface="Arial"/>
                <a:cs typeface="Arial"/>
                <a:sym typeface="Arial"/>
              </a:rPr>
              <a:t>Optionen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Hier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einige</a:t>
            </a:r>
            <a:r>
              <a:rPr lang="en-US" sz="1500" b="0" i="0" u="none" strike="noStrike" cap="none" dirty="0">
                <a:solidFill>
                  <a:srgbClr val="000000"/>
                </a:solidFill>
                <a:latin typeface="Arial"/>
                <a:ea typeface="Arial"/>
                <a:cs typeface="Arial"/>
                <a:sym typeface="Arial"/>
              </a:rPr>
              <a:t> der Tools, die Sie </a:t>
            </a:r>
            <a:r>
              <a:rPr lang="en-US" sz="1500" b="0" i="0" u="none" strike="noStrike" cap="none" dirty="0" err="1">
                <a:solidFill>
                  <a:srgbClr val="000000"/>
                </a:solidFill>
                <a:latin typeface="Arial"/>
                <a:ea typeface="Arial"/>
                <a:cs typeface="Arial"/>
                <a:sym typeface="Arial"/>
              </a:rPr>
              <a:t>verwenden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a:t>
            </a:r>
            <a:endParaRPr sz="1500" dirty="0"/>
          </a:p>
          <a:p>
            <a:pPr marL="0" marR="0" lvl="0" indent="0" algn="l"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500" b="1" i="0" u="none" strike="noStrike" cap="none" dirty="0">
                <a:solidFill>
                  <a:srgbClr val="000000"/>
                </a:solidFill>
                <a:latin typeface="Arial"/>
                <a:ea typeface="Arial"/>
                <a:cs typeface="Arial"/>
                <a:sym typeface="Arial"/>
              </a:rPr>
              <a:t>Montag.de: </a:t>
            </a:r>
            <a:r>
              <a:rPr lang="en-US" sz="1500" b="0" i="0" u="none" strike="noStrike" cap="none" dirty="0">
                <a:solidFill>
                  <a:srgbClr val="000000"/>
                </a:solidFill>
                <a:latin typeface="Arial"/>
                <a:ea typeface="Arial"/>
                <a:cs typeface="Arial"/>
                <a:sym typeface="Arial"/>
              </a:rPr>
              <a:t>Dies </a:t>
            </a:r>
            <a:r>
              <a:rPr lang="en-US" sz="1500" b="0" i="0" u="none" strike="noStrike" cap="none" dirty="0" err="1">
                <a:solidFill>
                  <a:srgbClr val="000000"/>
                </a:solidFill>
                <a:latin typeface="Arial"/>
                <a:ea typeface="Arial"/>
                <a:cs typeface="Arial"/>
                <a:sym typeface="Arial"/>
              </a:rPr>
              <a:t>ist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Projektmanagement</a:t>
            </a:r>
            <a:r>
              <a:rPr lang="en-US" sz="1500" b="0" i="0" u="none" strike="noStrike" cap="none" dirty="0">
                <a:solidFill>
                  <a:srgbClr val="000000"/>
                </a:solidFill>
                <a:latin typeface="Arial"/>
                <a:ea typeface="Arial"/>
                <a:cs typeface="Arial"/>
                <a:sym typeface="Arial"/>
              </a:rPr>
              <a:t>-Tool, das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seinen </a:t>
            </a:r>
            <a:r>
              <a:rPr lang="en-US" sz="1500" b="0" i="0" u="none" strike="noStrike" cap="none" dirty="0" err="1">
                <a:solidFill>
                  <a:srgbClr val="000000"/>
                </a:solidFill>
                <a:latin typeface="Arial"/>
                <a:ea typeface="Arial"/>
                <a:cs typeface="Arial"/>
                <a:sym typeface="Arial"/>
              </a:rPr>
              <a:t>Erweiterungen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verschiedenen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Optionen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auch</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Entwicklung</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Geschäftsplänen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ermöglicht</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langfristige</a:t>
            </a:r>
            <a:r>
              <a:rPr lang="en-US" sz="1500" b="0" i="0" u="none" strike="noStrike" cap="none" dirty="0">
                <a:solidFill>
                  <a:srgbClr val="000000"/>
                </a:solidFill>
                <a:latin typeface="Arial"/>
                <a:ea typeface="Arial"/>
                <a:cs typeface="Arial"/>
                <a:sym typeface="Arial"/>
              </a:rPr>
              <a:t> Vision für </a:t>
            </a:r>
            <a:r>
              <a:rPr lang="en-US" sz="1500" b="0" i="0" u="none" strike="noStrike" cap="none" dirty="0" err="1">
                <a:solidFill>
                  <a:srgbClr val="000000"/>
                </a:solidFill>
                <a:latin typeface="Arial"/>
                <a:ea typeface="Arial"/>
                <a:cs typeface="Arial"/>
                <a:sym typeface="Arial"/>
              </a:rPr>
              <a:t>Ihre</a:t>
            </a:r>
            <a:r>
              <a:rPr lang="en-US" sz="1500" b="0" i="0" u="none" strike="noStrike" cap="none" dirty="0">
                <a:solidFill>
                  <a:srgbClr val="000000"/>
                </a:solidFill>
                <a:latin typeface="Arial"/>
                <a:ea typeface="Arial"/>
                <a:cs typeface="Arial"/>
                <a:sym typeface="Arial"/>
              </a:rPr>
              <a:t> Ideen </a:t>
            </a:r>
            <a:r>
              <a:rPr lang="en-US" sz="1500" b="0" i="0" u="none" strike="noStrike" cap="none" dirty="0" err="1">
                <a:solidFill>
                  <a:srgbClr val="000000"/>
                </a:solidFill>
                <a:latin typeface="Arial"/>
                <a:ea typeface="Arial"/>
                <a:cs typeface="Arial"/>
                <a:sym typeface="Arial"/>
              </a:rPr>
              <a:t>bietet</a:t>
            </a:r>
            <a:r>
              <a:rPr lang="en-US" sz="1500" b="0" i="0" u="none" strike="noStrike" cap="none" dirty="0">
                <a:solidFill>
                  <a:srgbClr val="000000"/>
                </a:solidFill>
                <a:latin typeface="Arial"/>
                <a:ea typeface="Arial"/>
                <a:cs typeface="Arial"/>
                <a:sym typeface="Arial"/>
              </a:rPr>
              <a:t>. Es </a:t>
            </a:r>
            <a:r>
              <a:rPr lang="en-US" sz="1500" b="0" i="0" u="none" strike="noStrike" cap="none" dirty="0" err="1">
                <a:solidFill>
                  <a:srgbClr val="000000"/>
                </a:solidFill>
                <a:latin typeface="Arial"/>
                <a:ea typeface="Arial"/>
                <a:cs typeface="Arial"/>
                <a:sym typeface="Arial"/>
              </a:rPr>
              <a:t>bietet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Vorlagen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Anpassungsmöglichkeiten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perfekt</a:t>
            </a:r>
            <a:r>
              <a:rPr lang="en-US" sz="1500" b="0" i="0" u="none" strike="noStrike" cap="none" dirty="0">
                <a:solidFill>
                  <a:srgbClr val="000000"/>
                </a:solidFill>
                <a:latin typeface="Arial"/>
                <a:ea typeface="Arial"/>
                <a:cs typeface="Arial"/>
                <a:sym typeface="Arial"/>
              </a:rPr>
              <a:t> auf </a:t>
            </a:r>
            <a:r>
              <a:rPr lang="en-US" sz="1500" b="0" i="0" u="none" strike="noStrike" cap="none" dirty="0" err="1">
                <a:solidFill>
                  <a:srgbClr val="000000"/>
                </a:solidFill>
                <a:latin typeface="Arial"/>
                <a:ea typeface="Arial"/>
                <a:cs typeface="Arial"/>
                <a:sym typeface="Arial"/>
              </a:rPr>
              <a:t>Ihre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Bedürfnisse</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Ziele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abgestimmt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a:t>
            </a:r>
            <a:endParaRPr sz="1500" dirty="0"/>
          </a:p>
          <a:p>
            <a:pPr marL="0" marR="0" lvl="0" indent="0" algn="l" rtl="0">
              <a:lnSpc>
                <a:spcPct val="120000"/>
              </a:lnSpc>
              <a:spcBef>
                <a:spcPts val="0"/>
              </a:spcBef>
              <a:spcAft>
                <a:spcPts val="0"/>
              </a:spcAft>
              <a:buNone/>
            </a:pPr>
            <a:endParaRPr sz="15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PlanGuru</a:t>
            </a:r>
            <a:r>
              <a:rPr lang="en-US" sz="1500" b="1" i="0" u="none" strike="noStrike" cap="none" dirty="0">
                <a:solidFill>
                  <a:srgbClr val="000000"/>
                </a:solidFill>
                <a:latin typeface="Arial"/>
                <a:ea typeface="Arial"/>
                <a:cs typeface="Arial"/>
                <a:sym typeface="Arial"/>
              </a:rPr>
              <a:t>: </a:t>
            </a:r>
            <a:r>
              <a:rPr lang="en-US" sz="1500" b="0" i="0" u="none" strike="noStrike" cap="none" dirty="0">
                <a:solidFill>
                  <a:srgbClr val="000000"/>
                </a:solidFill>
                <a:latin typeface="Arial"/>
                <a:ea typeface="Arial"/>
                <a:cs typeface="Arial"/>
                <a:sym typeface="Arial"/>
              </a:rPr>
              <a:t>Dieses Online-Tool </a:t>
            </a:r>
            <a:r>
              <a:rPr lang="en-US" sz="1500" b="0" i="0" u="none" strike="noStrike" cap="none" dirty="0" err="1">
                <a:solidFill>
                  <a:srgbClr val="000000"/>
                </a:solidFill>
                <a:latin typeface="Arial"/>
                <a:ea typeface="Arial"/>
                <a:cs typeface="Arial"/>
                <a:sym typeface="Arial"/>
              </a:rPr>
              <a:t>bietet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Finanz</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Budgetierungsoptionen</a:t>
            </a:r>
            <a:r>
              <a:rPr lang="en-US" sz="1500" b="0" i="0" u="none" strike="noStrike" cap="none" dirty="0">
                <a:solidFill>
                  <a:srgbClr val="000000"/>
                </a:solidFill>
                <a:latin typeface="Arial"/>
                <a:ea typeface="Arial"/>
                <a:cs typeface="Arial"/>
                <a:sym typeface="Arial"/>
              </a:rPr>
              <a:t> für </a:t>
            </a:r>
            <a:r>
              <a:rPr lang="en-US" sz="1500" b="0" i="0" u="none" strike="noStrike" cap="none" dirty="0" err="1">
                <a:solidFill>
                  <a:srgbClr val="000000"/>
                </a:solidFill>
                <a:latin typeface="Arial"/>
                <a:ea typeface="Arial"/>
                <a:cs typeface="Arial"/>
                <a:sym typeface="Arial"/>
              </a:rPr>
              <a:t>Ihr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ermöglicht</a:t>
            </a:r>
            <a:r>
              <a:rPr lang="en-US" sz="1500" b="0" i="0" u="none" strike="noStrike" cap="none" dirty="0">
                <a:solidFill>
                  <a:srgbClr val="000000"/>
                </a:solidFill>
                <a:latin typeface="Arial"/>
                <a:ea typeface="Arial"/>
                <a:cs typeface="Arial"/>
                <a:sym typeface="Arial"/>
              </a:rPr>
              <a:t> es </a:t>
            </a:r>
            <a:r>
              <a:rPr lang="en-US" sz="1500" b="0" i="0" u="none" strike="noStrike" cap="none" dirty="0" err="1">
                <a:solidFill>
                  <a:srgbClr val="000000"/>
                </a:solidFill>
                <a:latin typeface="Arial"/>
                <a:ea typeface="Arial"/>
                <a:cs typeface="Arial"/>
                <a:sym typeface="Arial"/>
              </a:rPr>
              <a:t>Ihnen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bei</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Planung</a:t>
            </a:r>
            <a:r>
              <a:rPr lang="en-US" sz="1500" b="0" i="0" u="none" strike="noStrike" cap="none" dirty="0">
                <a:solidFill>
                  <a:srgbClr val="000000"/>
                </a:solidFill>
                <a:latin typeface="Arial"/>
                <a:ea typeface="Arial"/>
                <a:cs typeface="Arial"/>
                <a:sym typeface="Arial"/>
              </a:rPr>
              <a:t> und dem </a:t>
            </a:r>
            <a:r>
              <a:rPr lang="en-US" sz="1500" b="0" i="0" u="none" strike="noStrike" cap="none" dirty="0" err="1">
                <a:solidFill>
                  <a:srgbClr val="000000"/>
                </a:solidFill>
                <a:latin typeface="Arial"/>
                <a:ea typeface="Arial"/>
                <a:cs typeface="Arial"/>
                <a:sym typeface="Arial"/>
              </a:rPr>
              <a:t>Betrieb</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Ihres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Unternehmens</a:t>
            </a:r>
            <a:r>
              <a:rPr lang="en-US" sz="1500" b="0" i="0" u="none" strike="noStrike" cap="none" dirty="0">
                <a:solidFill>
                  <a:srgbClr val="000000"/>
                </a:solidFill>
                <a:latin typeface="Arial"/>
                <a:ea typeface="Arial"/>
                <a:cs typeface="Arial"/>
                <a:sym typeface="Arial"/>
              </a:rPr>
              <a:t> ins Detail </a:t>
            </a:r>
            <a:r>
              <a:rPr lang="en-US" sz="1500" b="0" i="0" u="none" strike="noStrike" cap="none" dirty="0" err="1">
                <a:solidFill>
                  <a:srgbClr val="000000"/>
                </a:solidFill>
                <a:latin typeface="Arial"/>
                <a:ea typeface="Arial"/>
                <a:cs typeface="Arial"/>
                <a:sym typeface="Arial"/>
              </a:rPr>
              <a:t>zu</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gehen</a:t>
            </a:r>
            <a:r>
              <a:rPr lang="en-US" sz="1500" b="0" i="0" u="none" strike="noStrike" cap="none" dirty="0">
                <a:solidFill>
                  <a:srgbClr val="000000"/>
                </a:solidFill>
                <a:latin typeface="Arial"/>
                <a:ea typeface="Arial"/>
                <a:cs typeface="Arial"/>
                <a:sym typeface="Arial"/>
              </a:rPr>
              <a:t>. Es </a:t>
            </a:r>
            <a:r>
              <a:rPr lang="en-US" sz="1500" b="0" i="0" u="none" strike="noStrike" cap="none" dirty="0" err="1">
                <a:solidFill>
                  <a:srgbClr val="000000"/>
                </a:solidFill>
                <a:latin typeface="Arial"/>
                <a:ea typeface="Arial"/>
                <a:cs typeface="Arial"/>
                <a:sym typeface="Arial"/>
              </a:rPr>
              <a:t>verfügt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über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Bibliothek</a:t>
            </a:r>
            <a:r>
              <a:rPr lang="en-US" sz="1500" b="0" i="0" u="none" strike="noStrike" cap="none" dirty="0">
                <a:solidFill>
                  <a:srgbClr val="000000"/>
                </a:solidFill>
                <a:latin typeface="Arial"/>
                <a:ea typeface="Arial"/>
                <a:cs typeface="Arial"/>
                <a:sym typeface="Arial"/>
              </a:rPr>
              <a:t>, die Sie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den </a:t>
            </a:r>
            <a:r>
              <a:rPr lang="en-US" sz="1500" b="0" i="0" u="none" strike="noStrike" cap="none" dirty="0" err="1">
                <a:solidFill>
                  <a:srgbClr val="000000"/>
                </a:solidFill>
                <a:latin typeface="Arial"/>
                <a:ea typeface="Arial"/>
                <a:cs typeface="Arial"/>
                <a:sym typeface="Arial"/>
              </a:rPr>
              <a:t>Prozess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führt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zusammen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Tipps und Tricks für </a:t>
            </a:r>
            <a:r>
              <a:rPr lang="en-US" sz="1500" b="0" i="0" u="none" strike="noStrike" cap="none" dirty="0" err="1">
                <a:solidFill>
                  <a:srgbClr val="000000"/>
                </a:solidFill>
                <a:latin typeface="Arial"/>
                <a:ea typeface="Arial"/>
                <a:cs typeface="Arial"/>
                <a:sym typeface="Arial"/>
              </a:rPr>
              <a:t>Ihre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Geschäftsideen</a:t>
            </a:r>
            <a:r>
              <a:rPr lang="en-US" sz="1500" b="0" i="0" u="none" strike="noStrike" cap="none" dirty="0">
                <a:solidFill>
                  <a:srgbClr val="000000"/>
                </a:solidFill>
                <a:latin typeface="Arial"/>
                <a:ea typeface="Arial"/>
                <a:cs typeface="Arial"/>
                <a:sym typeface="Arial"/>
              </a:rPr>
              <a:t>. </a:t>
            </a:r>
            <a:endParaRPr sz="1500" dirty="0"/>
          </a:p>
          <a:p>
            <a:pPr marL="0" marR="0" lvl="0" indent="0" algn="l" rtl="0">
              <a:lnSpc>
                <a:spcPct val="120000"/>
              </a:lnSpc>
              <a:spcBef>
                <a:spcPts val="0"/>
              </a:spcBef>
              <a:spcAft>
                <a:spcPts val="0"/>
              </a:spcAft>
              <a:buNone/>
            </a:pPr>
            <a:endParaRPr sz="1500" b="1"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US" sz="1500" b="1" i="0" u="none" strike="noStrike" cap="none" dirty="0" err="1">
                <a:solidFill>
                  <a:srgbClr val="000000"/>
                </a:solidFill>
                <a:latin typeface="Arial"/>
                <a:ea typeface="Arial"/>
                <a:cs typeface="Arial"/>
                <a:sym typeface="Arial"/>
              </a:rPr>
              <a:t>Enloop</a:t>
            </a:r>
            <a:r>
              <a:rPr lang="en-US" sz="1500" b="1"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sein </a:t>
            </a:r>
            <a:r>
              <a:rPr lang="en-US" sz="1500" b="0" i="0" u="none" strike="noStrike" cap="none" dirty="0" err="1">
                <a:solidFill>
                  <a:srgbClr val="000000"/>
                </a:solidFill>
                <a:latin typeface="Arial"/>
                <a:ea typeface="Arial"/>
                <a:cs typeface="Arial"/>
                <a:sym typeface="Arial"/>
              </a:rPr>
              <a:t>interaktives</a:t>
            </a:r>
            <a:r>
              <a:rPr lang="en-US" sz="1500" b="0" i="0" u="none" strike="noStrike" cap="none" dirty="0">
                <a:solidFill>
                  <a:srgbClr val="000000"/>
                </a:solidFill>
                <a:latin typeface="Arial"/>
                <a:ea typeface="Arial"/>
                <a:cs typeface="Arial"/>
                <a:sym typeface="Arial"/>
              </a:rPr>
              <a:t> Design und seine </a:t>
            </a:r>
            <a:r>
              <a:rPr lang="en-US" sz="1500" b="0" i="0" u="none" strike="noStrike" cap="none" dirty="0" err="1">
                <a:solidFill>
                  <a:srgbClr val="000000"/>
                </a:solidFill>
                <a:latin typeface="Arial"/>
                <a:ea typeface="Arial"/>
                <a:cs typeface="Arial"/>
                <a:sym typeface="Arial"/>
              </a:rPr>
              <a:t>Geschäftsplanungs-Punkteskala</a:t>
            </a:r>
            <a:r>
              <a:rPr lang="en-US" sz="1500" b="0" i="0" u="none" strike="noStrike" cap="none" dirty="0">
                <a:solidFill>
                  <a:srgbClr val="000000"/>
                </a:solidFill>
                <a:latin typeface="Arial"/>
                <a:ea typeface="Arial"/>
                <a:cs typeface="Arial"/>
                <a:sym typeface="Arial"/>
              </a:rPr>
              <a:t>,</a:t>
            </a:r>
            <a:endParaRPr sz="1500" dirty="0"/>
          </a:p>
          <a:p>
            <a:pPr marL="0" marR="0" lvl="0" indent="0" algn="l" rtl="0">
              <a:lnSpc>
                <a:spcPct val="120000"/>
              </a:lnSpc>
              <a:spcBef>
                <a:spcPts val="0"/>
              </a:spcBef>
              <a:spcAft>
                <a:spcPts val="0"/>
              </a:spcAft>
              <a:buNone/>
            </a:pP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Enloop</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können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Nutzer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ihre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Geschäftspläne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einfach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entwerfen</a:t>
            </a:r>
            <a:r>
              <a:rPr lang="en-US" sz="1500" b="0" i="0" u="none" strike="noStrike" cap="none" dirty="0">
                <a:solidFill>
                  <a:srgbClr val="000000"/>
                </a:solidFill>
                <a:latin typeface="Arial"/>
                <a:ea typeface="Arial"/>
                <a:cs typeface="Arial"/>
                <a:sym typeface="Arial"/>
              </a:rPr>
              <a:t> und </a:t>
            </a:r>
            <a:endParaRPr sz="1500" dirty="0"/>
          </a:p>
          <a:p>
            <a:pPr marL="0" marR="0" lvl="0" indent="0" algn="l" rtl="0">
              <a:lnSpc>
                <a:spcPct val="120000"/>
              </a:lnSpc>
              <a:spcBef>
                <a:spcPts val="0"/>
              </a:spcBef>
              <a:spcAft>
                <a:spcPts val="0"/>
              </a:spcAft>
              <a:buNone/>
            </a:pPr>
            <a:r>
              <a:rPr lang="en-US" sz="1500" b="0" i="0" u="none" strike="noStrike" cap="none" dirty="0" err="1">
                <a:solidFill>
                  <a:srgbClr val="000000"/>
                </a:solidFill>
                <a:latin typeface="Arial"/>
                <a:ea typeface="Arial"/>
                <a:cs typeface="Arial"/>
                <a:sym typeface="Arial"/>
              </a:rPr>
              <a:t>Informationen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über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finanzielle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Aspekte</a:t>
            </a:r>
            <a:r>
              <a:rPr lang="en-US" sz="1500" b="0" i="0" u="none" strike="noStrike" cap="none" dirty="0">
                <a:solidFill>
                  <a:srgbClr val="000000"/>
                </a:solidFill>
                <a:latin typeface="Arial"/>
                <a:ea typeface="Arial"/>
                <a:cs typeface="Arial"/>
                <a:sym typeface="Arial"/>
              </a:rPr>
              <a:t>. </a:t>
            </a:r>
            <a:endParaRPr sz="1500" b="0" i="0" u="none" strike="noStrike" cap="none" dirty="0">
              <a:solidFill>
                <a:srgbClr val="000000"/>
              </a:solidFill>
              <a:latin typeface="Arial"/>
              <a:ea typeface="Arial"/>
              <a:cs typeface="Arial"/>
              <a:sym typeface="Arial"/>
            </a:endParaRPr>
          </a:p>
        </p:txBody>
      </p:sp>
      <p:sp>
        <p:nvSpPr>
          <p:cNvPr id="899" name="Google Shape;899;p105"/>
          <p:cNvSpPr/>
          <p:nvPr/>
        </p:nvSpPr>
        <p:spPr>
          <a:xfrm>
            <a:off x="7817694" y="5102950"/>
            <a:ext cx="1563567" cy="1589396"/>
          </a:xfrm>
          <a:custGeom>
            <a:avLst/>
            <a:gdLst/>
            <a:ahLst/>
            <a:cxnLst/>
            <a:rect l="l" t="t" r="r" b="b"/>
            <a:pathLst>
              <a:path w="1560284" h="1586058" extrusionOk="0">
                <a:moveTo>
                  <a:pt x="0" y="0"/>
                </a:moveTo>
                <a:lnTo>
                  <a:pt x="1560284" y="0"/>
                </a:lnTo>
                <a:lnTo>
                  <a:pt x="1560284" y="1586058"/>
                </a:lnTo>
                <a:lnTo>
                  <a:pt x="0" y="15860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900" name="Google Shape;900;p105"/>
          <p:cNvSpPr txBox="1"/>
          <p:nvPr/>
        </p:nvSpPr>
        <p:spPr>
          <a:xfrm>
            <a:off x="2110358" y="723634"/>
            <a:ext cx="6382305" cy="627864"/>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1" i="0" u="none" strike="noStrike" cap="none">
                <a:solidFill>
                  <a:srgbClr val="000000"/>
                </a:solidFill>
                <a:latin typeface="Arial"/>
                <a:ea typeface="Arial"/>
                <a:cs typeface="Arial"/>
                <a:sym typeface="Arial"/>
              </a:rPr>
              <a:t>Praktische Tools für die Entwicklung von Geschäftsplänen und Strategien online</a:t>
            </a:r>
            <a:endParaRPr sz="1700" b="1" i="0" u="none" strike="noStrike" cap="non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106"/>
          <p:cNvSpPr/>
          <p:nvPr/>
        </p:nvSpPr>
        <p:spPr>
          <a:xfrm>
            <a:off x="2092" y="0"/>
            <a:ext cx="10711469" cy="7575581"/>
          </a:xfrm>
          <a:custGeom>
            <a:avLst/>
            <a:gdLst/>
            <a:ahLst/>
            <a:cxnLst/>
            <a:rect l="l" t="t" r="r" b="b"/>
            <a:pathLst>
              <a:path w="10688975" h="7559673" extrusionOk="0">
                <a:moveTo>
                  <a:pt x="0" y="0"/>
                </a:moveTo>
                <a:lnTo>
                  <a:pt x="10688975" y="0"/>
                </a:lnTo>
                <a:lnTo>
                  <a:pt x="10688975" y="7559673"/>
                </a:lnTo>
                <a:lnTo>
                  <a:pt x="0" y="7559673"/>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910" name="Google Shape;910;p106"/>
          <p:cNvSpPr txBox="1"/>
          <p:nvPr/>
        </p:nvSpPr>
        <p:spPr>
          <a:xfrm>
            <a:off x="895761" y="1493585"/>
            <a:ext cx="8909810" cy="4099729"/>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In diesem Modul haben wir uns mit den entscheidenden Komponenten der strategischen Unternehmensplanung befasst, von der Festlegung der Ziele bis zum Verständnis der Marktdynamik und der Wettbewerbsanalyse.</a:t>
            </a: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Die Unternehmensplanung dient als wichtiger Fahrplan, der Unternehmen zu ihren Zielen führt und die Anpassungsfähigkeit in einem dynamischen Marktumfeld gewährleistet.</a:t>
            </a: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Abschließend lässt sich sagen, dass eine kontinuierliche Anpassung und regelmäßige Überprüfung der Unternehmensstrategien von entscheidender Bedeutung ist, um mit den sich entwickelnden Markttrends und Unternehmenszielen Schritt zu halten.</a:t>
            </a: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0"/>
              </a:spcAft>
              <a:buNone/>
            </a:pPr>
            <a:r>
              <a:rPr lang="en-US" sz="1700" b="0" i="0" u="none" strike="noStrike" cap="none">
                <a:solidFill>
                  <a:srgbClr val="000000"/>
                </a:solidFill>
                <a:latin typeface="Arial"/>
                <a:ea typeface="Arial"/>
                <a:cs typeface="Arial"/>
                <a:sym typeface="Arial"/>
              </a:rPr>
              <a:t>In den nächsten Modulen werden wir uns mit wichtigen Aspekten der Unternehmensführung befassen, einschließlich Marketingstrategien und effektiven Finanzmanagementtechniken.</a:t>
            </a:r>
            <a:endParaRPr sz="1700" b="0" i="0" u="none" strike="noStrike" cap="none">
              <a:solidFill>
                <a:srgbClr val="000000"/>
              </a:solidFill>
              <a:latin typeface="Arial"/>
              <a:ea typeface="Arial"/>
              <a:cs typeface="Arial"/>
              <a:sym typeface="Arial"/>
            </a:endParaRPr>
          </a:p>
        </p:txBody>
      </p:sp>
      <p:sp>
        <p:nvSpPr>
          <p:cNvPr id="911" name="Google Shape;911;p106"/>
          <p:cNvSpPr/>
          <p:nvPr/>
        </p:nvSpPr>
        <p:spPr>
          <a:xfrm>
            <a:off x="7914216" y="5593314"/>
            <a:ext cx="1563567" cy="1589396"/>
          </a:xfrm>
          <a:custGeom>
            <a:avLst/>
            <a:gdLst/>
            <a:ahLst/>
            <a:cxnLst/>
            <a:rect l="l" t="t" r="r" b="b"/>
            <a:pathLst>
              <a:path w="1560284" h="1586058" extrusionOk="0">
                <a:moveTo>
                  <a:pt x="0" y="0"/>
                </a:moveTo>
                <a:lnTo>
                  <a:pt x="1560284" y="0"/>
                </a:lnTo>
                <a:lnTo>
                  <a:pt x="1560284" y="1586058"/>
                </a:lnTo>
                <a:lnTo>
                  <a:pt x="0" y="15860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912" name="Google Shape;912;p106"/>
          <p:cNvSpPr txBox="1"/>
          <p:nvPr/>
        </p:nvSpPr>
        <p:spPr>
          <a:xfrm>
            <a:off x="4586805" y="831917"/>
            <a:ext cx="2162911" cy="313932"/>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en-US" sz="1700" b="1" i="0" u="none" strike="noStrike" cap="none" dirty="0" err="1">
                <a:solidFill>
                  <a:srgbClr val="000000"/>
                </a:solidFill>
                <a:latin typeface="Arial"/>
                <a:ea typeface="Arial"/>
                <a:cs typeface="Arial"/>
                <a:sym typeface="Arial"/>
              </a:rPr>
              <a:t>Schlussfolgerung</a:t>
            </a:r>
            <a:r>
              <a:rPr lang="en-US" sz="1700" b="1" i="0" u="none" strike="noStrike" cap="none" dirty="0">
                <a:solidFill>
                  <a:srgbClr val="000000"/>
                </a:solidFill>
                <a:latin typeface="Arial"/>
                <a:ea typeface="Arial"/>
                <a:cs typeface="Arial"/>
                <a:sym typeface="Arial"/>
              </a:rPr>
              <a:t> </a:t>
            </a:r>
            <a:endParaRPr sz="1700" b="1" i="0" u="none" strike="noStrike" cap="none" dirty="0">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pic>
        <p:nvPicPr>
          <p:cNvPr id="917" name="Google Shape;917;p107"/>
          <p:cNvPicPr preferRelativeResize="0"/>
          <p:nvPr/>
        </p:nvPicPr>
        <p:blipFill rotWithShape="1">
          <a:blip r:embed="rId3">
            <a:alphaModFix/>
          </a:blip>
          <a:srcRect/>
          <a:stretch/>
        </p:blipFill>
        <p:spPr>
          <a:xfrm>
            <a:off x="2840" y="0"/>
            <a:ext cx="10688973" cy="7559675"/>
          </a:xfrm>
          <a:prstGeom prst="rect">
            <a:avLst/>
          </a:prstGeom>
          <a:noFill/>
          <a:ln>
            <a:noFill/>
          </a:ln>
        </p:spPr>
      </p:pic>
      <p:sp>
        <p:nvSpPr>
          <p:cNvPr id="918" name="Google Shape;918;p107"/>
          <p:cNvSpPr txBox="1"/>
          <p:nvPr/>
        </p:nvSpPr>
        <p:spPr>
          <a:xfrm>
            <a:off x="1247075" y="1320019"/>
            <a:ext cx="8197657" cy="5077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dk1"/>
                </a:solidFill>
                <a:latin typeface="Arial"/>
                <a:ea typeface="Arial"/>
                <a:cs typeface="Arial"/>
                <a:sym typeface="Arial"/>
              </a:rPr>
              <a:t>Modul 5: Marketing und Kundenbindung</a:t>
            </a:r>
            <a:endParaRPr sz="2700" b="1" i="0" u="none" strike="noStrike" cap="none">
              <a:solidFill>
                <a:schemeClr val="dk1"/>
              </a:solidFill>
              <a:latin typeface="Arial"/>
              <a:ea typeface="Arial"/>
              <a:cs typeface="Arial"/>
              <a:sym typeface="Arial"/>
            </a:endParaRPr>
          </a:p>
        </p:txBody>
      </p:sp>
      <p:pic>
        <p:nvPicPr>
          <p:cNvPr id="919" name="Google Shape;919;p107"/>
          <p:cNvPicPr preferRelativeResize="0"/>
          <p:nvPr/>
        </p:nvPicPr>
        <p:blipFill rotWithShape="1">
          <a:blip r:embed="rId4">
            <a:alphaModFix/>
          </a:blip>
          <a:srcRect/>
          <a:stretch/>
        </p:blipFill>
        <p:spPr>
          <a:xfrm>
            <a:off x="3276698" y="2553203"/>
            <a:ext cx="4138412" cy="368645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pic>
        <p:nvPicPr>
          <p:cNvPr id="924" name="Google Shape;924;p108"/>
          <p:cNvPicPr preferRelativeResize="0"/>
          <p:nvPr/>
        </p:nvPicPr>
        <p:blipFill rotWithShape="1">
          <a:blip r:embed="rId3">
            <a:alphaModFix/>
          </a:blip>
          <a:srcRect/>
          <a:stretch/>
        </p:blipFill>
        <p:spPr>
          <a:xfrm>
            <a:off x="0" y="0"/>
            <a:ext cx="10688973" cy="7559675"/>
          </a:xfrm>
          <a:prstGeom prst="rect">
            <a:avLst/>
          </a:prstGeom>
          <a:noFill/>
          <a:ln>
            <a:noFill/>
          </a:ln>
        </p:spPr>
      </p:pic>
      <p:sp>
        <p:nvSpPr>
          <p:cNvPr id="925" name="Google Shape;925;p108"/>
          <p:cNvSpPr txBox="1"/>
          <p:nvPr/>
        </p:nvSpPr>
        <p:spPr>
          <a:xfrm>
            <a:off x="968059" y="977030"/>
            <a:ext cx="8755800" cy="615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1: Gemeinschaftsorientiertes Marketing</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Calibri"/>
              <a:ea typeface="Calibri"/>
              <a:cs typeface="Calibri"/>
              <a:sym typeface="Calibri"/>
            </a:endParaRPr>
          </a:p>
        </p:txBody>
      </p:sp>
      <p:sp>
        <p:nvSpPr>
          <p:cNvPr id="926" name="Google Shape;926;p108"/>
          <p:cNvSpPr txBox="1"/>
          <p:nvPr/>
        </p:nvSpPr>
        <p:spPr>
          <a:xfrm>
            <a:off x="967954" y="1560823"/>
            <a:ext cx="8755800" cy="401644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In </a:t>
            </a:r>
            <a:r>
              <a:rPr lang="en-US" sz="1700" b="0" i="0" u="none" strike="noStrike" cap="none" dirty="0" err="1">
                <a:solidFill>
                  <a:schemeClr val="dk1"/>
                </a:solidFill>
                <a:latin typeface="Arial"/>
                <a:ea typeface="Arial"/>
                <a:cs typeface="Arial"/>
                <a:sym typeface="Arial"/>
              </a:rPr>
              <a:t>diesem</a:t>
            </a:r>
            <a:r>
              <a:rPr lang="en-US" sz="1700" b="0" i="0" u="none" strike="noStrike" cap="none" dirty="0">
                <a:solidFill>
                  <a:schemeClr val="dk1"/>
                </a:solidFill>
                <a:latin typeface="Arial"/>
                <a:ea typeface="Arial"/>
                <a:cs typeface="Arial"/>
                <a:sym typeface="Arial"/>
              </a:rPr>
              <a:t> Modul </a:t>
            </a:r>
            <a:r>
              <a:rPr lang="en-US" sz="1700" b="0" i="0" u="none" strike="noStrike" cap="none" dirty="0" err="1">
                <a:solidFill>
                  <a:schemeClr val="dk1"/>
                </a:solidFill>
                <a:latin typeface="Arial"/>
                <a:ea typeface="Arial"/>
                <a:cs typeface="Arial"/>
                <a:sym typeface="Arial"/>
              </a:rPr>
              <a:t>befassen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Strategien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bewährten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Verfahren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um die </a:t>
            </a:r>
            <a:r>
              <a:rPr lang="en-US" sz="1700" b="0" i="0" u="none" strike="noStrike" cap="none" dirty="0" err="1">
                <a:solidFill>
                  <a:schemeClr val="dk1"/>
                </a:solidFill>
                <a:latin typeface="Arial"/>
                <a:ea typeface="Arial"/>
                <a:cs typeface="Arial"/>
                <a:sym typeface="Arial"/>
              </a:rPr>
              <a:t>einzigartigen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Merkmale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Werte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Bedürfnisse</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lokalen</a:t>
            </a:r>
            <a:r>
              <a:rPr lang="en-US" sz="1700" b="0" i="0" u="none" strike="noStrike" cap="none" dirty="0">
                <a:solidFill>
                  <a:schemeClr val="dk1"/>
                </a:solidFill>
                <a:latin typeface="Arial"/>
                <a:ea typeface="Arial"/>
                <a:cs typeface="Arial"/>
                <a:sym typeface="Arial"/>
              </a:rPr>
              <a:t> Gemeinschaft </a:t>
            </a:r>
            <a:r>
              <a:rPr lang="en-US" sz="1700" b="0" i="0" u="none" strike="noStrike" cap="none" dirty="0" err="1">
                <a:solidFill>
                  <a:schemeClr val="dk1"/>
                </a:solidFill>
                <a:latin typeface="Arial"/>
                <a:ea typeface="Arial"/>
                <a:cs typeface="Arial"/>
                <a:sym typeface="Arial"/>
              </a:rPr>
              <a:t>drehen</a:t>
            </a:r>
            <a:r>
              <a:rPr lang="en-US" sz="1700" b="0" i="0" u="none" strike="noStrike" cap="none" dirty="0">
                <a:solidFill>
                  <a:schemeClr val="dk1"/>
                </a:solidFill>
                <a:latin typeface="Arial"/>
                <a:ea typeface="Arial"/>
                <a:cs typeface="Arial"/>
                <a:sym typeface="Arial"/>
              </a:rPr>
              <a:t>. Da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bestrebt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bedeutungsvolle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Verbindungen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fördern</a:t>
            </a:r>
            <a:r>
              <a:rPr lang="en-US" sz="1700" b="0" i="0" u="none" strike="noStrike" cap="none" dirty="0">
                <a:solidFill>
                  <a:schemeClr val="dk1"/>
                </a:solidFill>
                <a:latin typeface="Arial"/>
                <a:ea typeface="Arial"/>
                <a:cs typeface="Arial"/>
                <a:sym typeface="Arial"/>
              </a:rPr>
              <a:t> und den </a:t>
            </a:r>
            <a:r>
              <a:rPr lang="en-US" sz="1700" b="0" i="0" u="none" strike="noStrike" cap="none" dirty="0" err="1">
                <a:solidFill>
                  <a:schemeClr val="dk1"/>
                </a:solidFill>
                <a:latin typeface="Arial"/>
                <a:ea typeface="Arial"/>
                <a:cs typeface="Arial"/>
                <a:sym typeface="Arial"/>
              </a:rPr>
              <a:t>Erfolg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steigern</a:t>
            </a:r>
            <a:r>
              <a:rPr lang="en-US" sz="1700" b="0" i="0" u="none" strike="noStrike" cap="none" dirty="0">
                <a:solidFill>
                  <a:schemeClr val="dk1"/>
                </a:solidFill>
                <a:latin typeface="Arial"/>
                <a:ea typeface="Arial"/>
                <a:cs typeface="Arial"/>
                <a:sym typeface="Arial"/>
              </a:rPr>
              <a:t>, war es </a:t>
            </a:r>
            <a:r>
              <a:rPr lang="en-US" sz="1700" b="0" i="0" u="none" strike="noStrike" cap="none" dirty="0" err="1">
                <a:solidFill>
                  <a:schemeClr val="dk1"/>
                </a:solidFill>
                <a:latin typeface="Arial"/>
                <a:ea typeface="Arial"/>
                <a:cs typeface="Arial"/>
                <a:sym typeface="Arial"/>
              </a:rPr>
              <a:t>noch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nie</a:t>
            </a:r>
            <a:r>
              <a:rPr lang="en-US" sz="1700" b="0" i="0" u="none" strike="noStrike" cap="none" dirty="0">
                <a:solidFill>
                  <a:schemeClr val="dk1"/>
                </a:solidFill>
                <a:latin typeface="Arial"/>
                <a:ea typeface="Arial"/>
                <a:cs typeface="Arial"/>
                <a:sym typeface="Arial"/>
              </a:rPr>
              <a:t> so </a:t>
            </a:r>
            <a:r>
              <a:rPr lang="en-US" sz="1700" b="0" i="0" u="none" strike="noStrike" cap="none" dirty="0" err="1">
                <a:solidFill>
                  <a:schemeClr val="dk1"/>
                </a:solidFill>
                <a:latin typeface="Arial"/>
                <a:ea typeface="Arial"/>
                <a:cs typeface="Arial"/>
                <a:sym typeface="Arial"/>
              </a:rPr>
              <a:t>wichtig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heute</a:t>
            </a:r>
            <a:r>
              <a:rPr lang="en-US" sz="1700" b="0" i="0" u="none" strike="noStrike" cap="none" dirty="0">
                <a:solidFill>
                  <a:schemeClr val="dk1"/>
                </a:solidFill>
                <a:latin typeface="Arial"/>
                <a:ea typeface="Arial"/>
                <a:cs typeface="Arial"/>
                <a:sym typeface="Arial"/>
              </a:rPr>
              <a:t>, die Gemeinschaft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verstehen und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a:t>
            </a:r>
            <a:r>
              <a:rPr lang="en-US" sz="1700" b="0" i="0" u="none" strike="noStrike" cap="none" dirty="0">
                <a:solidFill>
                  <a:schemeClr val="dk1"/>
                </a:solidFill>
                <a:latin typeface="Arial"/>
                <a:ea typeface="Arial"/>
                <a:cs typeface="Arial"/>
                <a:sym typeface="Arial"/>
              </a:rPr>
              <a:t> auf </a:t>
            </a:r>
            <a:r>
              <a:rPr lang="en-US" sz="1700" b="0" i="0" u="none" strike="noStrike" cap="none" dirty="0" err="1">
                <a:solidFill>
                  <a:schemeClr val="dk1"/>
                </a:solidFill>
                <a:latin typeface="Arial"/>
                <a:ea typeface="Arial"/>
                <a:cs typeface="Arial"/>
                <a:sym typeface="Arial"/>
              </a:rPr>
              <a:t>einer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tiefen</a:t>
            </a:r>
            <a:r>
              <a:rPr lang="en-US" sz="1700" b="0" i="0" u="none" strike="noStrike" cap="none" dirty="0">
                <a:solidFill>
                  <a:schemeClr val="dk1"/>
                </a:solidFill>
                <a:latin typeface="Arial"/>
                <a:ea typeface="Arial"/>
                <a:cs typeface="Arial"/>
                <a:sym typeface="Arial"/>
              </a:rPr>
              <a:t> Ebene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engagieren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Community-Centric Marketing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traditionellen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Ansätze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hinaus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erfordert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tiefes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Verständnis</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lokalen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Demografie</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kulturellen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Nuancen</a:t>
            </a:r>
            <a:r>
              <a:rPr lang="en-US" sz="1700" b="0" i="0" u="none" strike="noStrike" cap="none" dirty="0">
                <a:solidFill>
                  <a:schemeClr val="dk1"/>
                </a:solidFill>
                <a:latin typeface="Arial"/>
                <a:ea typeface="Arial"/>
                <a:cs typeface="Arial"/>
                <a:sym typeface="Arial"/>
              </a:rPr>
              <a:t> und der Kunst, </a:t>
            </a:r>
            <a:r>
              <a:rPr lang="en-US" sz="1700" b="0" i="0" u="none" strike="noStrike" cap="none" dirty="0" err="1">
                <a:solidFill>
                  <a:schemeClr val="dk1"/>
                </a:solidFill>
                <a:latin typeface="Arial"/>
                <a:ea typeface="Arial"/>
                <a:cs typeface="Arial"/>
                <a:sym typeface="Arial"/>
              </a:rPr>
              <a:t>Botschaften</a:t>
            </a:r>
            <a:r>
              <a:rPr lang="en-US" sz="1700" b="0" i="0" u="none" strike="noStrike" cap="none" dirty="0">
                <a:solidFill>
                  <a:schemeClr val="dk1"/>
                </a:solidFill>
                <a:latin typeface="Arial"/>
                <a:ea typeface="Arial"/>
                <a:cs typeface="Arial"/>
                <a:sym typeface="Arial"/>
              </a:rPr>
              <a:t> so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gestalten,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in der Gemeinschaft </a:t>
            </a:r>
            <a:r>
              <a:rPr lang="en-US" sz="1700" b="0" i="0" u="none" strike="noStrike" cap="none" dirty="0" err="1">
                <a:solidFill>
                  <a:schemeClr val="dk1"/>
                </a:solidFill>
                <a:latin typeface="Arial"/>
                <a:ea typeface="Arial"/>
                <a:cs typeface="Arial"/>
                <a:sym typeface="Arial"/>
              </a:rPr>
              <a:t>wirklich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ankommen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Untersuchung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möchten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den </a:t>
            </a:r>
            <a:r>
              <a:rPr lang="en-US" sz="1700" b="0" i="0" u="none" strike="noStrike" cap="none" dirty="0" err="1">
                <a:solidFill>
                  <a:schemeClr val="dk1"/>
                </a:solidFill>
                <a:latin typeface="Arial"/>
                <a:ea typeface="Arial"/>
                <a:cs typeface="Arial"/>
                <a:sym typeface="Arial"/>
              </a:rPr>
              <a:t>Erkenntnissen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Instrumenten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ausstatten</a:t>
            </a:r>
            <a:r>
              <a:rPr lang="en-US" sz="1700" b="0" i="0" u="none" strike="noStrike" cap="none" dirty="0">
                <a:solidFill>
                  <a:schemeClr val="dk1"/>
                </a:solidFill>
                <a:latin typeface="Arial"/>
                <a:ea typeface="Arial"/>
                <a:cs typeface="Arial"/>
                <a:sym typeface="Arial"/>
              </a:rPr>
              <a:t>, die für die </a:t>
            </a:r>
            <a:r>
              <a:rPr lang="en-US" sz="1700" b="0" i="0" u="none" strike="noStrike" cap="none" dirty="0" err="1">
                <a:solidFill>
                  <a:schemeClr val="dk1"/>
                </a:solidFill>
                <a:latin typeface="Arial"/>
                <a:ea typeface="Arial"/>
                <a:cs typeface="Arial"/>
                <a:sym typeface="Arial"/>
              </a:rPr>
              <a:t>Entwicklung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Marketinginitiativen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erforderlich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nicht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Aufmerksamkeit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erregen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sondern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dauerhafte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Beziehungen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innerhalb</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lokalen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Umfelds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aufbauen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Das </a:t>
            </a:r>
            <a:r>
              <a:rPr lang="en-US" sz="1700" b="0" i="0" u="none" strike="noStrike" cap="none" dirty="0" err="1">
                <a:solidFill>
                  <a:schemeClr val="dk1"/>
                </a:solidFill>
                <a:latin typeface="Arial"/>
                <a:ea typeface="Arial"/>
                <a:cs typeface="Arial"/>
                <a:sym typeface="Arial"/>
              </a:rPr>
              <a:t>Konzept</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Gemeinschaften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definiert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als</a:t>
            </a:r>
            <a:r>
              <a:rPr lang="en-US" sz="1700" b="0" i="0" u="none" strike="noStrike" cap="none" dirty="0">
                <a:solidFill>
                  <a:schemeClr val="dk1"/>
                </a:solidFill>
                <a:latin typeface="Arial"/>
                <a:ea typeface="Arial"/>
                <a:cs typeface="Arial"/>
                <a:sym typeface="Arial"/>
              </a:rPr>
              <a:t> Gruppen von </a:t>
            </a:r>
            <a:r>
              <a:rPr lang="en-US" sz="1700" b="0" i="0" u="none" strike="noStrike" cap="none" dirty="0" err="1">
                <a:solidFill>
                  <a:schemeClr val="dk1"/>
                </a:solidFill>
                <a:latin typeface="Arial"/>
                <a:ea typeface="Arial"/>
                <a:cs typeface="Arial"/>
                <a:sym typeface="Arial"/>
              </a:rPr>
              <a:t>Personen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gemeinsames</a:t>
            </a:r>
            <a:r>
              <a:rPr lang="en-US" sz="1700" b="0" i="0" u="none" strike="noStrike" cap="none" dirty="0">
                <a:solidFill>
                  <a:schemeClr val="dk1"/>
                </a:solidFill>
                <a:latin typeface="Arial"/>
                <a:ea typeface="Arial"/>
                <a:cs typeface="Arial"/>
                <a:sym typeface="Arial"/>
              </a:rPr>
              <a:t> Interesse </a:t>
            </a:r>
            <a:r>
              <a:rPr lang="en-US" sz="1700" b="0" i="0" u="none" strike="noStrike" cap="none" dirty="0" err="1">
                <a:solidFill>
                  <a:schemeClr val="dk1"/>
                </a:solidFill>
                <a:latin typeface="Arial"/>
                <a:ea typeface="Arial"/>
                <a:cs typeface="Arial"/>
                <a:sym typeface="Arial"/>
              </a:rPr>
              <a:t>herum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zusammenschließen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Gemeinschaften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entwickeln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auf der </a:t>
            </a:r>
            <a:r>
              <a:rPr lang="en-US" sz="1700" b="0" i="0" u="none" strike="noStrike" cap="none" dirty="0" err="1">
                <a:solidFill>
                  <a:schemeClr val="dk1"/>
                </a:solidFill>
                <a:latin typeface="Arial"/>
                <a:ea typeface="Arial"/>
                <a:cs typeface="Arial"/>
                <a:sym typeface="Arial"/>
              </a:rPr>
              <a:t>Grundlage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gemeinsamen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Ziels</a:t>
            </a:r>
            <a:r>
              <a:rPr lang="en-US" sz="1700" b="0" i="0" u="none" strike="noStrike" cap="none" dirty="0">
                <a:solidFill>
                  <a:schemeClr val="dk1"/>
                </a:solidFill>
                <a:latin typeface="Arial"/>
                <a:ea typeface="Arial"/>
                <a:cs typeface="Arial"/>
                <a:sym typeface="Arial"/>
              </a:rPr>
              <a:t>, das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gemeinsame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Werte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Vertrauen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verbunden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Grunde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genommen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bilden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Gemeinschaften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wichtige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Grundlage</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nachhaltiges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sinnvolles</a:t>
            </a:r>
            <a:r>
              <a:rPr lang="en-US" sz="1700" b="0" i="0" u="none" strike="noStrike" cap="none" dirty="0">
                <a:solidFill>
                  <a:schemeClr val="dk1"/>
                </a:solidFill>
                <a:latin typeface="Arial"/>
                <a:ea typeface="Arial"/>
                <a:cs typeface="Arial"/>
                <a:sym typeface="Arial"/>
              </a:rPr>
              <a:t> Engagement.</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pic>
        <p:nvPicPr>
          <p:cNvPr id="931" name="Google Shape;931;p109"/>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932" name="Google Shape;932;p109"/>
          <p:cNvSpPr txBox="1"/>
          <p:nvPr/>
        </p:nvSpPr>
        <p:spPr>
          <a:xfrm>
            <a:off x="967963" y="1132183"/>
            <a:ext cx="8755800" cy="615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1: Gemeinschaftsorientiertes Marketing </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Calibri"/>
              <a:ea typeface="Calibri"/>
              <a:cs typeface="Calibri"/>
              <a:sym typeface="Calibri"/>
            </a:endParaRPr>
          </a:p>
        </p:txBody>
      </p:sp>
      <p:sp>
        <p:nvSpPr>
          <p:cNvPr id="933" name="Google Shape;933;p109"/>
          <p:cNvSpPr txBox="1"/>
          <p:nvPr/>
        </p:nvSpPr>
        <p:spPr>
          <a:xfrm>
            <a:off x="967963" y="2057834"/>
            <a:ext cx="8755800" cy="353903"/>
          </a:xfrm>
          <a:prstGeom prst="rect">
            <a:avLst/>
          </a:prstGeom>
          <a:noFill/>
          <a:ln>
            <a:noFill/>
          </a:ln>
        </p:spPr>
        <p:txBody>
          <a:bodyPr spcFirstLastPara="1" wrap="square" lIns="91425" tIns="45700" rIns="91425" bIns="45700" anchor="t" anchorCtr="0">
            <a:spAutoFit/>
          </a:bodyPr>
          <a:lstStyle/>
          <a:p>
            <a:pPr marL="457200" marR="0" lvl="0" indent="-342900" algn="l" rtl="0">
              <a:lnSpc>
                <a:spcPct val="100000"/>
              </a:lnSpc>
              <a:spcBef>
                <a:spcPts val="0"/>
              </a:spcBef>
              <a:spcAft>
                <a:spcPts val="0"/>
              </a:spcAft>
              <a:buClr>
                <a:schemeClr val="dk1"/>
              </a:buClr>
              <a:buSzPts val="1800"/>
              <a:buFont typeface="Arial"/>
              <a:buAutoNum type="alphaLcPeriod"/>
            </a:pPr>
            <a:r>
              <a:rPr lang="en-US" sz="1700" b="1" i="0" u="none" strike="noStrike" cap="none">
                <a:solidFill>
                  <a:schemeClr val="dk1"/>
                </a:solidFill>
                <a:latin typeface="Arial"/>
                <a:ea typeface="Arial"/>
                <a:cs typeface="Arial"/>
                <a:sym typeface="Arial"/>
              </a:rPr>
              <a:t>Verständnis der lokalen Demografie  </a:t>
            </a:r>
            <a:endParaRPr sz="1700" b="1" i="0" u="none" strike="noStrike" cap="none">
              <a:solidFill>
                <a:schemeClr val="dk1"/>
              </a:solidFill>
              <a:latin typeface="Arial"/>
              <a:ea typeface="Arial"/>
              <a:cs typeface="Arial"/>
              <a:sym typeface="Arial"/>
            </a:endParaRPr>
          </a:p>
        </p:txBody>
      </p:sp>
      <p:sp>
        <p:nvSpPr>
          <p:cNvPr id="934" name="Google Shape;934;p109"/>
          <p:cNvSpPr txBox="1"/>
          <p:nvPr/>
        </p:nvSpPr>
        <p:spPr>
          <a:xfrm>
            <a:off x="967963" y="2569573"/>
            <a:ext cx="8755800" cy="297000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Die Kenntnis der demografischen Daten Ihres Kundenstamms ist für die Geschäftsplanung entscheidend. Dazu gehören Alter, Einkommen, Bildung, Beruf, Familienstand, Geschlecht und Familiengröße. Auf diese Weise wird sichergestellt, dass der Service diejenigen erreicht, die wirklich davon profitieren.</a:t>
            </a: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Diese Analyse gibt Aufschluss über die Kaufkraft in der Gemeinde. Darüber hinaus ist es wichtig, bestehende Unternehmen, die ähnliche Produkte oder Dienstleistungen anbieten, zu identifizieren und ihre Marketingansätze zu analysieren. </a:t>
            </a: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a:solidFill>
                  <a:schemeClr val="dk1"/>
                </a:solidFill>
                <a:latin typeface="Arial"/>
                <a:ea typeface="Arial"/>
                <a:cs typeface="Arial"/>
                <a:sym typeface="Arial"/>
              </a:rPr>
              <a:t>Eine Online-Recherche auf Plattformen wie Google und sozialen Medien reicht aus, um bestehende oder potenzielle Gemeinschaften zu identifizieren, die mit den Angeboten Ihrer Organisation übereinstimmen. Beurteilen Sie, ob ihr Interesse direkt oder indirekt ist.</a:t>
            </a:r>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pic>
        <p:nvPicPr>
          <p:cNvPr id="939" name="Google Shape;939;p110"/>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940" name="Google Shape;940;p110"/>
          <p:cNvSpPr txBox="1"/>
          <p:nvPr/>
        </p:nvSpPr>
        <p:spPr>
          <a:xfrm>
            <a:off x="968059" y="977030"/>
            <a:ext cx="8755800" cy="615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1: Gemeinschaftsorientiertes Marketing</a:t>
            </a: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Calibri"/>
              <a:ea typeface="Calibri"/>
              <a:cs typeface="Calibri"/>
              <a:sym typeface="Calibri"/>
            </a:endParaRPr>
          </a:p>
        </p:txBody>
      </p:sp>
      <p:sp>
        <p:nvSpPr>
          <p:cNvPr id="941" name="Google Shape;941;p110"/>
          <p:cNvSpPr txBox="1"/>
          <p:nvPr/>
        </p:nvSpPr>
        <p:spPr>
          <a:xfrm>
            <a:off x="967954" y="1429183"/>
            <a:ext cx="87558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chemeClr val="dk1"/>
                </a:solidFill>
                <a:latin typeface="Arial"/>
                <a:ea typeface="Arial"/>
                <a:cs typeface="Arial"/>
                <a:sym typeface="Arial"/>
              </a:rPr>
              <a:t>b.    </a:t>
            </a:r>
            <a:r>
              <a:rPr lang="en-US" sz="1700" b="1" i="0" u="none" strike="noStrike" cap="none" dirty="0" err="1">
                <a:solidFill>
                  <a:schemeClr val="dk1"/>
                </a:solidFill>
                <a:latin typeface="Arial"/>
                <a:ea typeface="Arial"/>
                <a:cs typeface="Arial"/>
                <a:sym typeface="Arial"/>
              </a:rPr>
              <a:t>Kulturelle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Nuancen</a:t>
            </a:r>
            <a:r>
              <a:rPr lang="en-US" sz="1700" b="1" i="0" u="none" strike="noStrike" cap="none" dirty="0">
                <a:solidFill>
                  <a:schemeClr val="dk1"/>
                </a:solidFill>
                <a:latin typeface="Arial"/>
                <a:ea typeface="Arial"/>
                <a:cs typeface="Arial"/>
                <a:sym typeface="Arial"/>
              </a:rPr>
              <a:t> und </a:t>
            </a:r>
            <a:r>
              <a:rPr lang="en-US" sz="1700" b="1" i="0" u="none" strike="noStrike" cap="none" dirty="0" err="1">
                <a:solidFill>
                  <a:schemeClr val="dk1"/>
                </a:solidFill>
                <a:latin typeface="Arial"/>
                <a:ea typeface="Arial"/>
                <a:cs typeface="Arial"/>
                <a:sym typeface="Arial"/>
              </a:rPr>
              <a:t>Sensibilität</a:t>
            </a:r>
            <a:r>
              <a:rPr lang="en-US" sz="1700" b="1" i="0" u="none" strike="noStrike" cap="none" dirty="0">
                <a:solidFill>
                  <a:schemeClr val="dk1"/>
                </a:solidFill>
                <a:latin typeface="Arial"/>
                <a:ea typeface="Arial"/>
                <a:cs typeface="Arial"/>
                <a:sym typeface="Arial"/>
              </a:rPr>
              <a:t> </a:t>
            </a:r>
            <a:endParaRPr sz="1700" b="1" i="0" u="none" strike="noStrike" cap="none" dirty="0">
              <a:solidFill>
                <a:schemeClr val="dk1"/>
              </a:solidFill>
              <a:latin typeface="Arial"/>
              <a:ea typeface="Arial"/>
              <a:cs typeface="Arial"/>
              <a:sym typeface="Arial"/>
            </a:endParaRPr>
          </a:p>
        </p:txBody>
      </p:sp>
      <p:sp>
        <p:nvSpPr>
          <p:cNvPr id="942" name="Google Shape;942;p110"/>
          <p:cNvSpPr txBox="1"/>
          <p:nvPr/>
        </p:nvSpPr>
        <p:spPr>
          <a:xfrm>
            <a:off x="967954" y="1798482"/>
            <a:ext cx="8755800" cy="19235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Die </a:t>
            </a:r>
            <a:r>
              <a:rPr lang="en-US" sz="1700" b="0" i="0" u="none" strike="noStrike" cap="none" dirty="0" err="1">
                <a:solidFill>
                  <a:schemeClr val="dk1"/>
                </a:solidFill>
                <a:latin typeface="Arial"/>
                <a:ea typeface="Arial"/>
                <a:cs typeface="Arial"/>
                <a:sym typeface="Arial"/>
              </a:rPr>
              <a:t>Auseinandersetzung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den </a:t>
            </a:r>
            <a:r>
              <a:rPr lang="en-US" sz="1700" b="0" i="0" u="none" strike="noStrike" cap="none" dirty="0" err="1">
                <a:solidFill>
                  <a:schemeClr val="dk1"/>
                </a:solidFill>
                <a:latin typeface="Arial"/>
                <a:ea typeface="Arial"/>
                <a:cs typeface="Arial"/>
                <a:sym typeface="Arial"/>
              </a:rPr>
              <a:t>Traditionen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Werten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Gebräuchen</a:t>
            </a:r>
            <a:r>
              <a:rPr lang="en-US" sz="1700" b="0" i="0" u="none" strike="noStrike" cap="none" dirty="0">
                <a:solidFill>
                  <a:schemeClr val="dk1"/>
                </a:solidFill>
                <a:latin typeface="Arial"/>
                <a:ea typeface="Arial"/>
                <a:cs typeface="Arial"/>
                <a:sym typeface="Arial"/>
              </a:rPr>
              <a:t> der Gemeinschaft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grundlegender</a:t>
            </a:r>
            <a:r>
              <a:rPr lang="en-US" sz="1700" b="0" i="0" u="none" strike="noStrike" cap="none" dirty="0">
                <a:solidFill>
                  <a:schemeClr val="dk1"/>
                </a:solidFill>
                <a:latin typeface="Arial"/>
                <a:ea typeface="Arial"/>
                <a:cs typeface="Arial"/>
                <a:sym typeface="Arial"/>
              </a:rPr>
              <a:t> Schritt.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Analyse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stellt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den </a:t>
            </a:r>
            <a:r>
              <a:rPr lang="en-US" sz="1700" b="0" i="0" u="none" strike="noStrike" cap="none" dirty="0" err="1">
                <a:solidFill>
                  <a:schemeClr val="dk1"/>
                </a:solidFill>
                <a:latin typeface="Arial"/>
                <a:ea typeface="Arial"/>
                <a:cs typeface="Arial"/>
                <a:sym typeface="Arial"/>
              </a:rPr>
              <a:t>Kontext</a:t>
            </a:r>
            <a:r>
              <a:rPr lang="en-US" sz="1700" b="0" i="0" u="none" strike="noStrike" cap="none" dirty="0">
                <a:solidFill>
                  <a:schemeClr val="dk1"/>
                </a:solidFill>
                <a:latin typeface="Arial"/>
                <a:ea typeface="Arial"/>
                <a:cs typeface="Arial"/>
                <a:sym typeface="Arial"/>
              </a:rPr>
              <a:t> verstehen, in dem </a:t>
            </a:r>
            <a:r>
              <a:rPr lang="en-US" sz="1700" b="0" i="0" u="none" strike="noStrike" cap="none" dirty="0" err="1">
                <a:solidFill>
                  <a:schemeClr val="dk1"/>
                </a:solidFill>
                <a:latin typeface="Arial"/>
                <a:ea typeface="Arial"/>
                <a:cs typeface="Arial"/>
                <a:sym typeface="Arial"/>
              </a:rPr>
              <a:t>ihre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Marketingbotschaften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ankommen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werden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Stellen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sicher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Botschaften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den </a:t>
            </a:r>
            <a:r>
              <a:rPr lang="en-US" sz="1700" b="0" i="0" u="none" strike="noStrike" cap="none" dirty="0" err="1">
                <a:solidFill>
                  <a:schemeClr val="dk1"/>
                </a:solidFill>
                <a:latin typeface="Arial"/>
                <a:ea typeface="Arial"/>
                <a:cs typeface="Arial"/>
                <a:sym typeface="Arial"/>
              </a:rPr>
              <a:t>kulturellen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Werten</a:t>
            </a:r>
            <a:r>
              <a:rPr lang="en-US" sz="1700" b="0" i="0" u="none" strike="noStrike" cap="none" dirty="0">
                <a:solidFill>
                  <a:schemeClr val="dk1"/>
                </a:solidFill>
                <a:latin typeface="Arial"/>
                <a:ea typeface="Arial"/>
                <a:cs typeface="Arial"/>
                <a:sym typeface="Arial"/>
              </a:rPr>
              <a:t> der Gemeinschaft </a:t>
            </a:r>
            <a:r>
              <a:rPr lang="en-US" sz="1700" b="0" i="0" u="none" strike="noStrike" cap="none" dirty="0" err="1">
                <a:solidFill>
                  <a:schemeClr val="dk1"/>
                </a:solidFill>
                <a:latin typeface="Arial"/>
                <a:ea typeface="Arial"/>
                <a:cs typeface="Arial"/>
                <a:sym typeface="Arial"/>
              </a:rPr>
              <a:t>übereinstimmen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Gefühl</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Respekts</a:t>
            </a:r>
            <a:r>
              <a:rPr lang="en-US" sz="1700" b="0" i="0" u="none" strike="noStrike" cap="none" dirty="0">
                <a:solidFill>
                  <a:schemeClr val="dk1"/>
                </a:solidFill>
                <a:latin typeface="Arial"/>
                <a:ea typeface="Arial"/>
                <a:cs typeface="Arial"/>
                <a:sym typeface="Arial"/>
              </a:rPr>
              <a:t> und der </a:t>
            </a:r>
            <a:r>
              <a:rPr lang="en-US" sz="1700" b="0" i="0" u="none" strike="noStrike" cap="none" dirty="0" err="1">
                <a:solidFill>
                  <a:schemeClr val="dk1"/>
                </a:solidFill>
                <a:latin typeface="Arial"/>
                <a:ea typeface="Arial"/>
                <a:cs typeface="Arial"/>
                <a:sym typeface="Arial"/>
              </a:rPr>
              <a:t>kulturellen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Wertschätzung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fördern</a:t>
            </a:r>
            <a:r>
              <a:rPr lang="en-US" sz="1700" b="0" i="0" u="none" strike="noStrike" cap="none" dirty="0">
                <a:solidFill>
                  <a:schemeClr val="dk1"/>
                </a:solidFill>
                <a:latin typeface="Arial"/>
                <a:ea typeface="Arial"/>
                <a:cs typeface="Arial"/>
                <a:sym typeface="Arial"/>
              </a:rPr>
              <a:t>. Dies </a:t>
            </a:r>
            <a:r>
              <a:rPr lang="en-US" sz="1700" b="0" i="0" u="none" strike="noStrike" cap="none" dirty="0" err="1">
                <a:solidFill>
                  <a:schemeClr val="dk1"/>
                </a:solidFill>
                <a:latin typeface="Arial"/>
                <a:ea typeface="Arial"/>
                <a:cs typeface="Arial"/>
                <a:sym typeface="Arial"/>
              </a:rPr>
              <a:t>könnte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bedeuten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Sprache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verwendet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wird</a:t>
            </a:r>
            <a:r>
              <a:rPr lang="en-US" sz="1700" b="0" i="0" u="none" strike="noStrike" cap="none" dirty="0">
                <a:solidFill>
                  <a:schemeClr val="dk1"/>
                </a:solidFill>
                <a:latin typeface="Arial"/>
                <a:ea typeface="Arial"/>
                <a:cs typeface="Arial"/>
                <a:sym typeface="Arial"/>
              </a:rPr>
              <a:t>, die in der Gemeinschaft </a:t>
            </a:r>
            <a:r>
              <a:rPr lang="en-US" sz="1700" b="0" i="0" u="none" strike="noStrike" cap="none" dirty="0" err="1">
                <a:solidFill>
                  <a:schemeClr val="dk1"/>
                </a:solidFill>
                <a:latin typeface="Arial"/>
                <a:ea typeface="Arial"/>
                <a:cs typeface="Arial"/>
                <a:sym typeface="Arial"/>
              </a:rPr>
              <a:t>Anklang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findet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lokale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Bezüge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einbezogen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dass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spezifische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Herausforderungen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Wünsche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angesprochen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werden</a:t>
            </a:r>
            <a:r>
              <a:rPr lang="en-US" sz="1700" b="0" i="0" u="none" strike="noStrike" cap="none" dirty="0">
                <a:solidFill>
                  <a:schemeClr val="dk1"/>
                </a:solidFill>
                <a:latin typeface="Arial"/>
                <a:ea typeface="Arial"/>
                <a:cs typeface="Arial"/>
                <a:sym typeface="Arial"/>
              </a:rPr>
              <a:t>, die für das </a:t>
            </a:r>
            <a:r>
              <a:rPr lang="en-US" sz="1700" b="0" i="0" u="none" strike="noStrike" cap="none" dirty="0" err="1">
                <a:solidFill>
                  <a:schemeClr val="dk1"/>
                </a:solidFill>
                <a:latin typeface="Arial"/>
                <a:ea typeface="Arial"/>
                <a:cs typeface="Arial"/>
                <a:sym typeface="Arial"/>
              </a:rPr>
              <a:t>Gebiet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einzigartig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Calibri"/>
              <a:ea typeface="Calibri"/>
              <a:cs typeface="Calibri"/>
              <a:sym typeface="Calibri"/>
            </a:endParaRPr>
          </a:p>
        </p:txBody>
      </p:sp>
      <p:sp>
        <p:nvSpPr>
          <p:cNvPr id="943" name="Google Shape;943;p110"/>
          <p:cNvSpPr txBox="1"/>
          <p:nvPr/>
        </p:nvSpPr>
        <p:spPr>
          <a:xfrm>
            <a:off x="968050" y="4159851"/>
            <a:ext cx="88650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chemeClr val="dk1"/>
                </a:solidFill>
                <a:latin typeface="Arial"/>
                <a:ea typeface="Arial"/>
                <a:cs typeface="Arial"/>
                <a:sym typeface="Arial"/>
              </a:rPr>
              <a:t>c. </a:t>
            </a:r>
            <a:r>
              <a:rPr lang="en-US" sz="1700" b="1" i="0" u="none" strike="noStrike" cap="none" dirty="0" err="1">
                <a:solidFill>
                  <a:schemeClr val="dk1"/>
                </a:solidFill>
                <a:latin typeface="Arial"/>
                <a:ea typeface="Arial"/>
                <a:cs typeface="Arial"/>
                <a:sym typeface="Arial"/>
              </a:rPr>
              <a:t>Technologische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Akzeptanz</a:t>
            </a:r>
            <a:r>
              <a:rPr lang="en-US" sz="1700" b="1" i="0" u="none" strike="noStrike" cap="none" dirty="0">
                <a:solidFill>
                  <a:schemeClr val="dk1"/>
                </a:solidFill>
                <a:latin typeface="Arial"/>
                <a:ea typeface="Arial"/>
                <a:cs typeface="Arial"/>
                <a:sym typeface="Arial"/>
              </a:rPr>
              <a:t> und </a:t>
            </a:r>
            <a:r>
              <a:rPr lang="en-US" sz="1700" b="1" i="0" u="none" strike="noStrike" cap="none" dirty="0" err="1">
                <a:solidFill>
                  <a:schemeClr val="dk1"/>
                </a:solidFill>
                <a:latin typeface="Arial"/>
                <a:ea typeface="Arial"/>
                <a:cs typeface="Arial"/>
                <a:sym typeface="Arial"/>
              </a:rPr>
              <a:t>digitale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Kompetenz</a:t>
            </a:r>
            <a:r>
              <a:rPr lang="en-US" sz="1700" b="1" i="0" u="none" strike="noStrike" cap="none" dirty="0">
                <a:solidFill>
                  <a:schemeClr val="dk1"/>
                </a:solidFill>
                <a:latin typeface="Arial"/>
                <a:ea typeface="Arial"/>
                <a:cs typeface="Arial"/>
                <a:sym typeface="Arial"/>
              </a:rPr>
              <a:t> </a:t>
            </a:r>
            <a:endParaRPr sz="1700" b="1" i="0" u="none" strike="noStrike" cap="none" dirty="0">
              <a:solidFill>
                <a:schemeClr val="dk1"/>
              </a:solidFill>
              <a:latin typeface="Arial"/>
              <a:ea typeface="Arial"/>
              <a:cs typeface="Arial"/>
              <a:sym typeface="Arial"/>
            </a:endParaRPr>
          </a:p>
        </p:txBody>
      </p:sp>
      <p:sp>
        <p:nvSpPr>
          <p:cNvPr id="944" name="Google Shape;944;p110"/>
          <p:cNvSpPr txBox="1"/>
          <p:nvPr/>
        </p:nvSpPr>
        <p:spPr>
          <a:xfrm>
            <a:off x="968050" y="4529150"/>
            <a:ext cx="8755800" cy="2051932"/>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Der Grad der </a:t>
            </a:r>
            <a:r>
              <a:rPr lang="en-US" sz="1700" b="0" i="0" u="none" strike="noStrike" cap="none" dirty="0" err="1">
                <a:solidFill>
                  <a:schemeClr val="dk1"/>
                </a:solidFill>
                <a:latin typeface="Arial"/>
                <a:ea typeface="Arial"/>
                <a:cs typeface="Arial"/>
                <a:sym typeface="Arial"/>
              </a:rPr>
              <a:t>Zugänglichkeit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digitalen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Technologien</a:t>
            </a:r>
            <a:r>
              <a:rPr lang="en-US" sz="1700" b="0" i="0" u="none" strike="noStrike" cap="none" dirty="0">
                <a:solidFill>
                  <a:schemeClr val="dk1"/>
                </a:solidFill>
                <a:latin typeface="Arial"/>
                <a:ea typeface="Arial"/>
                <a:cs typeface="Arial"/>
                <a:sym typeface="Arial"/>
              </a:rPr>
              <a:t> hat </a:t>
            </a:r>
            <a:r>
              <a:rPr lang="en-US" sz="1700" b="0" i="0" u="none" strike="noStrike" cap="none" dirty="0" err="1">
                <a:solidFill>
                  <a:schemeClr val="dk1"/>
                </a:solidFill>
                <a:latin typeface="Arial"/>
                <a:ea typeface="Arial"/>
                <a:cs typeface="Arial"/>
                <a:sym typeface="Arial"/>
              </a:rPr>
              <a:t>direkten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Einfluss</a:t>
            </a:r>
            <a:r>
              <a:rPr lang="en-US" sz="1700" b="0" i="0" u="none" strike="noStrike" cap="none" dirty="0">
                <a:solidFill>
                  <a:schemeClr val="dk1"/>
                </a:solidFill>
                <a:latin typeface="Arial"/>
                <a:ea typeface="Arial"/>
                <a:cs typeface="Arial"/>
                <a:sym typeface="Arial"/>
              </a:rPr>
              <a:t> auf die </a:t>
            </a:r>
            <a:r>
              <a:rPr lang="en-US" sz="1700" b="0" i="0" u="none" strike="noStrike" cap="none" dirty="0" err="1">
                <a:solidFill>
                  <a:schemeClr val="dk1"/>
                </a:solidFill>
                <a:latin typeface="Arial"/>
                <a:ea typeface="Arial"/>
                <a:cs typeface="Arial"/>
                <a:sym typeface="Arial"/>
              </a:rPr>
              <a:t>potenzielle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Reichweite</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Marketingmaßnahmen</a:t>
            </a:r>
            <a:r>
              <a:rPr lang="en-US" sz="1700" b="0" i="0" u="none" strike="noStrike" cap="none" dirty="0">
                <a:solidFill>
                  <a:schemeClr val="dk1"/>
                </a:solidFill>
                <a:latin typeface="Arial"/>
                <a:ea typeface="Arial"/>
                <a:cs typeface="Arial"/>
                <a:sym typeface="Arial"/>
              </a:rPr>
              <a:t>.  Der Grad der </a:t>
            </a:r>
            <a:r>
              <a:rPr lang="en-US" sz="1700" b="0" i="0" u="none" strike="noStrike" cap="none" dirty="0" err="1">
                <a:solidFill>
                  <a:schemeClr val="dk1"/>
                </a:solidFill>
                <a:latin typeface="Arial"/>
                <a:ea typeface="Arial"/>
                <a:cs typeface="Arial"/>
                <a:sym typeface="Arial"/>
              </a:rPr>
              <a:t>digitalen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Kompetenz</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leitet</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Entwicklung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benutzerfreundlicher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Inhalte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Schnittstellen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während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Erkenntnisse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Vorlieben</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digitale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Kommunikationskanäle</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Strategien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Kundenbindung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bestimmen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Beurteilung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ob</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Bereitschaft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Online-</a:t>
            </a:r>
            <a:r>
              <a:rPr lang="en-US" sz="1700" b="0" i="0" u="none" strike="noStrike" cap="none" dirty="0" err="1">
                <a:solidFill>
                  <a:schemeClr val="dk1"/>
                </a:solidFill>
                <a:latin typeface="Arial"/>
                <a:ea typeface="Arial"/>
                <a:cs typeface="Arial"/>
                <a:sym typeface="Arial"/>
              </a:rPr>
              <a:t>Einkäufen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verbreitet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inwieweit</a:t>
            </a:r>
            <a:r>
              <a:rPr lang="en-US" sz="1700" b="0" i="0" u="none" strike="noStrike" cap="none" dirty="0">
                <a:solidFill>
                  <a:schemeClr val="dk1"/>
                </a:solidFill>
                <a:latin typeface="Arial"/>
                <a:ea typeface="Arial"/>
                <a:cs typeface="Arial"/>
                <a:sym typeface="Arial"/>
              </a:rPr>
              <a:t> Online-</a:t>
            </a:r>
            <a:r>
              <a:rPr lang="en-US" sz="1700" b="0" i="0" u="none" strike="noStrike" cap="none" dirty="0" err="1">
                <a:solidFill>
                  <a:schemeClr val="dk1"/>
                </a:solidFill>
                <a:latin typeface="Arial"/>
                <a:ea typeface="Arial"/>
                <a:cs typeface="Arial"/>
                <a:sym typeface="Arial"/>
              </a:rPr>
              <a:t>Transaktionen</a:t>
            </a:r>
            <a:r>
              <a:rPr lang="en-US" sz="1700" b="0" i="0" u="none" strike="noStrike" cap="none" dirty="0">
                <a:solidFill>
                  <a:schemeClr val="dk1"/>
                </a:solidFill>
                <a:latin typeface="Arial"/>
                <a:ea typeface="Arial"/>
                <a:cs typeface="Arial"/>
                <a:sym typeface="Arial"/>
              </a:rPr>
              <a:t> in das </a:t>
            </a:r>
            <a:r>
              <a:rPr lang="en-US" sz="1700" b="0" i="0" u="none" strike="noStrike" cap="none" dirty="0" err="1">
                <a:solidFill>
                  <a:schemeClr val="dk1"/>
                </a:solidFill>
                <a:latin typeface="Arial"/>
                <a:ea typeface="Arial"/>
                <a:cs typeface="Arial"/>
                <a:sym typeface="Arial"/>
              </a:rPr>
              <a:t>tägliche</a:t>
            </a:r>
            <a:r>
              <a:rPr lang="en-US" sz="1700" b="0" i="0" u="none" strike="noStrike" cap="none" dirty="0">
                <a:solidFill>
                  <a:schemeClr val="dk1"/>
                </a:solidFill>
                <a:latin typeface="Arial"/>
                <a:ea typeface="Arial"/>
                <a:cs typeface="Arial"/>
                <a:sym typeface="Arial"/>
              </a:rPr>
              <a:t> Leben </a:t>
            </a:r>
            <a:r>
              <a:rPr lang="en-US" sz="1700" b="0" i="0" u="none" strike="noStrike" cap="none" dirty="0" err="1">
                <a:solidFill>
                  <a:schemeClr val="dk1"/>
                </a:solidFill>
                <a:latin typeface="Arial"/>
                <a:ea typeface="Arial"/>
                <a:cs typeface="Arial"/>
                <a:sym typeface="Arial"/>
              </a:rPr>
              <a:t>integriert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Analyse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dient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als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Grundlage</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Entscheidungen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Entwicklung</a:t>
            </a:r>
            <a:r>
              <a:rPr lang="en-US" sz="1700" b="0" i="0" u="none" strike="noStrike" cap="none" dirty="0">
                <a:solidFill>
                  <a:schemeClr val="dk1"/>
                </a:solidFill>
                <a:latin typeface="Arial"/>
                <a:ea typeface="Arial"/>
                <a:cs typeface="Arial"/>
                <a:sym typeface="Arial"/>
              </a:rPr>
              <a:t> von E-Commerce-</a:t>
            </a:r>
            <a:r>
              <a:rPr lang="en-US" sz="1700" b="0" i="0" u="none" strike="noStrike" cap="none" dirty="0" err="1">
                <a:solidFill>
                  <a:schemeClr val="dk1"/>
                </a:solidFill>
                <a:latin typeface="Arial"/>
                <a:ea typeface="Arial"/>
                <a:cs typeface="Arial"/>
                <a:sym typeface="Arial"/>
              </a:rPr>
              <a:t>Initiativen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pic>
        <p:nvPicPr>
          <p:cNvPr id="949" name="Google Shape;949;p111"/>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950" name="Google Shape;950;p111"/>
          <p:cNvSpPr txBox="1"/>
          <p:nvPr/>
        </p:nvSpPr>
        <p:spPr>
          <a:xfrm>
            <a:off x="968059" y="977030"/>
            <a:ext cx="87558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1: Gemeinschaftsorientiertes Marketing</a:t>
            </a:r>
            <a:endParaRPr sz="1700" b="0" i="0" u="none" strike="noStrike" cap="none">
              <a:solidFill>
                <a:schemeClr val="dk1"/>
              </a:solidFill>
              <a:latin typeface="Arial"/>
              <a:ea typeface="Arial"/>
              <a:cs typeface="Arial"/>
              <a:sym typeface="Arial"/>
            </a:endParaRPr>
          </a:p>
        </p:txBody>
      </p:sp>
      <p:sp>
        <p:nvSpPr>
          <p:cNvPr id="951" name="Google Shape;951;p111"/>
          <p:cNvSpPr txBox="1"/>
          <p:nvPr/>
        </p:nvSpPr>
        <p:spPr>
          <a:xfrm>
            <a:off x="968059" y="2386177"/>
            <a:ext cx="8755800" cy="35390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highlight>
                <a:srgbClr val="FFFF00"/>
              </a:highlight>
              <a:latin typeface="Arial"/>
              <a:ea typeface="Arial"/>
              <a:cs typeface="Arial"/>
              <a:sym typeface="Arial"/>
            </a:endParaRPr>
          </a:p>
        </p:txBody>
      </p:sp>
      <p:sp>
        <p:nvSpPr>
          <p:cNvPr id="952" name="Google Shape;952;p111"/>
          <p:cNvSpPr txBox="1"/>
          <p:nvPr/>
        </p:nvSpPr>
        <p:spPr>
          <a:xfrm>
            <a:off x="968050" y="4489449"/>
            <a:ext cx="88650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Schlussfolgerung von Kapitel 1</a:t>
            </a:r>
            <a:endParaRPr sz="1700" b="1" i="0" u="none" strike="noStrike" cap="none">
              <a:solidFill>
                <a:schemeClr val="dk1"/>
              </a:solidFill>
              <a:latin typeface="Arial"/>
              <a:ea typeface="Arial"/>
              <a:cs typeface="Arial"/>
              <a:sym typeface="Arial"/>
            </a:endParaRPr>
          </a:p>
        </p:txBody>
      </p:sp>
      <p:sp>
        <p:nvSpPr>
          <p:cNvPr id="953" name="Google Shape;953;p111"/>
          <p:cNvSpPr txBox="1"/>
          <p:nvPr/>
        </p:nvSpPr>
        <p:spPr>
          <a:xfrm>
            <a:off x="968050" y="5060950"/>
            <a:ext cx="8755800" cy="1212086"/>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Durch maßgeschneiderte Marketingstrategien, die auf die Merkmale der einzelnen Gemeinden abgestimmt sind, können Unternehmen starke Beziehungen aufbauen und langfristig erfolgreich sein. Community-Centric Marketing ist ein Weg für Unternehmen, sich zu einem integralen Bestandteil der Gemeinden zu entwickeln, die sie bedienen. </a:t>
            </a:r>
            <a:endParaRPr sz="1700" b="0" i="0" u="none" strike="noStrike" cap="none">
              <a:solidFill>
                <a:schemeClr val="dk1"/>
              </a:solidFill>
              <a:latin typeface="Arial"/>
              <a:ea typeface="Arial"/>
              <a:cs typeface="Arial"/>
              <a:sym typeface="Arial"/>
            </a:endParaRPr>
          </a:p>
        </p:txBody>
      </p:sp>
      <p:pic>
        <p:nvPicPr>
          <p:cNvPr id="954" name="Google Shape;954;p111"/>
          <p:cNvPicPr preferRelativeResize="0"/>
          <p:nvPr/>
        </p:nvPicPr>
        <p:blipFill rotWithShape="1">
          <a:blip r:embed="rId4">
            <a:alphaModFix/>
          </a:blip>
          <a:srcRect/>
          <a:stretch/>
        </p:blipFill>
        <p:spPr>
          <a:xfrm>
            <a:off x="2837475" y="1346325"/>
            <a:ext cx="4977700" cy="27875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pic>
        <p:nvPicPr>
          <p:cNvPr id="959" name="Google Shape;959;p112"/>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960" name="Google Shape;960;p112"/>
          <p:cNvSpPr txBox="1"/>
          <p:nvPr/>
        </p:nvSpPr>
        <p:spPr>
          <a:xfrm>
            <a:off x="968059" y="977030"/>
            <a:ext cx="87558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2: Aufbau und Pflege von Kundenbeziehungen</a:t>
            </a:r>
            <a:endParaRPr sz="1700" b="0" i="0" u="none" strike="noStrike" cap="none">
              <a:solidFill>
                <a:schemeClr val="dk1"/>
              </a:solidFill>
              <a:latin typeface="Calibri"/>
              <a:ea typeface="Calibri"/>
              <a:cs typeface="Calibri"/>
              <a:sym typeface="Calibri"/>
            </a:endParaRPr>
          </a:p>
        </p:txBody>
      </p:sp>
      <p:sp>
        <p:nvSpPr>
          <p:cNvPr id="961" name="Google Shape;961;p112"/>
          <p:cNvSpPr txBox="1"/>
          <p:nvPr/>
        </p:nvSpPr>
        <p:spPr>
          <a:xfrm>
            <a:off x="968050" y="1602011"/>
            <a:ext cx="8755800" cy="113873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Für den Aufbau und die Pflege von Kundenbeziehungen ist ein vielseitiger Ansatz erforderlich. In dieser Analyse untersuchen wir die grundlegenden Strategien, die Unternehmen anwenden, um sinnvolle Beziehungen zu ihren Kunden zu pflegen und aufrechtzuerhalten und so den Weg für nachhaltigen Erfolg zu ebnen...</a:t>
            </a:r>
            <a:endParaRPr sz="1700" b="0" i="0" u="none" strike="noStrike" cap="none">
              <a:solidFill>
                <a:schemeClr val="dk1"/>
              </a:solidFill>
              <a:latin typeface="Arial"/>
              <a:ea typeface="Arial"/>
              <a:cs typeface="Arial"/>
              <a:sym typeface="Arial"/>
            </a:endParaRPr>
          </a:p>
        </p:txBody>
      </p:sp>
      <p:sp>
        <p:nvSpPr>
          <p:cNvPr id="962" name="Google Shape;962;p112"/>
          <p:cNvSpPr txBox="1"/>
          <p:nvPr/>
        </p:nvSpPr>
        <p:spPr>
          <a:xfrm>
            <a:off x="858850" y="2926483"/>
            <a:ext cx="8865000" cy="353903"/>
          </a:xfrm>
          <a:prstGeom prst="rect">
            <a:avLst/>
          </a:prstGeom>
          <a:noFill/>
          <a:ln>
            <a:noFill/>
          </a:ln>
        </p:spPr>
        <p:txBody>
          <a:bodyPr spcFirstLastPara="1" wrap="square" lIns="91425" tIns="45700" rIns="91425" bIns="45700" anchor="t" anchorCtr="0">
            <a:spAutoFit/>
          </a:bodyPr>
          <a:lstStyle/>
          <a:p>
            <a:pPr marL="457200" marR="0" lvl="0" indent="-342900" algn="l" rtl="0">
              <a:lnSpc>
                <a:spcPct val="100000"/>
              </a:lnSpc>
              <a:spcBef>
                <a:spcPts val="0"/>
              </a:spcBef>
              <a:spcAft>
                <a:spcPts val="0"/>
              </a:spcAft>
              <a:buClr>
                <a:schemeClr val="dk1"/>
              </a:buClr>
              <a:buSzPts val="1800"/>
              <a:buFont typeface="Arial"/>
              <a:buAutoNum type="alphaLcPeriod"/>
            </a:pPr>
            <a:r>
              <a:rPr lang="en-US" sz="1700" b="1" i="0" u="none" strike="noStrike" cap="none">
                <a:solidFill>
                  <a:schemeClr val="dk1"/>
                </a:solidFill>
                <a:latin typeface="Arial"/>
                <a:ea typeface="Arial"/>
                <a:cs typeface="Arial"/>
                <a:sym typeface="Arial"/>
              </a:rPr>
              <a:t>Engagement durch lokale Veranstaltungen und Initiativen</a:t>
            </a:r>
            <a:endParaRPr sz="1700" b="1" i="0" u="none" strike="noStrike" cap="none">
              <a:solidFill>
                <a:schemeClr val="dk1"/>
              </a:solidFill>
              <a:latin typeface="Arial"/>
              <a:ea typeface="Arial"/>
              <a:cs typeface="Arial"/>
              <a:sym typeface="Arial"/>
            </a:endParaRPr>
          </a:p>
        </p:txBody>
      </p:sp>
      <p:sp>
        <p:nvSpPr>
          <p:cNvPr id="963" name="Google Shape;963;p112"/>
          <p:cNvSpPr txBox="1"/>
          <p:nvPr/>
        </p:nvSpPr>
        <p:spPr>
          <a:xfrm>
            <a:off x="968050" y="3295775"/>
            <a:ext cx="8755800" cy="2891777"/>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Lokale Veranstaltungen und Initiativen dienen als wirkungsvolle Kanäle für Engagement. Die aktive Teilnahme an lokalen Initiativen ist ein Zeichen für Engagement. Die Beteiligung an lokalen Veranstaltungen und Initiativen ist vorteilhaft und bietet eine einzigartige Gelegenheit, mit einem vielfältigen Publikum in Kontakt zu treten und möglicherweise Menschen zu treffen, die wirklich an ihrem Fachgebiet interessiert sind. </a:t>
            </a:r>
            <a:endParaRPr sz="1700" b="0" i="0" u="none" strike="noStrike" cap="none">
              <a:solidFill>
                <a:schemeClr val="dk1"/>
              </a:solidFill>
              <a:latin typeface="Arial"/>
              <a:ea typeface="Arial"/>
              <a:cs typeface="Arial"/>
              <a:sym typeface="Arial"/>
            </a:endParaRPr>
          </a:p>
          <a:p>
            <a:pPr marL="0" marR="0" lvl="0" indent="0" algn="just" rtl="0">
              <a:lnSpc>
                <a:spcPct val="107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Calibri"/>
              <a:buChar char="➢"/>
            </a:pPr>
            <a:r>
              <a:rPr lang="en-US" sz="1700" b="0" i="0" u="none" strike="noStrike" cap="none">
                <a:solidFill>
                  <a:schemeClr val="dk1"/>
                </a:solidFill>
                <a:latin typeface="Arial"/>
                <a:ea typeface="Arial"/>
                <a:cs typeface="Arial"/>
                <a:sym typeface="Arial"/>
              </a:rPr>
              <a:t>Engagieren Sie sich aktiv in der Gemeinde, um Ihr Unternehmen zur ersten Wahl zu machen, wenn Gemeindemitglieder Dienstleistungen benötigen. Betrachten Sie Veranstaltungen als Live-Werbung und nutzen Sie die Gelegenheit, um Ihre laufenden Projekte vorzustellen. Nutzen Sie diese Gelegenheiten nicht nur, um Werbung zu machen, sondern auch, um sinnvolle Partnerschaften zu knüpfen und Erkenntnisse für die künftige Entwicklung zu gewinnen.</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pic>
        <p:nvPicPr>
          <p:cNvPr id="968" name="Google Shape;968;p113"/>
          <p:cNvPicPr preferRelativeResize="0"/>
          <p:nvPr/>
        </p:nvPicPr>
        <p:blipFill rotWithShape="1">
          <a:blip r:embed="rId3">
            <a:alphaModFix/>
          </a:blip>
          <a:srcRect/>
          <a:stretch/>
        </p:blipFill>
        <p:spPr>
          <a:xfrm>
            <a:off x="0" y="0"/>
            <a:ext cx="10688975" cy="7559673"/>
          </a:xfrm>
          <a:prstGeom prst="rect">
            <a:avLst/>
          </a:prstGeom>
          <a:noFill/>
          <a:ln>
            <a:noFill/>
          </a:ln>
        </p:spPr>
      </p:pic>
      <p:sp>
        <p:nvSpPr>
          <p:cNvPr id="969" name="Google Shape;969;p113"/>
          <p:cNvSpPr txBox="1"/>
          <p:nvPr/>
        </p:nvSpPr>
        <p:spPr>
          <a:xfrm>
            <a:off x="968059" y="977030"/>
            <a:ext cx="87558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2: Aufbau und Pflege von Kundenbeziehungen</a:t>
            </a:r>
            <a:endParaRPr sz="1700" b="0" i="0" u="none" strike="noStrike" cap="none">
              <a:solidFill>
                <a:schemeClr val="dk1"/>
              </a:solidFill>
              <a:latin typeface="Calibri"/>
              <a:ea typeface="Calibri"/>
              <a:cs typeface="Calibri"/>
              <a:sym typeface="Calibri"/>
            </a:endParaRPr>
          </a:p>
        </p:txBody>
      </p:sp>
      <p:sp>
        <p:nvSpPr>
          <p:cNvPr id="970" name="Google Shape;970;p113"/>
          <p:cNvSpPr txBox="1"/>
          <p:nvPr/>
        </p:nvSpPr>
        <p:spPr>
          <a:xfrm>
            <a:off x="968050" y="1560253"/>
            <a:ext cx="87558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b. Feedback-Mechanismen und Kundenzufriedenheit</a:t>
            </a:r>
            <a:endParaRPr sz="1700" b="1" i="0" u="none" strike="noStrike" cap="none">
              <a:solidFill>
                <a:schemeClr val="dk1"/>
              </a:solidFill>
              <a:latin typeface="Calibri"/>
              <a:ea typeface="Calibri"/>
              <a:cs typeface="Calibri"/>
              <a:sym typeface="Calibri"/>
            </a:endParaRPr>
          </a:p>
        </p:txBody>
      </p:sp>
      <p:sp>
        <p:nvSpPr>
          <p:cNvPr id="971" name="Google Shape;971;p113"/>
          <p:cNvSpPr txBox="1"/>
          <p:nvPr/>
        </p:nvSpPr>
        <p:spPr>
          <a:xfrm>
            <a:off x="968050" y="1929550"/>
            <a:ext cx="8755800" cy="37548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Regelmäßige Überwachung und Aktualisierung sind entscheidend für den Unternehmenserfolg. Indem Sie Ihre Strategien kontinuierlich bewerten und anpassen, können Sie den sich verändernden Kundenbedürfnissen gerecht werden und Ihre Unternehmensleistung effektiv messen.</a:t>
            </a: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Beziehungsumfragen werden durchgeführt, um die Kundenzufriedenheit und -stimmung über einen längeren Zeitraum zu bewerten. Diese Umfragen werden in regelmäßigen Abständen, z. B. vierteljährlich oder jährlich, durchgeführt und ermöglichen es Ihnen, Veränderungen und Trends in der Kundenzufriedenheit im Laufe der Zeit zu verfolgen. Transaktionsumfragen hingegen konzentrieren sich auf bestimmte Interaktionen, wobei die unmittelbare Kundenerfahrung während einer bestimmten Transaktion, eines Kaufs oder einer Interaktion im Mittelpunkt steht. Da diese Umfragen kurz nach dem Ereignis durchgeführt werden, bieten sie zeitnahes Feedback, das für schnelle Verbesserungen und Anpassungen entscheidend sein kann.</a:t>
            </a: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 </a:t>
            </a:r>
            <a:endParaRPr sz="1700" b="0" i="0" u="none" strike="noStrike" cap="none">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a:solidFill>
                  <a:schemeClr val="dk1"/>
                </a:solidFill>
                <a:latin typeface="Arial"/>
                <a:ea typeface="Arial"/>
                <a:cs typeface="Arial"/>
                <a:sym typeface="Arial"/>
              </a:rPr>
              <a:t>Bieten Sie verschiedene Kanäle für Feedback an, darunter Umfragen und Online-Formulare, um die Zugänglichkeit und eine breite Beteiligung zu gewährleisten.</a:t>
            </a:r>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pic>
        <p:nvPicPr>
          <p:cNvPr id="976" name="Google Shape;976;p114"/>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977" name="Google Shape;977;p114"/>
          <p:cNvSpPr txBox="1"/>
          <p:nvPr/>
        </p:nvSpPr>
        <p:spPr>
          <a:xfrm>
            <a:off x="968000" y="735963"/>
            <a:ext cx="87558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Kapitel</a:t>
            </a:r>
            <a:r>
              <a:rPr lang="en-US" sz="1700" b="1" i="0" u="none" strike="noStrike" cap="none" dirty="0">
                <a:solidFill>
                  <a:schemeClr val="dk1"/>
                </a:solidFill>
                <a:latin typeface="Arial"/>
                <a:ea typeface="Arial"/>
                <a:cs typeface="Arial"/>
                <a:sym typeface="Arial"/>
              </a:rPr>
              <a:t> 2: Aufbau und </a:t>
            </a:r>
            <a:r>
              <a:rPr lang="en-US" sz="1700" b="1" i="0" u="none" strike="noStrike" cap="none" dirty="0" err="1">
                <a:solidFill>
                  <a:schemeClr val="dk1"/>
                </a:solidFill>
                <a:latin typeface="Arial"/>
                <a:ea typeface="Arial"/>
                <a:cs typeface="Arial"/>
                <a:sym typeface="Arial"/>
              </a:rPr>
              <a:t>Pflege</a:t>
            </a:r>
            <a:r>
              <a:rPr lang="en-US" sz="1700" b="1" i="0" u="none" strike="noStrike" cap="none" dirty="0">
                <a:solidFill>
                  <a:schemeClr val="dk1"/>
                </a:solidFill>
                <a:latin typeface="Arial"/>
                <a:ea typeface="Arial"/>
                <a:cs typeface="Arial"/>
                <a:sym typeface="Arial"/>
              </a:rPr>
              <a:t> von </a:t>
            </a:r>
            <a:r>
              <a:rPr lang="en-US" sz="1700" b="1" i="0" u="none" strike="noStrike" cap="none" dirty="0" err="1">
                <a:solidFill>
                  <a:schemeClr val="dk1"/>
                </a:solidFill>
                <a:latin typeface="Arial"/>
                <a:ea typeface="Arial"/>
                <a:cs typeface="Arial"/>
                <a:sym typeface="Arial"/>
              </a:rPr>
              <a:t>Kundenbeziehungen</a:t>
            </a:r>
            <a:endParaRPr sz="1700" b="0" i="0" u="none" strike="noStrike" cap="none" dirty="0">
              <a:solidFill>
                <a:schemeClr val="dk1"/>
              </a:solidFill>
              <a:latin typeface="Calibri"/>
              <a:ea typeface="Calibri"/>
              <a:cs typeface="Calibri"/>
              <a:sym typeface="Calibri"/>
            </a:endParaRPr>
          </a:p>
        </p:txBody>
      </p:sp>
      <p:sp>
        <p:nvSpPr>
          <p:cNvPr id="978" name="Google Shape;978;p114"/>
          <p:cNvSpPr txBox="1"/>
          <p:nvPr/>
        </p:nvSpPr>
        <p:spPr>
          <a:xfrm>
            <a:off x="968000" y="1150711"/>
            <a:ext cx="87558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chemeClr val="dk1"/>
                </a:solidFill>
                <a:latin typeface="Arial"/>
                <a:ea typeface="Arial"/>
                <a:cs typeface="Arial"/>
                <a:sym typeface="Arial"/>
              </a:rPr>
              <a:t>c.  </a:t>
            </a:r>
            <a:r>
              <a:rPr lang="en-US" sz="1700" b="1" i="0" u="none" strike="noStrike" cap="none" dirty="0" err="1">
                <a:solidFill>
                  <a:schemeClr val="dk1"/>
                </a:solidFill>
                <a:latin typeface="Arial"/>
                <a:ea typeface="Arial"/>
                <a:cs typeface="Arial"/>
                <a:sym typeface="Arial"/>
              </a:rPr>
              <a:t>Langfristige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Auswirkungen</a:t>
            </a:r>
            <a:r>
              <a:rPr lang="en-US" sz="1700" b="1" i="0" u="none" strike="noStrike" cap="none" dirty="0">
                <a:solidFill>
                  <a:schemeClr val="dk1"/>
                </a:solidFill>
                <a:latin typeface="Arial"/>
                <a:ea typeface="Arial"/>
                <a:cs typeface="Arial"/>
                <a:sym typeface="Arial"/>
              </a:rPr>
              <a:t> auf die Gemeinschaft</a:t>
            </a:r>
            <a:endParaRPr sz="1700" b="1" i="0" u="none" strike="noStrike" cap="none" dirty="0">
              <a:solidFill>
                <a:schemeClr val="dk1"/>
              </a:solidFill>
              <a:latin typeface="Calibri"/>
              <a:ea typeface="Calibri"/>
              <a:cs typeface="Calibri"/>
              <a:sym typeface="Calibri"/>
            </a:endParaRPr>
          </a:p>
        </p:txBody>
      </p:sp>
      <p:sp>
        <p:nvSpPr>
          <p:cNvPr id="979" name="Google Shape;979;p114"/>
          <p:cNvSpPr txBox="1"/>
          <p:nvPr/>
        </p:nvSpPr>
        <p:spPr>
          <a:xfrm>
            <a:off x="968000" y="1504614"/>
            <a:ext cx="8755800" cy="304694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Die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sammeln</a:t>
            </a:r>
            <a:r>
              <a:rPr lang="en-US" sz="1600" b="0" i="0" u="none" strike="noStrike" cap="none" dirty="0">
                <a:solidFill>
                  <a:schemeClr val="dk1"/>
                </a:solidFill>
                <a:latin typeface="Arial"/>
                <a:ea typeface="Arial"/>
                <a:cs typeface="Arial"/>
                <a:sym typeface="Arial"/>
              </a:rPr>
              <a:t> Feedback und </a:t>
            </a:r>
            <a:r>
              <a:rPr lang="en-US" sz="1600" b="0" i="0" u="none" strike="noStrike" cap="none" dirty="0" err="1">
                <a:solidFill>
                  <a:schemeClr val="dk1"/>
                </a:solidFill>
                <a:latin typeface="Arial"/>
                <a:ea typeface="Arial"/>
                <a:cs typeface="Arial"/>
                <a:sym typeface="Arial"/>
              </a:rPr>
              <a:t>passen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Strategien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Beeinflussung</a:t>
            </a:r>
            <a:r>
              <a:rPr lang="en-US" sz="1600" b="0" i="0" u="none" strike="noStrike" cap="none" dirty="0">
                <a:solidFill>
                  <a:schemeClr val="dk1"/>
                </a:solidFill>
                <a:latin typeface="Arial"/>
                <a:ea typeface="Arial"/>
                <a:cs typeface="Arial"/>
                <a:sym typeface="Arial"/>
              </a:rPr>
              <a:t> der Gemeinschaft </a:t>
            </a:r>
            <a:r>
              <a:rPr lang="en-US" sz="1600" b="0" i="0" u="none" strike="noStrike" cap="none" dirty="0" err="1">
                <a:solidFill>
                  <a:schemeClr val="dk1"/>
                </a:solidFill>
                <a:latin typeface="Arial"/>
                <a:ea typeface="Arial"/>
                <a:cs typeface="Arial"/>
                <a:sym typeface="Arial"/>
              </a:rPr>
              <a:t>im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Laufe</a:t>
            </a:r>
            <a:r>
              <a:rPr lang="en-US" sz="1600" b="0" i="0" u="none" strike="noStrike" cap="none" dirty="0">
                <a:solidFill>
                  <a:schemeClr val="dk1"/>
                </a:solidFill>
                <a:latin typeface="Arial"/>
                <a:ea typeface="Arial"/>
                <a:cs typeface="Arial"/>
                <a:sym typeface="Arial"/>
              </a:rPr>
              <a:t> der Zeit an. Dazu </a:t>
            </a:r>
            <a:r>
              <a:rPr lang="en-US" sz="1600" b="0" i="0" u="none" strike="noStrike" cap="none" dirty="0" err="1">
                <a:solidFill>
                  <a:schemeClr val="dk1"/>
                </a:solidFill>
                <a:latin typeface="Arial"/>
                <a:ea typeface="Arial"/>
                <a:cs typeface="Arial"/>
                <a:sym typeface="Arial"/>
              </a:rPr>
              <a:t>gehört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Bewertung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Initiativen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die</a:t>
            </a:r>
            <a:r>
              <a:rPr lang="en-US" sz="1600" b="0" i="0" u="none" strike="noStrike" cap="none" dirty="0">
                <a:solidFill>
                  <a:schemeClr val="dk1"/>
                </a:solidFill>
                <a:latin typeface="Arial"/>
                <a:ea typeface="Arial"/>
                <a:cs typeface="Arial"/>
                <a:sym typeface="Arial"/>
              </a:rPr>
              <a:t> Gemeinschaft auf </a:t>
            </a:r>
            <a:r>
              <a:rPr lang="en-US" sz="1600" b="0" i="0" u="none" strike="noStrike" cap="none" dirty="0" err="1">
                <a:solidFill>
                  <a:schemeClr val="dk1"/>
                </a:solidFill>
                <a:latin typeface="Arial"/>
                <a:ea typeface="Arial"/>
                <a:cs typeface="Arial"/>
                <a:sym typeface="Arial"/>
              </a:rPr>
              <a:t>Herausforderungen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Notfälle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wirtschaftliche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Schwankungen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vorbereiten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600" b="0" i="0" u="none" strike="noStrike" cap="none" dirty="0" err="1">
                <a:solidFill>
                  <a:schemeClr val="dk1"/>
                </a:solidFill>
                <a:latin typeface="Arial"/>
                <a:ea typeface="Arial"/>
                <a:cs typeface="Arial"/>
                <a:sym typeface="Arial"/>
              </a:rPr>
              <a:t>Untersuchen</a:t>
            </a:r>
            <a:r>
              <a:rPr lang="en-US" sz="1600" b="0" i="0" u="none" strike="noStrike" cap="none" dirty="0">
                <a:solidFill>
                  <a:schemeClr val="dk1"/>
                </a:solidFill>
                <a:latin typeface="Arial"/>
                <a:ea typeface="Arial"/>
                <a:cs typeface="Arial"/>
                <a:sym typeface="Arial"/>
              </a:rPr>
              <a:t> Sie die </a:t>
            </a:r>
            <a:r>
              <a:rPr lang="en-US" sz="1600" b="0" i="0" u="none" strike="noStrike" cap="none" dirty="0" err="1">
                <a:solidFill>
                  <a:schemeClr val="dk1"/>
                </a:solidFill>
                <a:latin typeface="Arial"/>
                <a:ea typeface="Arial"/>
                <a:cs typeface="Arial"/>
                <a:sym typeface="Arial"/>
              </a:rPr>
              <a:t>Wirksamkeit</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Programmen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Einbindung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in das </a:t>
            </a:r>
            <a:r>
              <a:rPr lang="en-US" sz="1600" b="0" i="0" u="none" strike="noStrike" cap="none" dirty="0" err="1">
                <a:solidFill>
                  <a:schemeClr val="dk1"/>
                </a:solidFill>
                <a:latin typeface="Arial"/>
                <a:ea typeface="Arial"/>
                <a:cs typeface="Arial"/>
                <a:sym typeface="Arial"/>
              </a:rPr>
              <a:t>Gemeinwesen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indem</a:t>
            </a:r>
            <a:r>
              <a:rPr lang="en-US" sz="1600" b="0" i="0" u="none" strike="noStrike" cap="none" dirty="0">
                <a:solidFill>
                  <a:schemeClr val="dk1"/>
                </a:solidFill>
                <a:latin typeface="Arial"/>
                <a:ea typeface="Arial"/>
                <a:cs typeface="Arial"/>
                <a:sym typeface="Arial"/>
              </a:rPr>
              <a:t> Sie die </a:t>
            </a:r>
            <a:r>
              <a:rPr lang="en-US" sz="1600" b="0" i="0" u="none" strike="noStrike" cap="none" dirty="0" err="1">
                <a:solidFill>
                  <a:schemeClr val="dk1"/>
                </a:solidFill>
                <a:latin typeface="Arial"/>
                <a:ea typeface="Arial"/>
                <a:cs typeface="Arial"/>
                <a:sym typeface="Arial"/>
              </a:rPr>
              <a:t>Intensität</a:t>
            </a:r>
            <a:r>
              <a:rPr lang="en-US" sz="1600" b="0" i="0" u="none" strike="noStrike" cap="none" dirty="0">
                <a:solidFill>
                  <a:schemeClr val="dk1"/>
                </a:solidFill>
                <a:latin typeface="Arial"/>
                <a:ea typeface="Arial"/>
                <a:cs typeface="Arial"/>
                <a:sym typeface="Arial"/>
              </a:rPr>
              <a:t> des Engagements, die </a:t>
            </a:r>
            <a:r>
              <a:rPr lang="en-US" sz="1600" b="0" i="0" u="none" strike="noStrike" cap="none" dirty="0" err="1">
                <a:solidFill>
                  <a:schemeClr val="dk1"/>
                </a:solidFill>
                <a:latin typeface="Arial"/>
                <a:ea typeface="Arial"/>
                <a:cs typeface="Arial"/>
                <a:sym typeface="Arial"/>
              </a:rPr>
              <a:t>Zusammenarbeit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lokalen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Interessengruppen</a:t>
            </a:r>
            <a:r>
              <a:rPr lang="en-US" sz="1600" b="0" i="0" u="none" strike="noStrike" cap="none" dirty="0">
                <a:solidFill>
                  <a:schemeClr val="dk1"/>
                </a:solidFill>
                <a:latin typeface="Arial"/>
                <a:ea typeface="Arial"/>
                <a:cs typeface="Arial"/>
                <a:sym typeface="Arial"/>
              </a:rPr>
              <a:t> und die </a:t>
            </a:r>
            <a:r>
              <a:rPr lang="en-US" sz="1600" b="0" i="0" u="none" strike="noStrike" cap="none" dirty="0" err="1">
                <a:solidFill>
                  <a:schemeClr val="dk1"/>
                </a:solidFill>
                <a:latin typeface="Arial"/>
                <a:ea typeface="Arial"/>
                <a:cs typeface="Arial"/>
                <a:sym typeface="Arial"/>
              </a:rPr>
              <a:t>Langlebigkeit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dieser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Programme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Förderung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positiver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Veränderungen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bewerten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600" b="0" i="0" u="none" strike="noStrike" cap="none" dirty="0" err="1">
                <a:solidFill>
                  <a:schemeClr val="dk1"/>
                </a:solidFill>
                <a:latin typeface="Arial"/>
                <a:ea typeface="Arial"/>
                <a:cs typeface="Arial"/>
                <a:sym typeface="Arial"/>
              </a:rPr>
              <a:t>Bewerten</a:t>
            </a:r>
            <a:r>
              <a:rPr lang="en-US" sz="1600" b="0" i="0" u="none" strike="noStrike" cap="none" dirty="0">
                <a:solidFill>
                  <a:schemeClr val="dk1"/>
                </a:solidFill>
                <a:latin typeface="Arial"/>
                <a:ea typeface="Arial"/>
                <a:cs typeface="Arial"/>
                <a:sym typeface="Arial"/>
              </a:rPr>
              <a:t> Sie die </a:t>
            </a:r>
            <a:r>
              <a:rPr lang="en-US" sz="1600" b="0" i="0" u="none" strike="noStrike" cap="none" dirty="0" err="1">
                <a:solidFill>
                  <a:schemeClr val="dk1"/>
                </a:solidFill>
                <a:latin typeface="Arial"/>
                <a:ea typeface="Arial"/>
                <a:cs typeface="Arial"/>
                <a:sym typeface="Arial"/>
              </a:rPr>
              <a:t>zielgerichteten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strategischen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Investitionen</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kommunale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Initiativen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Projekte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Entwicklungsprogramme</a:t>
            </a:r>
            <a:r>
              <a:rPr lang="en-US" sz="1600" b="0" i="0" u="none" strike="noStrike" cap="none" dirty="0">
                <a:solidFill>
                  <a:schemeClr val="dk1"/>
                </a:solidFill>
                <a:latin typeface="Arial"/>
                <a:ea typeface="Arial"/>
                <a:cs typeface="Arial"/>
                <a:sym typeface="Arial"/>
              </a:rPr>
              <a:t>. Dazu </a:t>
            </a:r>
            <a:r>
              <a:rPr lang="en-US" sz="1600" b="0" i="0" u="none" strike="noStrike" cap="none" dirty="0" err="1">
                <a:solidFill>
                  <a:schemeClr val="dk1"/>
                </a:solidFill>
                <a:latin typeface="Arial"/>
                <a:ea typeface="Arial"/>
                <a:cs typeface="Arial"/>
                <a:sym typeface="Arial"/>
              </a:rPr>
              <a:t>gehören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Schaffung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Arbeitsplätzen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Unterstützung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lokaler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Initiativen</a:t>
            </a:r>
            <a:r>
              <a:rPr lang="en-US" sz="1600" b="0" i="0" u="none" strike="noStrike" cap="none" dirty="0">
                <a:solidFill>
                  <a:schemeClr val="dk1"/>
                </a:solidFill>
                <a:latin typeface="Arial"/>
                <a:ea typeface="Arial"/>
                <a:cs typeface="Arial"/>
                <a:sym typeface="Arial"/>
              </a:rPr>
              <a:t>, die das </a:t>
            </a:r>
            <a:r>
              <a:rPr lang="en-US" sz="1600" b="0" i="0" u="none" strike="noStrike" cap="none" dirty="0" err="1">
                <a:solidFill>
                  <a:schemeClr val="dk1"/>
                </a:solidFill>
                <a:latin typeface="Arial"/>
                <a:ea typeface="Arial"/>
                <a:cs typeface="Arial"/>
                <a:sym typeface="Arial"/>
              </a:rPr>
              <a:t>wirtschaftliche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Wohlergehen</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Gemeindemitglieder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nachhaltig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fördern</a:t>
            </a:r>
            <a:r>
              <a:rPr lang="en-US" sz="1600" b="0" i="0" u="none" strike="noStrike" cap="none" dirty="0">
                <a:solidFill>
                  <a:schemeClr val="dk1"/>
                </a:solidFill>
                <a:latin typeface="Arial"/>
                <a:ea typeface="Arial"/>
                <a:cs typeface="Arial"/>
                <a:sym typeface="Arial"/>
              </a:rPr>
              <a:t>. </a:t>
            </a:r>
            <a:endParaRPr sz="1600" b="0" i="0" u="none" strike="noStrike" cap="none" dirty="0">
              <a:solidFill>
                <a:schemeClr val="dk1"/>
              </a:solidFill>
              <a:latin typeface="Calibri"/>
              <a:ea typeface="Calibri"/>
              <a:cs typeface="Calibri"/>
              <a:sym typeface="Calibri"/>
            </a:endParaRPr>
          </a:p>
        </p:txBody>
      </p:sp>
      <p:sp>
        <p:nvSpPr>
          <p:cNvPr id="980" name="Google Shape;980;p114"/>
          <p:cNvSpPr txBox="1"/>
          <p:nvPr/>
        </p:nvSpPr>
        <p:spPr>
          <a:xfrm>
            <a:off x="968000" y="4766238"/>
            <a:ext cx="8755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Schlussfolgerung</a:t>
            </a:r>
            <a:endParaRPr sz="1700" b="1" i="0" u="none" strike="noStrike" cap="none" dirty="0">
              <a:solidFill>
                <a:schemeClr val="dk1"/>
              </a:solidFill>
              <a:latin typeface="Arial"/>
              <a:ea typeface="Arial"/>
              <a:cs typeface="Arial"/>
              <a:sym typeface="Arial"/>
            </a:endParaRPr>
          </a:p>
        </p:txBody>
      </p:sp>
      <p:sp>
        <p:nvSpPr>
          <p:cNvPr id="981" name="Google Shape;981;p114"/>
          <p:cNvSpPr txBox="1"/>
          <p:nvPr/>
        </p:nvSpPr>
        <p:spPr>
          <a:xfrm>
            <a:off x="968000" y="5239443"/>
            <a:ext cx="8755800" cy="1169521"/>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Die in </a:t>
            </a:r>
            <a:r>
              <a:rPr lang="en-US" sz="1600" b="0" i="0" u="none" strike="noStrike" cap="none" dirty="0" err="1">
                <a:solidFill>
                  <a:schemeClr val="dk1"/>
                </a:solidFill>
                <a:latin typeface="Arial"/>
                <a:ea typeface="Arial"/>
                <a:cs typeface="Arial"/>
                <a:sym typeface="Arial"/>
              </a:rPr>
              <a:t>diesem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Kapitel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gewonnenen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Erkenntnisse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deutlich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erfolgreiches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Kundenbeziehungsmanagement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Transaktionen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hinausgeht</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geht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dauerhafte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Beziehung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aufzubauen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entwickelnden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Kundenbedürfnisse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verstehen und </a:t>
            </a:r>
            <a:r>
              <a:rPr lang="en-US" sz="1600" b="0" i="0" u="none" strike="noStrike" cap="none" dirty="0" err="1">
                <a:solidFill>
                  <a:schemeClr val="dk1"/>
                </a:solidFill>
                <a:latin typeface="Arial"/>
                <a:ea typeface="Arial"/>
                <a:cs typeface="Arial"/>
                <a:sym typeface="Arial"/>
              </a:rPr>
              <a:t>Strategien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anzupassen</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dauerhafte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Zufriedenheit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gewährleisten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pic>
        <p:nvPicPr>
          <p:cNvPr id="986" name="Google Shape;986;p115"/>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987" name="Google Shape;987;p115"/>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3: Die Kunst der Markenbildung</a:t>
            </a:r>
            <a:endParaRPr sz="1700" b="0" i="0" u="none" strike="noStrike" cap="none">
              <a:solidFill>
                <a:schemeClr val="dk1"/>
              </a:solidFill>
              <a:latin typeface="Calibri"/>
              <a:ea typeface="Calibri"/>
              <a:cs typeface="Calibri"/>
              <a:sym typeface="Calibri"/>
            </a:endParaRPr>
          </a:p>
        </p:txBody>
      </p:sp>
      <p:sp>
        <p:nvSpPr>
          <p:cNvPr id="988" name="Google Shape;988;p115"/>
          <p:cNvSpPr txBox="1"/>
          <p:nvPr/>
        </p:nvSpPr>
        <p:spPr>
          <a:xfrm>
            <a:off x="968059" y="1467701"/>
            <a:ext cx="8755800" cy="87712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Die Kunst der </a:t>
            </a:r>
            <a:r>
              <a:rPr lang="en-US" sz="1700" b="0" i="0" u="none" strike="noStrike" cap="none" dirty="0" err="1">
                <a:solidFill>
                  <a:srgbClr val="000000"/>
                </a:solidFill>
                <a:latin typeface="Arial"/>
                <a:ea typeface="Arial"/>
                <a:cs typeface="Arial"/>
                <a:sym typeface="Arial"/>
              </a:rPr>
              <a:t>Markenbildung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transformative Kraft, </a:t>
            </a:r>
            <a:r>
              <a:rPr lang="en-US" sz="1700" b="0" i="0" u="none" strike="noStrike" cap="none" dirty="0" err="1">
                <a:solidFill>
                  <a:srgbClr val="000000"/>
                </a:solidFill>
                <a:latin typeface="Arial"/>
                <a:ea typeface="Arial"/>
                <a:cs typeface="Arial"/>
                <a:sym typeface="Arial"/>
              </a:rPr>
              <a:t>bei</a:t>
            </a:r>
            <a:r>
              <a:rPr lang="en-US" sz="1700" b="0" i="0" u="none" strike="noStrike" cap="none" dirty="0">
                <a:solidFill>
                  <a:srgbClr val="000000"/>
                </a:solidFill>
                <a:latin typeface="Arial"/>
                <a:ea typeface="Arial"/>
                <a:cs typeface="Arial"/>
                <a:sym typeface="Arial"/>
              </a:rPr>
              <a:t> der die </a:t>
            </a:r>
            <a:r>
              <a:rPr lang="en-US" sz="1700" b="0" i="0" u="none" strike="noStrike" cap="none" dirty="0" err="1">
                <a:solidFill>
                  <a:srgbClr val="000000"/>
                </a:solidFill>
                <a:latin typeface="Arial"/>
                <a:ea typeface="Arial"/>
                <a:cs typeface="Arial"/>
                <a:sym typeface="Arial"/>
              </a:rPr>
              <a:t>ersten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Eindrücke</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Kundenbeziehungen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prägen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können</a:t>
            </a:r>
            <a:r>
              <a:rPr lang="en-US" sz="1700" b="0" i="0" u="none" strike="noStrike" cap="none" dirty="0">
                <a:solidFill>
                  <a:srgbClr val="000000"/>
                </a:solidFill>
                <a:latin typeface="Arial"/>
                <a:ea typeface="Arial"/>
                <a:cs typeface="Arial"/>
                <a:sym typeface="Arial"/>
              </a:rPr>
              <a:t>. Dies </a:t>
            </a:r>
            <a:r>
              <a:rPr lang="en-US" sz="1700" b="0" i="0" u="none" strike="noStrike" cap="none" dirty="0" err="1">
                <a:solidFill>
                  <a:srgbClr val="000000"/>
                </a:solidFill>
                <a:latin typeface="Arial"/>
                <a:ea typeface="Arial"/>
                <a:cs typeface="Arial"/>
                <a:sym typeface="Arial"/>
              </a:rPr>
              <a:t>geht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a:t>
            </a:r>
            <a:r>
              <a:rPr lang="en-US" sz="1700" b="0" i="0" u="none" strike="noStrike" cap="none" dirty="0">
                <a:solidFill>
                  <a:srgbClr val="000000"/>
                </a:solidFill>
                <a:latin typeface="Arial"/>
                <a:ea typeface="Arial"/>
                <a:cs typeface="Arial"/>
                <a:sym typeface="Arial"/>
              </a:rPr>
              <a:t> Logos und </a:t>
            </a:r>
            <a:r>
              <a:rPr lang="en-US" sz="1700" b="0" i="0" u="none" strike="noStrike" cap="none" dirty="0" err="1">
                <a:solidFill>
                  <a:srgbClr val="000000"/>
                </a:solidFill>
                <a:latin typeface="Arial"/>
                <a:ea typeface="Arial"/>
                <a:cs typeface="Arial"/>
                <a:sym typeface="Arial"/>
              </a:rPr>
              <a:t>visuelle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Elemente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hinaus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umfasst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Essenz</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Identität</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Werte</a:t>
            </a:r>
            <a:r>
              <a:rPr lang="en-US" sz="1700" b="0" i="0" u="none" strike="noStrike" cap="none" dirty="0">
                <a:solidFill>
                  <a:srgbClr val="000000"/>
                </a:solidFill>
                <a:latin typeface="Arial"/>
                <a:ea typeface="Arial"/>
                <a:cs typeface="Arial"/>
                <a:sym typeface="Arial"/>
              </a:rPr>
              <a:t> und der </a:t>
            </a:r>
            <a:r>
              <a:rPr lang="en-US" sz="1700" b="0" i="0" u="none" strike="noStrike" cap="none" dirty="0" err="1">
                <a:solidFill>
                  <a:srgbClr val="000000"/>
                </a:solidFill>
                <a:latin typeface="Arial"/>
                <a:ea typeface="Arial"/>
                <a:cs typeface="Arial"/>
                <a:sym typeface="Arial"/>
              </a:rPr>
              <a:t>Versprechen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Unternehmens</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
        <p:nvSpPr>
          <p:cNvPr id="989" name="Google Shape;989;p115"/>
          <p:cNvSpPr txBox="1"/>
          <p:nvPr/>
        </p:nvSpPr>
        <p:spPr>
          <a:xfrm>
            <a:off x="1158805" y="2758586"/>
            <a:ext cx="8374200" cy="4617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rgbClr val="000000"/>
              </a:buClr>
              <a:buSzPts val="1800"/>
              <a:buFont typeface="Arial"/>
              <a:buAutoNum type="alphaLcPeriod"/>
            </a:pPr>
            <a:r>
              <a:rPr lang="en-US" sz="1700" b="1" i="0" u="none" strike="noStrike" cap="none" dirty="0" err="1">
                <a:solidFill>
                  <a:srgbClr val="000000"/>
                </a:solidFill>
                <a:latin typeface="Arial"/>
                <a:ea typeface="Arial"/>
                <a:cs typeface="Arial"/>
                <a:sym typeface="Arial"/>
              </a:rPr>
              <a:t>Definieren</a:t>
            </a:r>
            <a:r>
              <a:rPr lang="en-US" sz="1700" b="1" i="0" u="none" strike="noStrike" cap="none" dirty="0">
                <a:solidFill>
                  <a:srgbClr val="000000"/>
                </a:solidFill>
                <a:latin typeface="Arial"/>
                <a:ea typeface="Arial"/>
                <a:cs typeface="Arial"/>
                <a:sym typeface="Arial"/>
              </a:rPr>
              <a:t> Sie </a:t>
            </a:r>
            <a:r>
              <a:rPr lang="en-US" sz="1700" b="1" i="0" u="none" strike="noStrike" cap="none" dirty="0" err="1">
                <a:solidFill>
                  <a:srgbClr val="000000"/>
                </a:solidFill>
                <a:latin typeface="Arial"/>
                <a:ea typeface="Arial"/>
                <a:cs typeface="Arial"/>
                <a:sym typeface="Arial"/>
              </a:rPr>
              <a:t>eine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Markenidentität</a:t>
            </a:r>
            <a:endParaRPr sz="1700" b="1" i="0" u="none" strike="noStrike" cap="none" dirty="0">
              <a:solidFill>
                <a:srgbClr val="000000"/>
              </a:solidFill>
              <a:latin typeface="Arial"/>
              <a:ea typeface="Arial"/>
              <a:cs typeface="Arial"/>
              <a:sym typeface="Arial"/>
            </a:endParaRPr>
          </a:p>
        </p:txBody>
      </p:sp>
      <p:sp>
        <p:nvSpPr>
          <p:cNvPr id="990" name="Google Shape;990;p115"/>
          <p:cNvSpPr txBox="1"/>
          <p:nvPr/>
        </p:nvSpPr>
        <p:spPr>
          <a:xfrm>
            <a:off x="1158800" y="3235325"/>
            <a:ext cx="4491000" cy="36317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Dazu </a:t>
            </a:r>
            <a:r>
              <a:rPr lang="en-US" sz="1600" b="0" i="0" u="none" strike="noStrike" cap="none" dirty="0" err="1">
                <a:solidFill>
                  <a:schemeClr val="dk1"/>
                </a:solidFill>
                <a:latin typeface="Arial"/>
                <a:ea typeface="Arial"/>
                <a:cs typeface="Arial"/>
                <a:sym typeface="Arial"/>
              </a:rPr>
              <a:t>gehört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bewusste</a:t>
            </a:r>
            <a:r>
              <a:rPr lang="en-US" sz="1600" b="0" i="0" u="none" strike="noStrike" cap="none" dirty="0">
                <a:solidFill>
                  <a:schemeClr val="dk1"/>
                </a:solidFill>
                <a:latin typeface="Arial"/>
                <a:ea typeface="Arial"/>
                <a:cs typeface="Arial"/>
                <a:sym typeface="Arial"/>
              </a:rPr>
              <a:t> Definition der </a:t>
            </a:r>
            <a:r>
              <a:rPr lang="en-US" sz="1600" b="0" i="0" u="none" strike="noStrike" cap="none" dirty="0" err="1">
                <a:solidFill>
                  <a:schemeClr val="dk1"/>
                </a:solidFill>
                <a:latin typeface="Arial"/>
                <a:ea typeface="Arial"/>
                <a:cs typeface="Arial"/>
                <a:sym typeface="Arial"/>
              </a:rPr>
              <a:t>Schlüsselelemente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einschließlich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Mission,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Werte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ihres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Alleinstellungsmerkmals</a:t>
            </a:r>
            <a:r>
              <a:rPr lang="en-US" sz="1600" b="0" i="0" u="none" strike="noStrike" cap="none" dirty="0">
                <a:solidFill>
                  <a:schemeClr val="dk1"/>
                </a:solidFill>
                <a:latin typeface="Arial"/>
                <a:ea typeface="Arial"/>
                <a:cs typeface="Arial"/>
                <a:sym typeface="Arial"/>
              </a:rPr>
              <a:t>. Die Mission </a:t>
            </a:r>
            <a:r>
              <a:rPr lang="en-US" sz="1600" b="0" i="0" u="none" strike="noStrike" cap="none" dirty="0" err="1">
                <a:solidFill>
                  <a:schemeClr val="dk1"/>
                </a:solidFill>
                <a:latin typeface="Arial"/>
                <a:ea typeface="Arial"/>
                <a:cs typeface="Arial"/>
                <a:sym typeface="Arial"/>
              </a:rPr>
              <a:t>gibt</a:t>
            </a:r>
            <a:r>
              <a:rPr lang="en-US" sz="1600" b="0" i="0" u="none" strike="noStrike" cap="none" dirty="0">
                <a:solidFill>
                  <a:schemeClr val="dk1"/>
                </a:solidFill>
                <a:latin typeface="Arial"/>
                <a:ea typeface="Arial"/>
                <a:cs typeface="Arial"/>
                <a:sym typeface="Arial"/>
              </a:rPr>
              <a:t> den </a:t>
            </a:r>
            <a:r>
              <a:rPr lang="en-US" sz="1600" b="0" i="0" u="none" strike="noStrike" cap="none" dirty="0" err="1">
                <a:solidFill>
                  <a:schemeClr val="dk1"/>
                </a:solidFill>
                <a:latin typeface="Arial"/>
                <a:ea typeface="Arial"/>
                <a:cs typeface="Arial"/>
                <a:sym typeface="Arial"/>
              </a:rPr>
              <a:t>Zweck</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Werte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formen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Identität</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Marke</a:t>
            </a:r>
            <a:r>
              <a:rPr lang="en-US" sz="1600" b="0" i="0" u="none" strike="noStrike" cap="none" dirty="0">
                <a:solidFill>
                  <a:schemeClr val="dk1"/>
                </a:solidFill>
                <a:latin typeface="Arial"/>
                <a:ea typeface="Arial"/>
                <a:cs typeface="Arial"/>
                <a:sym typeface="Arial"/>
              </a:rPr>
              <a:t>, und das </a:t>
            </a:r>
            <a:r>
              <a:rPr lang="en-US" sz="1600" b="0" i="0" u="none" strike="noStrike" cap="none" dirty="0" err="1">
                <a:solidFill>
                  <a:schemeClr val="dk1"/>
                </a:solidFill>
                <a:latin typeface="Arial"/>
                <a:ea typeface="Arial"/>
                <a:cs typeface="Arial"/>
                <a:sym typeface="Arial"/>
              </a:rPr>
              <a:t>Alleinstellungsmerkmal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hebt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von der </a:t>
            </a:r>
            <a:r>
              <a:rPr lang="en-US" sz="1600" b="0" i="0" u="none" strike="noStrike" cap="none" dirty="0" err="1">
                <a:solidFill>
                  <a:schemeClr val="dk1"/>
                </a:solidFill>
                <a:latin typeface="Arial"/>
                <a:ea typeface="Arial"/>
                <a:cs typeface="Arial"/>
                <a:sym typeface="Arial"/>
              </a:rPr>
              <a:t>Konkurrenz</a:t>
            </a:r>
            <a:r>
              <a:rPr lang="en-US" sz="1600" b="0" i="0" u="none" strike="noStrike" cap="none" dirty="0">
                <a:solidFill>
                  <a:schemeClr val="dk1"/>
                </a:solidFill>
                <a:latin typeface="Arial"/>
                <a:ea typeface="Arial"/>
                <a:cs typeface="Arial"/>
                <a:sym typeface="Arial"/>
              </a:rPr>
              <a:t> ab.</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gründliche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Recherchen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durch</a:t>
            </a:r>
            <a:r>
              <a:rPr lang="en-US" sz="1600" b="0" i="0" u="none" strike="noStrike" cap="none" dirty="0">
                <a:solidFill>
                  <a:schemeClr val="dk1"/>
                </a:solidFill>
                <a:latin typeface="Arial"/>
                <a:ea typeface="Arial"/>
                <a:cs typeface="Arial"/>
                <a:sym typeface="Arial"/>
              </a:rPr>
              <a:t>, um die </a:t>
            </a:r>
            <a:r>
              <a:rPr lang="en-US" sz="1600" b="0" i="0" u="none" strike="noStrike" cap="none" dirty="0" err="1">
                <a:solidFill>
                  <a:schemeClr val="dk1"/>
                </a:solidFill>
                <a:latin typeface="Arial"/>
                <a:ea typeface="Arial"/>
                <a:cs typeface="Arial"/>
                <a:sym typeface="Arial"/>
              </a:rPr>
              <a:t>Bedürfnisse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Zielgruppe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verstehen und </a:t>
            </a:r>
            <a:r>
              <a:rPr lang="en-US" sz="1600" b="0" i="0" u="none" strike="noStrike" cap="none" dirty="0" err="1">
                <a:solidFill>
                  <a:schemeClr val="dk1"/>
                </a:solidFill>
                <a:latin typeface="Arial"/>
                <a:ea typeface="Arial"/>
                <a:cs typeface="Arial"/>
                <a:sym typeface="Arial"/>
              </a:rPr>
              <a:t>herauszufinden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Bedürfnisse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ansprechen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Wünschen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verbunden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kann</a:t>
            </a:r>
            <a:r>
              <a:rPr lang="en-US" sz="1600" b="0" i="0" u="none" strike="noStrike" cap="none" dirty="0">
                <a:solidFill>
                  <a:schemeClr val="dk1"/>
                </a:solidFill>
                <a:latin typeface="Arial"/>
                <a:ea typeface="Arial"/>
                <a:cs typeface="Arial"/>
                <a:sym typeface="Arial"/>
              </a:rPr>
              <a:t>. </a:t>
            </a:r>
            <a:endParaRPr sz="1600" b="0" i="0" u="none" strike="noStrike" cap="none" dirty="0">
              <a:solidFill>
                <a:schemeClr val="dk1"/>
              </a:solidFill>
              <a:latin typeface="Arial"/>
              <a:ea typeface="Arial"/>
              <a:cs typeface="Arial"/>
              <a:sym typeface="Arial"/>
            </a:endParaRPr>
          </a:p>
        </p:txBody>
      </p:sp>
      <p:pic>
        <p:nvPicPr>
          <p:cNvPr id="991" name="Google Shape;991;p115"/>
          <p:cNvPicPr preferRelativeResize="0"/>
          <p:nvPr/>
        </p:nvPicPr>
        <p:blipFill rotWithShape="1">
          <a:blip r:embed="rId4">
            <a:alphaModFix/>
          </a:blip>
          <a:srcRect/>
          <a:stretch/>
        </p:blipFill>
        <p:spPr>
          <a:xfrm>
            <a:off x="5773225" y="3374176"/>
            <a:ext cx="4034098" cy="28962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pic>
        <p:nvPicPr>
          <p:cNvPr id="996" name="Google Shape;996;p116"/>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997" name="Google Shape;997;p116"/>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2: Die Kunst der Markenbildung</a:t>
            </a:r>
            <a:endParaRPr sz="1700" b="0" i="0" u="none" strike="noStrike" cap="none">
              <a:solidFill>
                <a:schemeClr val="dk1"/>
              </a:solidFill>
              <a:latin typeface="Calibri"/>
              <a:ea typeface="Calibri"/>
              <a:cs typeface="Calibri"/>
              <a:sym typeface="Calibri"/>
            </a:endParaRPr>
          </a:p>
        </p:txBody>
      </p:sp>
      <p:sp>
        <p:nvSpPr>
          <p:cNvPr id="998" name="Google Shape;998;p116"/>
          <p:cNvSpPr txBox="1"/>
          <p:nvPr/>
        </p:nvSpPr>
        <p:spPr>
          <a:xfrm>
            <a:off x="968050" y="1541075"/>
            <a:ext cx="88650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b. Entwickeln Sie einen Markennamen und ein Logo</a:t>
            </a:r>
            <a:endParaRPr sz="1700" b="0" i="0" u="none" strike="noStrike" cap="none">
              <a:solidFill>
                <a:srgbClr val="000000"/>
              </a:solidFill>
              <a:latin typeface="Arial"/>
              <a:ea typeface="Arial"/>
              <a:cs typeface="Arial"/>
              <a:sym typeface="Arial"/>
            </a:endParaRPr>
          </a:p>
        </p:txBody>
      </p:sp>
      <p:sp>
        <p:nvSpPr>
          <p:cNvPr id="999" name="Google Shape;999;p116"/>
          <p:cNvSpPr txBox="1"/>
          <p:nvPr/>
        </p:nvSpPr>
        <p:spPr>
          <a:xfrm>
            <a:off x="967952" y="1846774"/>
            <a:ext cx="8755800" cy="4735871"/>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Markenname</a:t>
            </a:r>
            <a:r>
              <a:rPr lang="en-US" sz="1700" b="0" i="0" u="none" strike="noStrike" cap="none" dirty="0">
                <a:solidFill>
                  <a:schemeClr val="dk1"/>
                </a:solidFill>
                <a:latin typeface="Arial"/>
                <a:ea typeface="Arial"/>
                <a:cs typeface="Arial"/>
                <a:sym typeface="Arial"/>
              </a:rPr>
              <a:t> und Logo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entscheidend</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kohärente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Markendarstellung</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sollten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gegenseitig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ergänzen</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einheitliche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einprägsame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Markenidentität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schaffen</a:t>
            </a:r>
            <a:r>
              <a:rPr lang="en-US" sz="1700" b="0" i="0" u="none" strike="noStrike" cap="none" dirty="0">
                <a:solidFill>
                  <a:schemeClr val="dk1"/>
                </a:solidFill>
                <a:latin typeface="Arial"/>
                <a:ea typeface="Arial"/>
                <a:cs typeface="Arial"/>
                <a:sym typeface="Arial"/>
              </a:rPr>
              <a:t>. Ein </a:t>
            </a:r>
            <a:r>
              <a:rPr lang="en-US" sz="1700" b="0" i="0" u="none" strike="noStrike" cap="none" dirty="0" err="1">
                <a:solidFill>
                  <a:schemeClr val="dk1"/>
                </a:solidFill>
                <a:latin typeface="Arial"/>
                <a:ea typeface="Arial"/>
                <a:cs typeface="Arial"/>
                <a:sym typeface="Arial"/>
              </a:rPr>
              <a:t>visuell</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ansprechendes</a:t>
            </a:r>
            <a:r>
              <a:rPr lang="en-US" sz="1700" b="0" i="0" u="none" strike="noStrike" cap="none" dirty="0">
                <a:solidFill>
                  <a:schemeClr val="dk1"/>
                </a:solidFill>
                <a:latin typeface="Arial"/>
                <a:ea typeface="Arial"/>
                <a:cs typeface="Arial"/>
                <a:sym typeface="Arial"/>
              </a:rPr>
              <a:t> Logo </a:t>
            </a:r>
            <a:r>
              <a:rPr lang="en-US" sz="1700" b="0" i="0" u="none" strike="noStrike" cap="none" dirty="0" err="1">
                <a:solidFill>
                  <a:schemeClr val="dk1"/>
                </a:solidFill>
                <a:latin typeface="Arial"/>
                <a:ea typeface="Arial"/>
                <a:cs typeface="Arial"/>
                <a:sym typeface="Arial"/>
              </a:rPr>
              <a:t>erregt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Aufmerksamkeit</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schafft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positiven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Eindruck</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Ästhetik</a:t>
            </a:r>
            <a:r>
              <a:rPr lang="en-US" sz="1700" b="0" i="0" u="none" strike="noStrike" cap="none" dirty="0">
                <a:solidFill>
                  <a:schemeClr val="dk1"/>
                </a:solidFill>
                <a:latin typeface="Arial"/>
                <a:ea typeface="Arial"/>
                <a:cs typeface="Arial"/>
                <a:sym typeface="Arial"/>
              </a:rPr>
              <a:t> des Logos (z. B. das Schema, die </a:t>
            </a:r>
            <a:r>
              <a:rPr lang="en-US" sz="1700" b="0" i="0" u="none" strike="noStrike" cap="none" dirty="0" err="1">
                <a:solidFill>
                  <a:schemeClr val="dk1"/>
                </a:solidFill>
                <a:latin typeface="Arial"/>
                <a:ea typeface="Arial"/>
                <a:cs typeface="Arial"/>
                <a:sym typeface="Arial"/>
              </a:rPr>
              <a:t>Farbe</a:t>
            </a:r>
            <a:r>
              <a:rPr lang="en-US" sz="1700" b="0" i="0" u="none" strike="noStrike" cap="none" dirty="0">
                <a:solidFill>
                  <a:schemeClr val="dk1"/>
                </a:solidFill>
                <a:latin typeface="Arial"/>
                <a:ea typeface="Arial"/>
                <a:cs typeface="Arial"/>
                <a:sym typeface="Arial"/>
              </a:rPr>
              <a:t> und das Design) </a:t>
            </a:r>
            <a:r>
              <a:rPr lang="en-US" sz="1700" b="0" i="0" u="none" strike="noStrike" cap="none" dirty="0" err="1">
                <a:solidFill>
                  <a:schemeClr val="dk1"/>
                </a:solidFill>
                <a:latin typeface="Arial"/>
                <a:ea typeface="Arial"/>
                <a:cs typeface="Arial"/>
                <a:sym typeface="Arial"/>
              </a:rPr>
              <a:t>sollte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einheitliche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Botschaft</a:t>
            </a:r>
            <a:r>
              <a:rPr lang="en-US" sz="1700" b="0" i="0" u="none" strike="noStrike" cap="none" dirty="0">
                <a:solidFill>
                  <a:schemeClr val="dk1"/>
                </a:solidFill>
                <a:latin typeface="Arial"/>
                <a:ea typeface="Arial"/>
                <a:cs typeface="Arial"/>
                <a:sym typeface="Arial"/>
              </a:rPr>
              <a:t> für die </a:t>
            </a:r>
            <a:r>
              <a:rPr lang="en-US" sz="1700" b="0" i="0" u="none" strike="noStrike" cap="none" dirty="0" err="1">
                <a:solidFill>
                  <a:schemeClr val="dk1"/>
                </a:solidFill>
                <a:latin typeface="Arial"/>
                <a:ea typeface="Arial"/>
                <a:cs typeface="Arial"/>
                <a:sym typeface="Arial"/>
              </a:rPr>
              <a:t>Marke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vermitteln</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Analysieren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ob</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Kombination</a:t>
            </a:r>
            <a:r>
              <a:rPr lang="en-US" sz="1700" b="0" i="0" u="none" strike="noStrike" cap="none" dirty="0">
                <a:solidFill>
                  <a:schemeClr val="dk1"/>
                </a:solidFill>
                <a:latin typeface="Arial"/>
                <a:ea typeface="Arial"/>
                <a:cs typeface="Arial"/>
                <a:sym typeface="Arial"/>
              </a:rPr>
              <a:t> in </a:t>
            </a:r>
            <a:r>
              <a:rPr lang="en-US" sz="1700" b="0" i="0" u="none" strike="noStrike" cap="none" dirty="0" err="1">
                <a:solidFill>
                  <a:schemeClr val="dk1"/>
                </a:solidFill>
                <a:latin typeface="Arial"/>
                <a:ea typeface="Arial"/>
                <a:cs typeface="Arial"/>
                <a:sym typeface="Arial"/>
              </a:rPr>
              <a:t>verschiedenen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Anwendungen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leicht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lesbar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dirty="0">
                <a:solidFill>
                  <a:schemeClr val="dk1"/>
                </a:solidFill>
                <a:latin typeface="Arial"/>
                <a:ea typeface="Arial"/>
                <a:cs typeface="Arial"/>
                <a:sym typeface="Arial"/>
              </a:rPr>
              <a:t>Das Logo </a:t>
            </a:r>
            <a:r>
              <a:rPr lang="en-US" sz="1700" b="0" i="0" u="none" strike="noStrike" cap="none" dirty="0" err="1">
                <a:solidFill>
                  <a:schemeClr val="dk1"/>
                </a:solidFill>
                <a:latin typeface="Arial"/>
                <a:ea typeface="Arial"/>
                <a:cs typeface="Arial"/>
                <a:sym typeface="Arial"/>
              </a:rPr>
              <a:t>sollte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Symbol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hohem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Wiedererkennungswert</a:t>
            </a:r>
            <a:r>
              <a:rPr lang="en-US" sz="1700" b="0" i="0" u="none" strike="noStrike" cap="none" dirty="0">
                <a:solidFill>
                  <a:schemeClr val="dk1"/>
                </a:solidFill>
                <a:latin typeface="Arial"/>
                <a:ea typeface="Arial"/>
                <a:cs typeface="Arial"/>
                <a:sym typeface="Arial"/>
              </a:rPr>
              <a:t> sein und </a:t>
            </a:r>
            <a:r>
              <a:rPr lang="en-US" sz="1700" b="0" i="0" u="none" strike="noStrike" cap="none" dirty="0" err="1">
                <a:solidFill>
                  <a:schemeClr val="dk1"/>
                </a:solidFill>
                <a:latin typeface="Arial"/>
                <a:ea typeface="Arial"/>
                <a:cs typeface="Arial"/>
                <a:sym typeface="Arial"/>
              </a:rPr>
              <a:t>Gefühle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hervorrufen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die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Zielgruppe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Ihrer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Marke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assoziieren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soll</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Analysieren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ob</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sie</a:t>
            </a:r>
            <a:r>
              <a:rPr lang="en-US" sz="1700" b="0" i="0" u="none" strike="noStrike" cap="none" dirty="0">
                <a:solidFill>
                  <a:schemeClr val="dk1"/>
                </a:solidFill>
                <a:latin typeface="Arial"/>
                <a:ea typeface="Arial"/>
                <a:cs typeface="Arial"/>
                <a:sym typeface="Arial"/>
              </a:rPr>
              <a:t> in Schwarz-</a:t>
            </a:r>
            <a:r>
              <a:rPr lang="en-US" sz="1700" b="0" i="0" u="none" strike="noStrike" cap="none" dirty="0" err="1">
                <a:solidFill>
                  <a:schemeClr val="dk1"/>
                </a:solidFill>
                <a:latin typeface="Arial"/>
                <a:ea typeface="Arial"/>
                <a:cs typeface="Arial"/>
                <a:sym typeface="Arial"/>
              </a:rPr>
              <a:t>Weiß</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sowie</a:t>
            </a:r>
            <a:r>
              <a:rPr lang="en-US" sz="1700" b="0" i="0" u="none" strike="noStrike" cap="none" dirty="0">
                <a:solidFill>
                  <a:schemeClr val="dk1"/>
                </a:solidFill>
                <a:latin typeface="Arial"/>
                <a:ea typeface="Arial"/>
                <a:cs typeface="Arial"/>
                <a:sym typeface="Arial"/>
              </a:rPr>
              <a:t> in </a:t>
            </a:r>
            <a:r>
              <a:rPr lang="en-US" sz="1700" b="0" i="0" u="none" strike="noStrike" cap="none" dirty="0" err="1">
                <a:solidFill>
                  <a:schemeClr val="dk1"/>
                </a:solidFill>
                <a:latin typeface="Arial"/>
                <a:ea typeface="Arial"/>
                <a:cs typeface="Arial"/>
                <a:sym typeface="Arial"/>
              </a:rPr>
              <a:t>digitalen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gedruckten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Formaten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wirksam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bleibt</a:t>
            </a:r>
            <a:r>
              <a:rPr lang="en-US"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Schlussfolgerungen</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Kapitel</a:t>
            </a:r>
            <a:r>
              <a:rPr lang="en-US" sz="1700" b="1" i="0" u="none" strike="noStrike" cap="none" dirty="0">
                <a:solidFill>
                  <a:schemeClr val="dk1"/>
                </a:solidFill>
                <a:latin typeface="Arial"/>
                <a:ea typeface="Arial"/>
                <a:cs typeface="Arial"/>
                <a:sym typeface="Arial"/>
              </a:rPr>
              <a:t> 3</a:t>
            </a:r>
            <a:endParaRPr sz="17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den </a:t>
            </a:r>
            <a:r>
              <a:rPr lang="en-US" sz="1700" b="0" i="0" u="none" strike="noStrike" cap="none" dirty="0" err="1">
                <a:solidFill>
                  <a:schemeClr val="dk1"/>
                </a:solidFill>
                <a:latin typeface="Arial"/>
                <a:ea typeface="Arial"/>
                <a:cs typeface="Arial"/>
                <a:sym typeface="Arial"/>
              </a:rPr>
              <a:t>Prozess</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Markenbildung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kann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Initiative </a:t>
            </a:r>
            <a:r>
              <a:rPr lang="en-US" sz="1700" b="0" i="0" u="none" strike="noStrike" cap="none" dirty="0" err="1">
                <a:solidFill>
                  <a:schemeClr val="dk1"/>
                </a:solidFill>
                <a:latin typeface="Arial"/>
                <a:ea typeface="Arial"/>
                <a:cs typeface="Arial"/>
                <a:sym typeface="Arial"/>
              </a:rPr>
              <a:t>einen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hohen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Bekanntheitsgrad</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erlangen</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Markenaufbau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fortlaufender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Prozess</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regelmäßige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Bewertung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erfordert</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kohärentes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Markenimage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erhalten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pic>
        <p:nvPicPr>
          <p:cNvPr id="1004" name="Google Shape;1004;p117"/>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005" name="Google Shape;1005;p117"/>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4: Nachhaltiges Marketing</a:t>
            </a:r>
            <a:endParaRPr sz="1700" b="0" i="0" u="none" strike="noStrike" cap="none">
              <a:solidFill>
                <a:schemeClr val="dk1"/>
              </a:solidFill>
              <a:latin typeface="Calibri"/>
              <a:ea typeface="Calibri"/>
              <a:cs typeface="Calibri"/>
              <a:sym typeface="Calibri"/>
            </a:endParaRPr>
          </a:p>
        </p:txBody>
      </p:sp>
      <p:sp>
        <p:nvSpPr>
          <p:cNvPr id="1006" name="Google Shape;1006;p117"/>
          <p:cNvSpPr txBox="1"/>
          <p:nvPr/>
        </p:nvSpPr>
        <p:spPr>
          <a:xfrm>
            <a:off x="968058" y="1581911"/>
            <a:ext cx="8865000" cy="8771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Nachhaltiges</a:t>
            </a:r>
            <a:r>
              <a:rPr lang="en-US" sz="1700" b="0" i="0" u="none" strike="noStrike" cap="none" dirty="0">
                <a:solidFill>
                  <a:schemeClr val="dk1"/>
                </a:solidFill>
                <a:latin typeface="Arial"/>
                <a:ea typeface="Arial"/>
                <a:cs typeface="Arial"/>
                <a:sym typeface="Arial"/>
              </a:rPr>
              <a:t> Marketing </a:t>
            </a:r>
            <a:r>
              <a:rPr lang="en-US" sz="1700" b="0" i="0" u="none" strike="noStrike" cap="none" dirty="0" err="1">
                <a:solidFill>
                  <a:schemeClr val="dk1"/>
                </a:solidFill>
                <a:latin typeface="Arial"/>
                <a:ea typeface="Arial"/>
                <a:cs typeface="Arial"/>
                <a:sym typeface="Arial"/>
              </a:rPr>
              <a:t>geht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Produktwerbung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hinaus</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umfasst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Entscheidungen</a:t>
            </a:r>
            <a:r>
              <a:rPr lang="en-US" sz="1700" b="0" i="0" u="none" strike="noStrike" cap="none" dirty="0">
                <a:solidFill>
                  <a:schemeClr val="dk1"/>
                </a:solidFill>
                <a:latin typeface="Arial"/>
                <a:ea typeface="Arial"/>
                <a:cs typeface="Arial"/>
                <a:sym typeface="Arial"/>
              </a:rPr>
              <a:t>, die dem </a:t>
            </a:r>
            <a:r>
              <a:rPr lang="en-US" sz="1700" b="0" i="0" u="none" strike="noStrike" cap="none" dirty="0" err="1">
                <a:solidFill>
                  <a:schemeClr val="dk1"/>
                </a:solidFill>
                <a:latin typeface="Arial"/>
                <a:ea typeface="Arial"/>
                <a:cs typeface="Arial"/>
                <a:sym typeface="Arial"/>
              </a:rPr>
              <a:t>Planeten</a:t>
            </a:r>
            <a:r>
              <a:rPr lang="en-US" sz="1700" b="0" i="0" u="none" strike="noStrike" cap="none" dirty="0">
                <a:solidFill>
                  <a:schemeClr val="dk1"/>
                </a:solidFill>
                <a:latin typeface="Arial"/>
                <a:ea typeface="Arial"/>
                <a:cs typeface="Arial"/>
                <a:sym typeface="Arial"/>
              </a:rPr>
              <a:t> und der Gesellschaft </a:t>
            </a:r>
            <a:r>
              <a:rPr lang="en-US" sz="1700" b="0" i="0" u="none" strike="noStrike" cap="none" dirty="0" err="1">
                <a:solidFill>
                  <a:schemeClr val="dk1"/>
                </a:solidFill>
                <a:latin typeface="Arial"/>
                <a:ea typeface="Arial"/>
                <a:cs typeface="Arial"/>
                <a:sym typeface="Arial"/>
              </a:rPr>
              <a:t>zugute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kommen</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dreht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um die </a:t>
            </a:r>
            <a:r>
              <a:rPr lang="en-US" sz="1700" b="0" i="0" u="none" strike="noStrike" cap="none" dirty="0" err="1">
                <a:solidFill>
                  <a:schemeClr val="dk1"/>
                </a:solidFill>
                <a:latin typeface="Arial"/>
                <a:ea typeface="Arial"/>
                <a:cs typeface="Arial"/>
                <a:sym typeface="Arial"/>
              </a:rPr>
              <a:t>Gestaltung</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Förderung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Gütern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positiven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ökologischen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sozialen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Auswirkungen</a:t>
            </a:r>
            <a:r>
              <a:rPr lang="en-US" sz="1700" b="0" i="0" u="none" strike="noStrike" cap="none" dirty="0">
                <a:solidFill>
                  <a:schemeClr val="dk1"/>
                </a:solidFill>
                <a:latin typeface="Arial"/>
                <a:ea typeface="Arial"/>
                <a:cs typeface="Arial"/>
                <a:sym typeface="Arial"/>
              </a:rPr>
              <a:t>, die für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nachhaltige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Entwicklung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unerlässlich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sind</a:t>
            </a:r>
            <a:r>
              <a:rPr lang="en-US" sz="1700" b="0" i="0" u="none" strike="noStrike" cap="none" dirty="0">
                <a:solidFill>
                  <a:schemeClr val="dk1"/>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
        <p:nvSpPr>
          <p:cNvPr id="1007" name="Google Shape;1007;p117"/>
          <p:cNvSpPr txBox="1"/>
          <p:nvPr/>
        </p:nvSpPr>
        <p:spPr>
          <a:xfrm>
            <a:off x="968058" y="2810236"/>
            <a:ext cx="8755800" cy="3249952"/>
          </a:xfrm>
          <a:prstGeom prst="rect">
            <a:avLst/>
          </a:prstGeom>
          <a:noFill/>
          <a:ln>
            <a:noFill/>
          </a:ln>
        </p:spPr>
        <p:txBody>
          <a:bodyPr spcFirstLastPara="1" wrap="square" lIns="91425" tIns="45700" rIns="91425" bIns="45700" anchor="t" anchorCtr="0">
            <a:spAutoFit/>
          </a:bodyPr>
          <a:lstStyle/>
          <a:p>
            <a:pPr marL="457200" marR="0" lvl="0" indent="-342900" algn="just" rtl="0">
              <a:lnSpc>
                <a:spcPct val="107000"/>
              </a:lnSpc>
              <a:spcBef>
                <a:spcPts val="0"/>
              </a:spcBef>
              <a:spcAft>
                <a:spcPts val="0"/>
              </a:spcAft>
              <a:buClr>
                <a:schemeClr val="dk1"/>
              </a:buClr>
              <a:buSzPts val="1800"/>
              <a:buFont typeface="Arial"/>
              <a:buAutoNum type="alphaLcPeriod"/>
            </a:pPr>
            <a:r>
              <a:rPr lang="en-US" sz="1700" b="1" i="0" u="none" strike="noStrike" cap="none" dirty="0" err="1">
                <a:solidFill>
                  <a:schemeClr val="dk1"/>
                </a:solidFill>
                <a:latin typeface="Arial"/>
                <a:ea typeface="Arial"/>
                <a:cs typeface="Arial"/>
                <a:sym typeface="Arial"/>
              </a:rPr>
              <a:t>Soziale</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Verantwortung</a:t>
            </a:r>
            <a:r>
              <a:rPr lang="en-US" sz="1700" b="1"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err="1">
                <a:solidFill>
                  <a:srgbClr val="000000"/>
                </a:solidFill>
                <a:latin typeface="Arial"/>
                <a:ea typeface="Arial"/>
                <a:cs typeface="Arial"/>
                <a:sym typeface="Arial"/>
              </a:rPr>
              <a:t>Sozial</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verantwortliches</a:t>
            </a:r>
            <a:r>
              <a:rPr lang="en-US" sz="1700" b="0" i="0" u="none" strike="noStrike" cap="none" dirty="0">
                <a:solidFill>
                  <a:srgbClr val="000000"/>
                </a:solidFill>
                <a:latin typeface="Arial"/>
                <a:ea typeface="Arial"/>
                <a:cs typeface="Arial"/>
                <a:sym typeface="Arial"/>
              </a:rPr>
              <a:t> Marketing </a:t>
            </a:r>
            <a:r>
              <a:rPr lang="en-US" sz="1700" b="0" i="0" u="none" strike="noStrike" cap="none" dirty="0" err="1">
                <a:solidFill>
                  <a:srgbClr val="000000"/>
                </a:solidFill>
                <a:latin typeface="Arial"/>
                <a:ea typeface="Arial"/>
                <a:cs typeface="Arial"/>
                <a:sym typeface="Arial"/>
              </a:rPr>
              <a:t>beinhaltet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ethische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Praktiken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über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Erzielung</a:t>
            </a:r>
            <a:r>
              <a:rPr lang="en-US" sz="1700" b="0" i="0" u="none" strike="noStrike" cap="none" dirty="0">
                <a:solidFill>
                  <a:srgbClr val="000000"/>
                </a:solidFill>
                <a:latin typeface="Arial"/>
                <a:ea typeface="Arial"/>
                <a:cs typeface="Arial"/>
                <a:sym typeface="Arial"/>
              </a:rPr>
              <a:t> von </a:t>
            </a:r>
            <a:r>
              <a:rPr lang="en-US" sz="1700" b="0" i="0" u="none" strike="noStrike" cap="none" dirty="0" err="1">
                <a:solidFill>
                  <a:srgbClr val="000000"/>
                </a:solidFill>
                <a:latin typeface="Arial"/>
                <a:ea typeface="Arial"/>
                <a:cs typeface="Arial"/>
                <a:sym typeface="Arial"/>
              </a:rPr>
              <a:t>Gewinn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hinausgehen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Engagement für </a:t>
            </a:r>
            <a:r>
              <a:rPr lang="en-US" sz="1700" b="0" i="0" u="none" strike="noStrike" cap="none" dirty="0" err="1">
                <a:solidFill>
                  <a:srgbClr val="000000"/>
                </a:solidFill>
                <a:latin typeface="Arial"/>
                <a:ea typeface="Arial"/>
                <a:cs typeface="Arial"/>
                <a:sym typeface="Arial"/>
              </a:rPr>
              <a:t>wirkungsvolle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Maßnahmen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demonstrieren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Ausrichtung</a:t>
            </a:r>
            <a:r>
              <a:rPr lang="en-US" sz="1700" b="0" i="0" u="none" strike="noStrike" cap="none" dirty="0">
                <a:solidFill>
                  <a:srgbClr val="000000"/>
                </a:solidFill>
                <a:latin typeface="Arial"/>
                <a:ea typeface="Arial"/>
                <a:cs typeface="Arial"/>
                <a:sym typeface="Arial"/>
              </a:rPr>
              <a:t> auf </a:t>
            </a:r>
            <a:r>
              <a:rPr lang="en-US" sz="1700" b="0" i="0" u="none" strike="noStrike" cap="none" dirty="0" err="1">
                <a:solidFill>
                  <a:srgbClr val="000000"/>
                </a:solidFill>
                <a:latin typeface="Arial"/>
                <a:ea typeface="Arial"/>
                <a:cs typeface="Arial"/>
                <a:sym typeface="Arial"/>
              </a:rPr>
              <a:t>soziale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stärkt</a:t>
            </a:r>
            <a:r>
              <a:rPr lang="en-US" sz="1700" b="0" i="0" u="none" strike="noStrike" cap="none" dirty="0">
                <a:solidFill>
                  <a:srgbClr val="000000"/>
                </a:solidFill>
                <a:latin typeface="Arial"/>
                <a:ea typeface="Arial"/>
                <a:cs typeface="Arial"/>
                <a:sym typeface="Arial"/>
              </a:rPr>
              <a:t> das </a:t>
            </a:r>
            <a:r>
              <a:rPr lang="en-US" sz="1700" b="0" i="0" u="none" strike="noStrike" cap="none" dirty="0" err="1">
                <a:solidFill>
                  <a:srgbClr val="000000"/>
                </a:solidFill>
                <a:latin typeface="Arial"/>
                <a:ea typeface="Arial"/>
                <a:cs typeface="Arial"/>
                <a:sym typeface="Arial"/>
              </a:rPr>
              <a:t>Vertrauen</a:t>
            </a:r>
            <a:r>
              <a:rPr lang="en-US" sz="1700" b="0" i="0" u="none" strike="noStrike" cap="none" dirty="0">
                <a:solidFill>
                  <a:srgbClr val="000000"/>
                </a:solidFill>
                <a:latin typeface="Arial"/>
                <a:ea typeface="Arial"/>
                <a:cs typeface="Arial"/>
                <a:sym typeface="Arial"/>
              </a:rPr>
              <a:t> und die </a:t>
            </a:r>
            <a:r>
              <a:rPr lang="en-US" sz="1700" b="0" i="0" u="none" strike="noStrike" cap="none" dirty="0" err="1">
                <a:solidFill>
                  <a:srgbClr val="000000"/>
                </a:solidFill>
                <a:latin typeface="Arial"/>
                <a:ea typeface="Arial"/>
                <a:cs typeface="Arial"/>
                <a:sym typeface="Arial"/>
              </a:rPr>
              <a:t>Loyalität</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Verbraucher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Ethische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vertrauenswürdig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sozial</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bewusst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wahrgenommen</a:t>
            </a:r>
            <a:r>
              <a:rPr lang="en-US" sz="1700" b="0" i="0" u="none" strike="noStrike" cap="none" dirty="0">
                <a:solidFill>
                  <a:srgbClr val="000000"/>
                </a:solidFill>
                <a:latin typeface="Arial"/>
                <a:ea typeface="Arial"/>
                <a:cs typeface="Arial"/>
                <a:sym typeface="Arial"/>
              </a:rPr>
              <a:t>, was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stärkeren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Bindung</a:t>
            </a:r>
            <a:r>
              <a:rPr lang="en-US" sz="1700" b="0" i="0" u="none" strike="noStrike" cap="none" dirty="0">
                <a:solidFill>
                  <a:srgbClr val="000000"/>
                </a:solidFill>
                <a:latin typeface="Arial"/>
                <a:ea typeface="Arial"/>
                <a:cs typeface="Arial"/>
                <a:sym typeface="Arial"/>
              </a:rPr>
              <a:t> an die </a:t>
            </a:r>
            <a:r>
              <a:rPr lang="en-US" sz="1700" b="0" i="0" u="none" strike="noStrike" cap="none" dirty="0" err="1">
                <a:solidFill>
                  <a:srgbClr val="000000"/>
                </a:solidFill>
                <a:latin typeface="Arial"/>
                <a:ea typeface="Arial"/>
                <a:cs typeface="Arial"/>
                <a:sym typeface="Arial"/>
              </a:rPr>
              <a:t>Kunden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führt</a:t>
            </a:r>
            <a:r>
              <a:rPr lang="en-US" sz="1700" b="0" i="0" u="none" strike="noStrike" cap="none" dirty="0">
                <a:solidFill>
                  <a:srgbClr val="000000"/>
                </a:solidFill>
                <a:latin typeface="Arial"/>
                <a:ea typeface="Arial"/>
                <a:cs typeface="Arial"/>
                <a:sym typeface="Arial"/>
              </a:rPr>
              <a:t>. Da das </a:t>
            </a:r>
            <a:r>
              <a:rPr lang="en-US" sz="1700" b="0" i="0" u="none" strike="noStrike" cap="none" dirty="0" err="1">
                <a:solidFill>
                  <a:srgbClr val="000000"/>
                </a:solidFill>
                <a:latin typeface="Arial"/>
                <a:ea typeface="Arial"/>
                <a:cs typeface="Arial"/>
                <a:sym typeface="Arial"/>
              </a:rPr>
              <a:t>Bewusstsein</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globale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Probleme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wächst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bevorzugen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Verbraucher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ihre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teilen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zum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gesellschaftlichen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Wohlergehen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beitragen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rgbClr val="000000"/>
              </a:buClr>
              <a:buSzPts val="1800"/>
              <a:buFont typeface="Arial"/>
              <a:buChar char="➢"/>
            </a:pPr>
            <a:r>
              <a:rPr lang="en-US" sz="1700" b="0" i="0" u="none" strike="noStrike" cap="none" dirty="0" err="1">
                <a:solidFill>
                  <a:srgbClr val="000000"/>
                </a:solidFill>
                <a:latin typeface="Arial"/>
                <a:ea typeface="Arial"/>
                <a:cs typeface="Arial"/>
                <a:sym typeface="Arial"/>
              </a:rPr>
              <a:t>Informieren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Ihre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Verbraucher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sozialen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Themen</a:t>
            </a:r>
            <a:r>
              <a:rPr lang="en-US" sz="1700" b="0" i="0" u="none" strike="noStrike" cap="none" dirty="0">
                <a:solidFill>
                  <a:srgbClr val="000000"/>
                </a:solidFill>
                <a:latin typeface="Arial"/>
                <a:ea typeface="Arial"/>
                <a:cs typeface="Arial"/>
                <a:sym typeface="Arial"/>
              </a:rPr>
              <a:t>, die Sie </a:t>
            </a:r>
            <a:r>
              <a:rPr lang="en-US" sz="1700" b="0" i="0" u="none" strike="noStrike" cap="none" dirty="0" err="1">
                <a:solidFill>
                  <a:srgbClr val="000000"/>
                </a:solidFill>
                <a:latin typeface="Arial"/>
                <a:ea typeface="Arial"/>
                <a:cs typeface="Arial"/>
                <a:sym typeface="Arial"/>
              </a:rPr>
              <a:t>ansprechen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beziehen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sie</a:t>
            </a:r>
            <a:r>
              <a:rPr lang="en-US" sz="1700" b="0" i="0" u="none" strike="noStrike" cap="none" dirty="0">
                <a:solidFill>
                  <a:srgbClr val="000000"/>
                </a:solidFill>
                <a:latin typeface="Arial"/>
                <a:ea typeface="Arial"/>
                <a:cs typeface="Arial"/>
                <a:sym typeface="Arial"/>
              </a:rPr>
              <a:t> in den </a:t>
            </a:r>
            <a:r>
              <a:rPr lang="en-US" sz="1700" b="0" i="0" u="none" strike="noStrike" cap="none" dirty="0" err="1">
                <a:solidFill>
                  <a:srgbClr val="000000"/>
                </a:solidFill>
                <a:latin typeface="Arial"/>
                <a:ea typeface="Arial"/>
                <a:cs typeface="Arial"/>
                <a:sym typeface="Arial"/>
              </a:rPr>
              <a:t>Prozess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rgbClr val="000000"/>
              </a:buClr>
              <a:buSzPts val="1800"/>
              <a:buFont typeface="Arial"/>
              <a:buChar char="➢"/>
            </a:pPr>
            <a:r>
              <a:rPr lang="en-US" sz="1700" b="0" i="0" u="none" strike="noStrike" cap="none" dirty="0" err="1">
                <a:solidFill>
                  <a:srgbClr val="000000"/>
                </a:solidFill>
                <a:latin typeface="Arial"/>
                <a:ea typeface="Arial"/>
                <a:cs typeface="Arial"/>
                <a:sym typeface="Arial"/>
              </a:rPr>
              <a:t>Bewerten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messen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regelmäßig</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Auswirkungen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Ihrer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Initiativen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sozialen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Verantwortung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Nutzen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Metriken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Daten</a:t>
            </a:r>
            <a:r>
              <a:rPr lang="en-US" sz="1700" b="0" i="0" u="none" strike="noStrike" cap="none" dirty="0">
                <a:solidFill>
                  <a:srgbClr val="000000"/>
                </a:solidFill>
                <a:latin typeface="Arial"/>
                <a:ea typeface="Arial"/>
                <a:cs typeface="Arial"/>
                <a:sym typeface="Arial"/>
              </a:rPr>
              <a:t>, um die </a:t>
            </a:r>
            <a:r>
              <a:rPr lang="en-US" sz="1700" b="0" i="0" u="none" strike="noStrike" cap="none" dirty="0" err="1">
                <a:solidFill>
                  <a:srgbClr val="000000"/>
                </a:solidFill>
                <a:latin typeface="Arial"/>
                <a:ea typeface="Arial"/>
                <a:cs typeface="Arial"/>
                <a:sym typeface="Arial"/>
              </a:rPr>
              <a:t>positiven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Ergebnisse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Ihrer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Bemühungen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aufzuzeigen</a:t>
            </a:r>
            <a:r>
              <a:rPr lang="en-US" sz="1700" b="0" i="0" u="none" strike="noStrike" cap="none" dirty="0">
                <a:solidFill>
                  <a:srgbClr val="000000"/>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1012" name="Google Shape;1012;p118"/>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013" name="Google Shape;1013;p118"/>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700"/>
              <a:buFont typeface="Arial"/>
              <a:buNone/>
            </a:pPr>
            <a:r>
              <a:rPr lang="en-US" sz="1700" b="1" i="0" u="none" strike="noStrike" cap="none">
                <a:solidFill>
                  <a:schemeClr val="dk1"/>
                </a:solidFill>
                <a:latin typeface="Arial"/>
                <a:ea typeface="Arial"/>
                <a:cs typeface="Arial"/>
                <a:sym typeface="Arial"/>
              </a:rPr>
              <a:t>Kapitel 4: Nachhaltiges Marketing</a:t>
            </a:r>
            <a:endParaRPr sz="1700" b="0" i="0" u="none" strike="noStrike" cap="none">
              <a:solidFill>
                <a:schemeClr val="dk1"/>
              </a:solidFill>
              <a:latin typeface="Calibri"/>
              <a:ea typeface="Calibri"/>
              <a:cs typeface="Calibri"/>
              <a:sym typeface="Calibri"/>
            </a:endParaRPr>
          </a:p>
        </p:txBody>
      </p:sp>
      <p:sp>
        <p:nvSpPr>
          <p:cNvPr id="1014" name="Google Shape;1014;p118"/>
          <p:cNvSpPr txBox="1"/>
          <p:nvPr/>
        </p:nvSpPr>
        <p:spPr>
          <a:xfrm>
            <a:off x="968050" y="1464115"/>
            <a:ext cx="88650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dirty="0">
                <a:solidFill>
                  <a:schemeClr val="dk1"/>
                </a:solidFill>
                <a:latin typeface="Arial"/>
                <a:ea typeface="Arial"/>
                <a:cs typeface="Arial"/>
                <a:sym typeface="Arial"/>
              </a:rPr>
              <a:t>b. </a:t>
            </a:r>
            <a:r>
              <a:rPr lang="en-US" sz="1700" b="1" i="0" u="none" strike="noStrike" cap="none" dirty="0" err="1">
                <a:solidFill>
                  <a:schemeClr val="dk1"/>
                </a:solidFill>
                <a:latin typeface="Arial"/>
                <a:ea typeface="Arial"/>
                <a:cs typeface="Arial"/>
                <a:sym typeface="Arial"/>
              </a:rPr>
              <a:t>Umweltinitiativen</a:t>
            </a:r>
            <a:endParaRPr sz="1700" b="0" i="0" u="none" strike="noStrike" cap="none" dirty="0">
              <a:solidFill>
                <a:srgbClr val="000000"/>
              </a:solidFill>
              <a:latin typeface="Arial"/>
              <a:ea typeface="Arial"/>
              <a:cs typeface="Arial"/>
              <a:sym typeface="Arial"/>
            </a:endParaRPr>
          </a:p>
        </p:txBody>
      </p:sp>
      <p:sp>
        <p:nvSpPr>
          <p:cNvPr id="1015" name="Google Shape;1015;p118"/>
          <p:cNvSpPr txBox="1"/>
          <p:nvPr/>
        </p:nvSpPr>
        <p:spPr>
          <a:xfrm>
            <a:off x="968050" y="1818018"/>
            <a:ext cx="8755800" cy="4011571"/>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Umweltfreundliche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Geschäftspraktiken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Reduzieren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Wiederverwenden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Recyceln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Förderung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Abfallvermeidung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Materialwiederverwendung</a:t>
            </a:r>
            <a:r>
              <a:rPr lang="en-US" sz="1700" b="0" i="0" u="none" strike="noStrike" cap="none" dirty="0">
                <a:solidFill>
                  <a:schemeClr val="dk1"/>
                </a:solidFill>
                <a:latin typeface="Arial"/>
                <a:ea typeface="Arial"/>
                <a:cs typeface="Arial"/>
                <a:sym typeface="Arial"/>
              </a:rPr>
              <a:t> und Recycling.</a:t>
            </a:r>
            <a:endParaRPr sz="1700" b="0" i="0" u="none" strike="noStrike" cap="none" dirty="0">
              <a:solidFill>
                <a:schemeClr val="dk1"/>
              </a:solidFill>
              <a:latin typeface="Arial"/>
              <a:ea typeface="Arial"/>
              <a:cs typeface="Arial"/>
              <a:sym typeface="Arial"/>
            </a:endParaRPr>
          </a:p>
          <a:p>
            <a:pPr marL="457200" marR="0" lvl="0" indent="0" algn="just" rtl="0">
              <a:lnSpc>
                <a:spcPct val="107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Reduzierung</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Kohlenstoff-Fußabdrucks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Leitfaden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Messung</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Reduzierung</a:t>
            </a:r>
            <a:r>
              <a:rPr lang="en-US" sz="1700" b="0" i="0" u="none" strike="noStrike" cap="none" dirty="0">
                <a:solidFill>
                  <a:schemeClr val="dk1"/>
                </a:solidFill>
                <a:latin typeface="Arial"/>
                <a:ea typeface="Arial"/>
                <a:cs typeface="Arial"/>
                <a:sym typeface="Arial"/>
              </a:rPr>
              <a:t> des CO2-Fußabdrucks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Energieeffizienz</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nachhaltigen</a:t>
            </a:r>
            <a:r>
              <a:rPr lang="en-US" sz="1700" b="0" i="0" u="none" strike="noStrike" cap="none" dirty="0">
                <a:solidFill>
                  <a:schemeClr val="dk1"/>
                </a:solidFill>
                <a:latin typeface="Arial"/>
                <a:ea typeface="Arial"/>
                <a:cs typeface="Arial"/>
                <a:sym typeface="Arial"/>
              </a:rPr>
              <a:t> Transport.</a:t>
            </a:r>
            <a:endParaRPr sz="1700" b="0" i="0" u="none" strike="noStrike" cap="none" dirty="0">
              <a:solidFill>
                <a:schemeClr val="dk1"/>
              </a:solidFill>
              <a:latin typeface="Arial"/>
              <a:ea typeface="Arial"/>
              <a:cs typeface="Arial"/>
              <a:sym typeface="Arial"/>
            </a:endParaRPr>
          </a:p>
          <a:p>
            <a:pPr marL="457200" marR="0" lvl="0" indent="0" algn="just" rtl="0">
              <a:lnSpc>
                <a:spcPct val="107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Nachhaltige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Lieferkette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Setzen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umweltfreundliche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Materialien</a:t>
            </a:r>
            <a:r>
              <a:rPr lang="en-US" sz="1700" b="0" i="0" u="none" strike="noStrike" cap="none" dirty="0">
                <a:solidFill>
                  <a:schemeClr val="dk1"/>
                </a:solidFill>
                <a:latin typeface="Arial"/>
                <a:ea typeface="Arial"/>
                <a:cs typeface="Arial"/>
                <a:sym typeface="Arial"/>
              </a:rPr>
              <a:t>, faire </a:t>
            </a:r>
            <a:r>
              <a:rPr lang="en-US" sz="1700" b="0" i="0" u="none" strike="noStrike" cap="none" dirty="0" err="1">
                <a:solidFill>
                  <a:schemeClr val="dk1"/>
                </a:solidFill>
                <a:latin typeface="Arial"/>
                <a:ea typeface="Arial"/>
                <a:cs typeface="Arial"/>
                <a:sym typeface="Arial"/>
              </a:rPr>
              <a:t>Arbeitsbedingungen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möglichst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geringe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Belastung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durch</a:t>
            </a:r>
            <a:r>
              <a:rPr lang="en-US" sz="1700" b="0" i="0" u="none" strike="noStrike" cap="none" dirty="0">
                <a:solidFill>
                  <a:schemeClr val="dk1"/>
                </a:solidFill>
                <a:latin typeface="Arial"/>
                <a:ea typeface="Arial"/>
                <a:cs typeface="Arial"/>
                <a:sym typeface="Arial"/>
              </a:rPr>
              <a:t> den Transport </a:t>
            </a:r>
            <a:r>
              <a:rPr lang="en-US" sz="1700" b="0" i="0" u="none" strike="noStrike" cap="none" dirty="0" err="1">
                <a:solidFill>
                  <a:schemeClr val="dk1"/>
                </a:solidFill>
                <a:latin typeface="Arial"/>
                <a:ea typeface="Arial"/>
                <a:cs typeface="Arial"/>
                <a:sym typeface="Arial"/>
              </a:rPr>
              <a:t>ein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457200" marR="0" lvl="0" indent="0" algn="just" rtl="0">
              <a:lnSpc>
                <a:spcPct val="107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err="1">
                <a:solidFill>
                  <a:schemeClr val="dk1"/>
                </a:solidFill>
                <a:latin typeface="Arial"/>
                <a:ea typeface="Arial"/>
                <a:cs typeface="Arial"/>
                <a:sym typeface="Arial"/>
              </a:rPr>
              <a:t>Umweltverträgliche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Verpackung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Abfallvermeidung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Verwendung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biologisch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abbaubarer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Materialien</a:t>
            </a:r>
            <a:r>
              <a:rPr lang="en-US" sz="1700" b="0" i="0" u="none" strike="noStrike" cap="none" dirty="0">
                <a:solidFill>
                  <a:schemeClr val="dk1"/>
                </a:solidFill>
                <a:latin typeface="Arial"/>
                <a:ea typeface="Arial"/>
                <a:cs typeface="Arial"/>
                <a:sym typeface="Arial"/>
              </a:rPr>
              <a:t> und Aufklärung der </a:t>
            </a:r>
            <a:r>
              <a:rPr lang="en-US" sz="1700" b="0" i="0" u="none" strike="noStrike" cap="none" dirty="0" err="1">
                <a:solidFill>
                  <a:schemeClr val="dk1"/>
                </a:solidFill>
                <a:latin typeface="Arial"/>
                <a:ea typeface="Arial"/>
                <a:cs typeface="Arial"/>
                <a:sym typeface="Arial"/>
              </a:rPr>
              <a:t>Verbraucher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verantwortungsvolle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Entsorgung</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a:p>
            <a:pPr marL="457200" marR="0" lvl="0" indent="0" algn="just" rtl="0">
              <a:lnSpc>
                <a:spcPct val="107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457200" marR="0" lvl="0" indent="-342900" algn="just" rtl="0">
              <a:lnSpc>
                <a:spcPct val="107000"/>
              </a:lnSpc>
              <a:spcBef>
                <a:spcPts val="0"/>
              </a:spcBef>
              <a:spcAft>
                <a:spcPts val="0"/>
              </a:spcAft>
              <a:buClr>
                <a:schemeClr val="dk1"/>
              </a:buClr>
              <a:buSzPts val="1800"/>
              <a:buFont typeface="Arial"/>
              <a:buChar char="➢"/>
            </a:pPr>
            <a:r>
              <a:rPr lang="en-US" sz="1700" b="0" i="0" u="none" strike="noStrike" cap="none" dirty="0">
                <a:solidFill>
                  <a:schemeClr val="dk1"/>
                </a:solidFill>
                <a:latin typeface="Arial"/>
                <a:ea typeface="Arial"/>
                <a:cs typeface="Arial"/>
                <a:sym typeface="Arial"/>
              </a:rPr>
              <a:t>Innovation: </a:t>
            </a:r>
            <a:r>
              <a:rPr lang="en-US" sz="1700" b="0" i="0" u="none" strike="noStrike" cap="none" dirty="0" err="1">
                <a:solidFill>
                  <a:schemeClr val="dk1"/>
                </a:solidFill>
                <a:latin typeface="Arial"/>
                <a:ea typeface="Arial"/>
                <a:cs typeface="Arial"/>
                <a:sym typeface="Arial"/>
              </a:rPr>
              <a:t>Halten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über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neue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Technologien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Verringerung</a:t>
            </a:r>
            <a:r>
              <a:rPr lang="en-US" sz="1700" b="0" i="0" u="none" strike="noStrike" cap="none" dirty="0">
                <a:solidFill>
                  <a:schemeClr val="dk1"/>
                </a:solidFill>
                <a:latin typeface="Arial"/>
                <a:ea typeface="Arial"/>
                <a:cs typeface="Arial"/>
                <a:sym typeface="Arial"/>
              </a:rPr>
              <a:t> der </a:t>
            </a:r>
            <a:r>
              <a:rPr lang="en-US" sz="1700" b="0" i="0" u="none" strike="noStrike" cap="none" dirty="0" err="1">
                <a:solidFill>
                  <a:schemeClr val="dk1"/>
                </a:solidFill>
                <a:latin typeface="Arial"/>
                <a:ea typeface="Arial"/>
                <a:cs typeface="Arial"/>
                <a:sym typeface="Arial"/>
              </a:rPr>
              <a:t>Umweltbelastung</a:t>
            </a:r>
            <a:r>
              <a:rPr lang="en-US" sz="1700" b="0" i="0" u="none" strike="noStrike" cap="none" dirty="0">
                <a:solidFill>
                  <a:schemeClr val="dk1"/>
                </a:solidFill>
                <a:latin typeface="Arial"/>
                <a:ea typeface="Arial"/>
                <a:cs typeface="Arial"/>
                <a:sym typeface="Arial"/>
              </a:rPr>
              <a:t> auf dem </a:t>
            </a:r>
            <a:r>
              <a:rPr lang="en-US" sz="1700" b="0" i="0" u="none" strike="noStrike" cap="none" dirty="0" err="1">
                <a:solidFill>
                  <a:schemeClr val="dk1"/>
                </a:solidFill>
                <a:latin typeface="Arial"/>
                <a:ea typeface="Arial"/>
                <a:cs typeface="Arial"/>
                <a:sym typeface="Arial"/>
              </a:rPr>
              <a:t>Laufenden</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fördern</a:t>
            </a:r>
            <a:r>
              <a:rPr lang="en-US" sz="1700" b="0" i="0" u="none" strike="noStrike" cap="none" dirty="0">
                <a:solidFill>
                  <a:schemeClr val="dk1"/>
                </a:solidFill>
                <a:latin typeface="Arial"/>
                <a:ea typeface="Arial"/>
                <a:cs typeface="Arial"/>
                <a:sym typeface="Arial"/>
              </a:rPr>
              <a:t> Sie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Kultur der </a:t>
            </a:r>
            <a:r>
              <a:rPr lang="en-US" sz="1700" b="0" i="0" u="none" strike="noStrike" cap="none" dirty="0" err="1">
                <a:solidFill>
                  <a:schemeClr val="dk1"/>
                </a:solidFill>
                <a:latin typeface="Arial"/>
                <a:ea typeface="Arial"/>
                <a:cs typeface="Arial"/>
                <a:sym typeface="Arial"/>
              </a:rPr>
              <a:t>Anpassung</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pic>
        <p:nvPicPr>
          <p:cNvPr id="1020" name="Google Shape;1020;p119"/>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021" name="Google Shape;1021;p119"/>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4: Nachhaltiges Marketing</a:t>
            </a:r>
            <a:endParaRPr sz="1700" b="0" i="0" u="none" strike="noStrike" cap="none">
              <a:solidFill>
                <a:schemeClr val="dk1"/>
              </a:solidFill>
              <a:latin typeface="Calibri"/>
              <a:ea typeface="Calibri"/>
              <a:cs typeface="Calibri"/>
              <a:sym typeface="Calibri"/>
            </a:endParaRPr>
          </a:p>
        </p:txBody>
      </p:sp>
      <p:sp>
        <p:nvSpPr>
          <p:cNvPr id="1022" name="Google Shape;1022;p119"/>
          <p:cNvSpPr txBox="1"/>
          <p:nvPr/>
        </p:nvSpPr>
        <p:spPr>
          <a:xfrm>
            <a:off x="968050" y="1644650"/>
            <a:ext cx="8755800" cy="3693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c. Verbrauchererziehung für nachhaltige Entscheidungen</a:t>
            </a:r>
            <a:endParaRPr sz="1700" b="0" i="0" u="none" strike="noStrike" cap="none">
              <a:solidFill>
                <a:schemeClr val="dk1"/>
              </a:solidFill>
              <a:latin typeface="Arial"/>
              <a:ea typeface="Arial"/>
              <a:cs typeface="Arial"/>
              <a:sym typeface="Arial"/>
            </a:endParaRPr>
          </a:p>
        </p:txBody>
      </p:sp>
      <p:sp>
        <p:nvSpPr>
          <p:cNvPr id="1023" name="Google Shape;1023;p119"/>
          <p:cNvSpPr txBox="1"/>
          <p:nvPr/>
        </p:nvSpPr>
        <p:spPr>
          <a:xfrm>
            <a:off x="968050" y="2013950"/>
            <a:ext cx="8865000" cy="4016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Die Unternehmen tragen zu einer besser informierten und bewussteren Verbraucherbasis bei, indem sie sich auf die Verbrauchererziehung für nachhaltige Entscheidungen konzentrieren. Dazu gehört auch die Förderung der Nachhaltigkeit durch verschiedene Initiativen: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42900" algn="l" rtl="0">
              <a:lnSpc>
                <a:spcPct val="100000"/>
              </a:lnSpc>
              <a:spcBef>
                <a:spcPts val="0"/>
              </a:spcBef>
              <a:spcAft>
                <a:spcPts val="0"/>
              </a:spcAft>
              <a:buClr>
                <a:srgbClr val="000000"/>
              </a:buClr>
              <a:buSzPts val="1800"/>
              <a:buFont typeface="Arial"/>
              <a:buChar char="➢"/>
            </a:pPr>
            <a:r>
              <a:rPr lang="en-US" sz="1700" b="0" i="0" u="none" strike="noStrike" cap="none">
                <a:solidFill>
                  <a:srgbClr val="000000"/>
                </a:solidFill>
                <a:latin typeface="Arial"/>
                <a:ea typeface="Arial"/>
                <a:cs typeface="Arial"/>
                <a:sym typeface="Arial"/>
              </a:rPr>
              <a:t>Produkttransparenz: Stellen Sie klare Angaben zu den ökologischen und sozialen Auswirkungen durch Etiketten, Zertifizierungen und Online-Ressourcen bereit.</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42900" algn="l" rtl="0">
              <a:lnSpc>
                <a:spcPct val="100000"/>
              </a:lnSpc>
              <a:spcBef>
                <a:spcPts val="0"/>
              </a:spcBef>
              <a:spcAft>
                <a:spcPts val="0"/>
              </a:spcAft>
              <a:buClr>
                <a:srgbClr val="000000"/>
              </a:buClr>
              <a:buSzPts val="1800"/>
              <a:buFont typeface="Arial"/>
              <a:buChar char="➢"/>
            </a:pPr>
            <a:r>
              <a:rPr lang="en-US" sz="1700" b="0" i="0" u="none" strike="noStrike" cap="none">
                <a:solidFill>
                  <a:srgbClr val="000000"/>
                </a:solidFill>
                <a:latin typeface="Arial"/>
                <a:ea typeface="Arial"/>
                <a:cs typeface="Arial"/>
                <a:sym typeface="Arial"/>
              </a:rPr>
              <a:t>Aufklärungskampagnen: Bewusstseinsbildung durch Inhalte wie Blogs, Videos und Infografiken, die umweltfreundliche Praktiken und die Vorteile einer nachhaltigen Lebensweise hervorheben.</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42900" algn="l" rtl="0">
              <a:lnSpc>
                <a:spcPct val="100000"/>
              </a:lnSpc>
              <a:spcBef>
                <a:spcPts val="0"/>
              </a:spcBef>
              <a:spcAft>
                <a:spcPts val="0"/>
              </a:spcAft>
              <a:buClr>
                <a:srgbClr val="000000"/>
              </a:buClr>
              <a:buSzPts val="1800"/>
              <a:buFont typeface="Arial"/>
              <a:buChar char="➢"/>
            </a:pPr>
            <a:r>
              <a:rPr lang="en-US" sz="1700" b="0" i="0" u="none" strike="noStrike" cap="none">
                <a:solidFill>
                  <a:srgbClr val="000000"/>
                </a:solidFill>
                <a:latin typeface="Arial"/>
                <a:ea typeface="Arial"/>
                <a:cs typeface="Arial"/>
                <a:sym typeface="Arial"/>
              </a:rPr>
              <a:t>Online-Leitfäden: Entwicklung zugänglicher Ressourcen für umweltfreundliches Leben, nachhaltiges Einkaufen und die Verringerung der Umweltbelastung.</a:t>
            </a:r>
            <a:endParaRPr sz="17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42900" algn="l" rtl="0">
              <a:lnSpc>
                <a:spcPct val="100000"/>
              </a:lnSpc>
              <a:spcBef>
                <a:spcPts val="0"/>
              </a:spcBef>
              <a:spcAft>
                <a:spcPts val="0"/>
              </a:spcAft>
              <a:buClr>
                <a:srgbClr val="000000"/>
              </a:buClr>
              <a:buSzPts val="1800"/>
              <a:buFont typeface="Arial"/>
              <a:buChar char="➢"/>
            </a:pPr>
            <a:r>
              <a:rPr lang="en-US" sz="1700" b="0" i="0" u="none" strike="noStrike" cap="none">
                <a:solidFill>
                  <a:srgbClr val="000000"/>
                </a:solidFill>
                <a:latin typeface="Arial"/>
                <a:ea typeface="Arial"/>
                <a:cs typeface="Arial"/>
                <a:sym typeface="Arial"/>
              </a:rPr>
              <a:t>Nachhaltige Belohnungen: Setzen Sie Anreize für umweltbewusste Entscheidungen mit Rabatten, Treuepunkten oder exklusiven Vorteilen und verstärken Sie so positives nachhaltiges Verhalten.</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pic>
        <p:nvPicPr>
          <p:cNvPr id="1028" name="Google Shape;1028;p120"/>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029" name="Google Shape;1029;p120"/>
          <p:cNvSpPr txBox="1"/>
          <p:nvPr/>
        </p:nvSpPr>
        <p:spPr>
          <a:xfrm>
            <a:off x="968059" y="977030"/>
            <a:ext cx="8755693"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Kapitel 4: Nachhaltiges Marketing</a:t>
            </a:r>
            <a:endParaRPr sz="1700" b="0" i="0" u="none" strike="noStrike" cap="none">
              <a:solidFill>
                <a:schemeClr val="dk1"/>
              </a:solidFill>
              <a:latin typeface="Calibri"/>
              <a:ea typeface="Calibri"/>
              <a:cs typeface="Calibri"/>
              <a:sym typeface="Calibri"/>
            </a:endParaRPr>
          </a:p>
        </p:txBody>
      </p:sp>
      <p:sp>
        <p:nvSpPr>
          <p:cNvPr id="1030" name="Google Shape;1030;p120"/>
          <p:cNvSpPr txBox="1"/>
          <p:nvPr/>
        </p:nvSpPr>
        <p:spPr>
          <a:xfrm>
            <a:off x="968046" y="1533725"/>
            <a:ext cx="8755800"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d. Wirkungsmessung und kontinuierliche Verbesserung</a:t>
            </a:r>
            <a:endParaRPr sz="1700" b="1" i="0" u="none" strike="noStrike" cap="none">
              <a:solidFill>
                <a:schemeClr val="dk1"/>
              </a:solidFill>
              <a:latin typeface="Arial"/>
              <a:ea typeface="Arial"/>
              <a:cs typeface="Arial"/>
              <a:sym typeface="Arial"/>
            </a:endParaRPr>
          </a:p>
        </p:txBody>
      </p:sp>
      <p:sp>
        <p:nvSpPr>
          <p:cNvPr id="1031" name="Google Shape;1031;p120"/>
          <p:cNvSpPr txBox="1"/>
          <p:nvPr/>
        </p:nvSpPr>
        <p:spPr>
          <a:xfrm>
            <a:off x="968050" y="1922325"/>
            <a:ext cx="4473300" cy="2891777"/>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In </a:t>
            </a:r>
            <a:r>
              <a:rPr lang="en-US" sz="1700" b="0" i="0" u="none" strike="noStrike" cap="none" dirty="0" err="1">
                <a:solidFill>
                  <a:srgbClr val="000000"/>
                </a:solidFill>
                <a:latin typeface="Arial"/>
                <a:ea typeface="Arial"/>
                <a:cs typeface="Arial"/>
                <a:sym typeface="Arial"/>
              </a:rPr>
              <a:t>ihrem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Streben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nach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nachhaltigem</a:t>
            </a:r>
            <a:r>
              <a:rPr lang="en-US" sz="1700" b="0" i="0" u="none" strike="noStrike" cap="none" dirty="0">
                <a:solidFill>
                  <a:srgbClr val="000000"/>
                </a:solidFill>
                <a:latin typeface="Arial"/>
                <a:ea typeface="Arial"/>
                <a:cs typeface="Arial"/>
                <a:sym typeface="Arial"/>
              </a:rPr>
              <a:t> Marketing </a:t>
            </a:r>
            <a:r>
              <a:rPr lang="en-US" sz="1700" b="0" i="0" u="none" strike="noStrike" cap="none" dirty="0" err="1">
                <a:solidFill>
                  <a:srgbClr val="000000"/>
                </a:solidFill>
                <a:latin typeface="Arial"/>
                <a:ea typeface="Arial"/>
                <a:cs typeface="Arial"/>
                <a:sym typeface="Arial"/>
              </a:rPr>
              <a:t>müssen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Unternehmen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messbaren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Auswirkungen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ständiger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verpflichten</a:t>
            </a:r>
            <a:r>
              <a:rPr lang="en-US" sz="1700" b="0" i="0" u="none" strike="noStrike" cap="none" dirty="0">
                <a:solidFill>
                  <a:srgbClr val="000000"/>
                </a:solidFill>
                <a:latin typeface="Arial"/>
                <a:ea typeface="Arial"/>
                <a:cs typeface="Arial"/>
                <a:sym typeface="Arial"/>
              </a:rPr>
              <a:t>. Dazu </a:t>
            </a:r>
            <a:r>
              <a:rPr lang="en-US" sz="1700" b="0" i="0" u="none" strike="noStrike" cap="none" dirty="0" err="1">
                <a:solidFill>
                  <a:srgbClr val="000000"/>
                </a:solidFill>
                <a:latin typeface="Arial"/>
                <a:ea typeface="Arial"/>
                <a:cs typeface="Arial"/>
                <a:sym typeface="Arial"/>
              </a:rPr>
              <a:t>gehört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Festlegung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klarer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Leistungsindikatoren</a:t>
            </a:r>
            <a:r>
              <a:rPr lang="en-US" sz="1700" b="0" i="0" u="none" strike="noStrike" cap="none" dirty="0">
                <a:solidFill>
                  <a:srgbClr val="000000"/>
                </a:solidFill>
                <a:latin typeface="Arial"/>
                <a:ea typeface="Arial"/>
                <a:cs typeface="Arial"/>
                <a:sym typeface="Arial"/>
              </a:rPr>
              <a:t> (Key Performance Indicators, KPIs), die </a:t>
            </a:r>
            <a:r>
              <a:rPr lang="en-US" sz="1700" b="0" i="0" u="none" strike="noStrike" cap="none" dirty="0" err="1">
                <a:solidFill>
                  <a:srgbClr val="000000"/>
                </a:solidFill>
                <a:latin typeface="Arial"/>
                <a:ea typeface="Arial"/>
                <a:cs typeface="Arial"/>
                <a:sym typeface="Arial"/>
              </a:rPr>
              <a:t>Quantifizierung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ökologischen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sozialen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Ergebnisse</a:t>
            </a:r>
            <a:r>
              <a:rPr lang="en-US" sz="1700" b="0" i="0" u="none" strike="noStrike" cap="none" dirty="0">
                <a:solidFill>
                  <a:srgbClr val="000000"/>
                </a:solidFill>
                <a:latin typeface="Arial"/>
                <a:ea typeface="Arial"/>
                <a:cs typeface="Arial"/>
                <a:sym typeface="Arial"/>
              </a:rPr>
              <a:t> und die </a:t>
            </a:r>
            <a:r>
              <a:rPr lang="en-US" sz="1700" b="0" i="0" u="none" strike="noStrike" cap="none" dirty="0" err="1">
                <a:solidFill>
                  <a:srgbClr val="000000"/>
                </a:solidFill>
                <a:latin typeface="Arial"/>
                <a:ea typeface="Arial"/>
                <a:cs typeface="Arial"/>
                <a:sym typeface="Arial"/>
              </a:rPr>
              <a:t>regelmäßige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Durchführung</a:t>
            </a:r>
            <a:r>
              <a:rPr lang="en-US" sz="1700" b="0" i="0" u="none" strike="noStrike" cap="none" dirty="0">
                <a:solidFill>
                  <a:srgbClr val="000000"/>
                </a:solidFill>
                <a:latin typeface="Arial"/>
                <a:ea typeface="Arial"/>
                <a:cs typeface="Arial"/>
                <a:sym typeface="Arial"/>
              </a:rPr>
              <a:t> von Audits und </a:t>
            </a:r>
            <a:r>
              <a:rPr lang="en-US" sz="1700" b="0" i="0" u="none" strike="noStrike" cap="none" dirty="0" err="1">
                <a:solidFill>
                  <a:srgbClr val="000000"/>
                </a:solidFill>
                <a:latin typeface="Arial"/>
                <a:ea typeface="Arial"/>
                <a:cs typeface="Arial"/>
                <a:sym typeface="Arial"/>
              </a:rPr>
              <a:t>Bewertungen</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a:p>
            <a:pPr marL="457200" marR="0" lvl="0" indent="-342900" algn="just" rtl="0">
              <a:lnSpc>
                <a:spcPct val="107000"/>
              </a:lnSpc>
              <a:spcBef>
                <a:spcPts val="0"/>
              </a:spcBef>
              <a:spcAft>
                <a:spcPts val="0"/>
              </a:spcAft>
              <a:buClr>
                <a:srgbClr val="000000"/>
              </a:buClr>
              <a:buSzPts val="1800"/>
              <a:buFont typeface="Arial"/>
              <a:buChar char="➢"/>
            </a:pPr>
            <a:r>
              <a:rPr lang="en-US" sz="1700" b="0" i="0" u="none" strike="noStrike" cap="none" dirty="0" err="1">
                <a:solidFill>
                  <a:srgbClr val="000000"/>
                </a:solidFill>
                <a:latin typeface="Arial"/>
                <a:ea typeface="Arial"/>
                <a:cs typeface="Arial"/>
                <a:sym typeface="Arial"/>
              </a:rPr>
              <a:t>Einrichtung</a:t>
            </a:r>
            <a:r>
              <a:rPr lang="en-US" sz="1700" b="0" i="0" u="none" strike="noStrike" cap="none" dirty="0">
                <a:solidFill>
                  <a:srgbClr val="000000"/>
                </a:solidFill>
                <a:latin typeface="Arial"/>
                <a:ea typeface="Arial"/>
                <a:cs typeface="Arial"/>
                <a:sym typeface="Arial"/>
              </a:rPr>
              <a:t> von Feedback-</a:t>
            </a:r>
            <a:r>
              <a:rPr lang="en-US" sz="1700" b="0" i="0" u="none" strike="noStrike" cap="none" dirty="0" err="1">
                <a:solidFill>
                  <a:srgbClr val="000000"/>
                </a:solidFill>
                <a:latin typeface="Arial"/>
                <a:ea typeface="Arial"/>
                <a:cs typeface="Arial"/>
                <a:sym typeface="Arial"/>
              </a:rPr>
              <a:t>Mechanismen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speziell</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kontinuierliche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Verbesserung</a:t>
            </a:r>
            <a:r>
              <a:rPr lang="en-US" sz="1700" b="0" i="0" u="none" strike="noStrike" cap="none" dirty="0">
                <a:solidFill>
                  <a:srgbClr val="000000"/>
                </a:solidFill>
                <a:latin typeface="Arial"/>
                <a:ea typeface="Arial"/>
                <a:cs typeface="Arial"/>
                <a:sym typeface="Arial"/>
              </a:rPr>
              <a:t> </a:t>
            </a:r>
            <a:endParaRPr sz="1700" b="0" i="0" u="none" strike="noStrike" cap="none" dirty="0">
              <a:solidFill>
                <a:srgbClr val="000000"/>
              </a:solidFill>
              <a:latin typeface="Arial"/>
              <a:ea typeface="Arial"/>
              <a:cs typeface="Arial"/>
              <a:sym typeface="Arial"/>
            </a:endParaRPr>
          </a:p>
        </p:txBody>
      </p:sp>
      <p:pic>
        <p:nvPicPr>
          <p:cNvPr id="1032" name="Google Shape;1032;p120"/>
          <p:cNvPicPr preferRelativeResize="0"/>
          <p:nvPr/>
        </p:nvPicPr>
        <p:blipFill rotWithShape="1">
          <a:blip r:embed="rId4">
            <a:alphaModFix/>
          </a:blip>
          <a:srcRect/>
          <a:stretch/>
        </p:blipFill>
        <p:spPr>
          <a:xfrm>
            <a:off x="5569250" y="2008262"/>
            <a:ext cx="4770389" cy="26847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pic>
        <p:nvPicPr>
          <p:cNvPr id="1037" name="Google Shape;1037;p121"/>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038" name="Google Shape;1038;p121"/>
          <p:cNvSpPr txBox="1"/>
          <p:nvPr/>
        </p:nvSpPr>
        <p:spPr>
          <a:xfrm>
            <a:off x="1269435" y="1255188"/>
            <a:ext cx="8152937" cy="5077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dk1"/>
                </a:solidFill>
                <a:latin typeface="Arial"/>
                <a:ea typeface="Arial"/>
                <a:cs typeface="Arial"/>
                <a:sym typeface="Arial"/>
              </a:rPr>
              <a:t>Modul 6: Finanzmanagement und Finanzierung </a:t>
            </a:r>
            <a:endParaRPr sz="2700" b="1" i="0" u="none" strike="noStrike" cap="none">
              <a:solidFill>
                <a:schemeClr val="dk1"/>
              </a:solidFill>
              <a:latin typeface="Arial"/>
              <a:ea typeface="Arial"/>
              <a:cs typeface="Arial"/>
              <a:sym typeface="Arial"/>
            </a:endParaRPr>
          </a:p>
        </p:txBody>
      </p:sp>
      <p:pic>
        <p:nvPicPr>
          <p:cNvPr id="1039" name="Google Shape;1039;p121"/>
          <p:cNvPicPr preferRelativeResize="0"/>
          <p:nvPr/>
        </p:nvPicPr>
        <p:blipFill rotWithShape="1">
          <a:blip r:embed="rId4">
            <a:alphaModFix/>
          </a:blip>
          <a:srcRect/>
          <a:stretch/>
        </p:blipFill>
        <p:spPr>
          <a:xfrm>
            <a:off x="2757861" y="2256169"/>
            <a:ext cx="5047994" cy="4001263"/>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p122"/>
          <p:cNvPicPr preferRelativeResize="0"/>
          <p:nvPr/>
        </p:nvPicPr>
        <p:blipFill rotWithShape="1">
          <a:blip r:embed="rId3">
            <a:alphaModFix/>
          </a:blip>
          <a:srcRect/>
          <a:stretch/>
        </p:blipFill>
        <p:spPr>
          <a:xfrm>
            <a:off x="2838" y="-100361"/>
            <a:ext cx="10688975" cy="7559673"/>
          </a:xfrm>
          <a:prstGeom prst="rect">
            <a:avLst/>
          </a:prstGeom>
          <a:noFill/>
          <a:ln>
            <a:noFill/>
          </a:ln>
        </p:spPr>
      </p:pic>
      <p:sp>
        <p:nvSpPr>
          <p:cNvPr id="1045" name="Google Shape;1045;p122"/>
          <p:cNvSpPr txBox="1"/>
          <p:nvPr/>
        </p:nvSpPr>
        <p:spPr>
          <a:xfrm>
            <a:off x="549626" y="1017466"/>
            <a:ext cx="9592559" cy="74019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Einführung</a:t>
            </a:r>
            <a:r>
              <a:rPr lang="en-US" sz="1600" b="1" i="0" u="none" strike="noStrike" cap="none" dirty="0">
                <a:solidFill>
                  <a:schemeClr val="dk1"/>
                </a:solidFill>
                <a:latin typeface="Arial"/>
                <a:ea typeface="Arial"/>
                <a:cs typeface="Arial"/>
                <a:sym typeface="Arial"/>
              </a:rPr>
              <a:t> in das </a:t>
            </a:r>
            <a:r>
              <a:rPr lang="en-US" sz="1600" b="1" i="0" u="none" strike="noStrike" cap="none" dirty="0" err="1">
                <a:solidFill>
                  <a:schemeClr val="dk1"/>
                </a:solidFill>
                <a:latin typeface="Arial"/>
                <a:ea typeface="Arial"/>
                <a:cs typeface="Arial"/>
                <a:sym typeface="Arial"/>
              </a:rPr>
              <a:t>Finanzmanagement</a:t>
            </a: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Kompetenz</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Fähigkeit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Fähigkeiten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verstehen und </a:t>
            </a:r>
            <a:r>
              <a:rPr lang="en-US" sz="1600" b="0" i="0" u="none" strike="noStrike" cap="none" dirty="0" err="1">
                <a:solidFill>
                  <a:schemeClr val="dk1"/>
                </a:solidFill>
                <a:latin typeface="Arial"/>
                <a:ea typeface="Arial"/>
                <a:cs typeface="Arial"/>
                <a:sym typeface="Arial"/>
              </a:rPr>
              <a:t>effektiv</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nutzen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einschließlich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persönlicher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Finanzverwaltung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Budgetierung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Investitionen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bildet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Grundlage</a:t>
            </a:r>
            <a:r>
              <a:rPr lang="en-US" sz="1600" b="0" i="0" u="none" strike="noStrike" cap="none" dirty="0">
                <a:solidFill>
                  <a:schemeClr val="dk1"/>
                </a:solidFill>
                <a:latin typeface="Arial"/>
                <a:ea typeface="Arial"/>
                <a:cs typeface="Arial"/>
                <a:sym typeface="Arial"/>
              </a:rPr>
              <a:t> für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Verhältnis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Geld und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lebenslanger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Lernprozess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früh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beginnen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erhöhen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Erfolgschancen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denn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Bildung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Schlüssel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Allgemeinbildung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umfasst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mehr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nur</a:t>
            </a:r>
            <a:r>
              <a:rPr lang="en-US" sz="1600" b="0" i="0" u="none" strike="noStrike" cap="none" dirty="0">
                <a:solidFill>
                  <a:schemeClr val="dk1"/>
                </a:solidFill>
                <a:latin typeface="Arial"/>
                <a:ea typeface="Arial"/>
                <a:cs typeface="Arial"/>
                <a:sym typeface="Arial"/>
              </a:rPr>
              <a:t> das </a:t>
            </a:r>
            <a:r>
              <a:rPr lang="en-US" sz="1600" b="0" i="0" u="none" strike="noStrike" cap="none" dirty="0" err="1">
                <a:solidFill>
                  <a:schemeClr val="dk1"/>
                </a:solidFill>
                <a:latin typeface="Arial"/>
                <a:ea typeface="Arial"/>
                <a:cs typeface="Arial"/>
                <a:sym typeface="Arial"/>
              </a:rPr>
              <a:t>Ausbalancieren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Scheckbuchs</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geht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verstehen,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Geld in der </a:t>
            </a:r>
            <a:r>
              <a:rPr lang="en-US" sz="1600" b="0" i="0" u="none" strike="noStrike" cap="none" dirty="0" err="1">
                <a:solidFill>
                  <a:schemeClr val="dk1"/>
                </a:solidFill>
                <a:latin typeface="Arial"/>
                <a:ea typeface="Arial"/>
                <a:cs typeface="Arial"/>
                <a:sym typeface="Arial"/>
              </a:rPr>
              <a:t>Wirtschaft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im</a:t>
            </a:r>
            <a:r>
              <a:rPr lang="en-US" sz="1600" b="0" i="0" u="none" strike="noStrike" cap="none" dirty="0">
                <a:solidFill>
                  <a:schemeClr val="dk1"/>
                </a:solidFill>
                <a:latin typeface="Arial"/>
                <a:ea typeface="Arial"/>
                <a:cs typeface="Arial"/>
                <a:sym typeface="Arial"/>
              </a:rPr>
              <a:t> Leben </a:t>
            </a:r>
            <a:r>
              <a:rPr lang="en-US" sz="1600" b="0" i="0" u="none" strike="noStrike" cap="none" dirty="0" err="1">
                <a:solidFill>
                  <a:schemeClr val="dk1"/>
                </a:solidFill>
                <a:latin typeface="Arial"/>
                <a:ea typeface="Arial"/>
                <a:cs typeface="Arial"/>
                <a:sym typeface="Arial"/>
              </a:rPr>
              <a:t>funktioniert</a:t>
            </a:r>
            <a:r>
              <a:rPr lang="en-US" sz="1600" b="0" i="0" u="none" strike="noStrike" cap="none" dirty="0">
                <a:solidFill>
                  <a:schemeClr val="dk1"/>
                </a:solidFill>
                <a:latin typeface="Arial"/>
                <a:ea typeface="Arial"/>
                <a:cs typeface="Arial"/>
                <a:sym typeface="Arial"/>
              </a:rPr>
              <a:t>. </a:t>
            </a:r>
            <a:endParaRPr sz="1200" dirty="0"/>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Hier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finden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einige</a:t>
            </a:r>
            <a:r>
              <a:rPr lang="en-US" sz="1600" b="0" i="0" u="none" strike="noStrike" cap="none" dirty="0">
                <a:solidFill>
                  <a:schemeClr val="dk1"/>
                </a:solidFill>
                <a:latin typeface="Arial"/>
                <a:ea typeface="Arial"/>
                <a:cs typeface="Arial"/>
                <a:sym typeface="Arial"/>
              </a:rPr>
              <a:t> Tipps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Verwaltung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Finanzen</a:t>
            </a:r>
            <a:r>
              <a:rPr lang="en-US" sz="1600" b="0" i="0" u="none" strike="noStrike" cap="none" dirty="0">
                <a:solidFill>
                  <a:schemeClr val="dk1"/>
                </a:solidFill>
                <a:latin typeface="Arial"/>
                <a:ea typeface="Arial"/>
                <a:cs typeface="Arial"/>
                <a:sym typeface="Arial"/>
              </a:rPr>
              <a:t>:</a:t>
            </a:r>
            <a:endParaRPr sz="1200" dirty="0"/>
          </a:p>
          <a:p>
            <a:pPr marL="0" marR="0" lvl="0" indent="0" algn="l"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450" b="1" i="0" u="none" strike="noStrike" cap="none" dirty="0">
                <a:solidFill>
                  <a:schemeClr val="dk1"/>
                </a:solidFill>
                <a:latin typeface="Arial"/>
                <a:ea typeface="Arial"/>
                <a:cs typeface="Arial"/>
                <a:sym typeface="Arial"/>
              </a:rPr>
              <a:t>Bootstrapping: </a:t>
            </a:r>
            <a:r>
              <a:rPr lang="en-US" sz="1450" b="0" i="0" u="none" strike="noStrike" cap="none" dirty="0" err="1">
                <a:solidFill>
                  <a:schemeClr val="dk1"/>
                </a:solidFill>
                <a:latin typeface="Arial"/>
                <a:ea typeface="Arial"/>
                <a:cs typeface="Arial"/>
                <a:sym typeface="Arial"/>
              </a:rPr>
              <a:t>Verwenden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Ihr</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eigenes</a:t>
            </a:r>
            <a:r>
              <a:rPr lang="en-US" sz="1450" b="0" i="0" u="none" strike="noStrike" cap="none" dirty="0">
                <a:solidFill>
                  <a:schemeClr val="dk1"/>
                </a:solidFill>
                <a:latin typeface="Arial"/>
                <a:ea typeface="Arial"/>
                <a:cs typeface="Arial"/>
                <a:sym typeface="Arial"/>
              </a:rPr>
              <a:t> Geld </a:t>
            </a:r>
            <a:r>
              <a:rPr lang="en-US" sz="1450" b="0" i="0" u="none" strike="noStrike" cap="none" dirty="0" err="1">
                <a:solidFill>
                  <a:schemeClr val="dk1"/>
                </a:solidFill>
                <a:latin typeface="Arial"/>
                <a:ea typeface="Arial"/>
                <a:cs typeface="Arial"/>
                <a:sym typeface="Arial"/>
              </a:rPr>
              <a:t>oder</a:t>
            </a:r>
            <a:r>
              <a:rPr lang="en-US" sz="1450" b="0" i="0" u="none" strike="noStrike" cap="none" dirty="0">
                <a:solidFill>
                  <a:schemeClr val="dk1"/>
                </a:solidFill>
                <a:latin typeface="Arial"/>
                <a:ea typeface="Arial"/>
                <a:cs typeface="Arial"/>
                <a:sym typeface="Arial"/>
              </a:rPr>
              <a:t> Mittel von </a:t>
            </a:r>
            <a:r>
              <a:rPr lang="en-US" sz="1450" b="0" i="0" u="none" strike="noStrike" cap="none" dirty="0" err="1">
                <a:solidFill>
                  <a:schemeClr val="dk1"/>
                </a:solidFill>
                <a:latin typeface="Arial"/>
                <a:ea typeface="Arial"/>
                <a:cs typeface="Arial"/>
                <a:sym typeface="Arial"/>
              </a:rPr>
              <a:t>Freunden</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Familie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wenn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ein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Unternehmen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gründen</a:t>
            </a:r>
            <a:r>
              <a:rPr lang="en-US" sz="1450" b="0" i="0" u="none" strike="noStrike" cap="none" dirty="0">
                <a:solidFill>
                  <a:schemeClr val="dk1"/>
                </a:solidFill>
                <a:latin typeface="Arial"/>
                <a:ea typeface="Arial"/>
                <a:cs typeface="Arial"/>
                <a:sym typeface="Arial"/>
              </a:rPr>
              <a:t>. So </a:t>
            </a:r>
            <a:r>
              <a:rPr lang="en-US" sz="1450" b="0" i="0" u="none" strike="noStrike" cap="none" dirty="0" err="1">
                <a:solidFill>
                  <a:schemeClr val="dk1"/>
                </a:solidFill>
                <a:latin typeface="Arial"/>
                <a:ea typeface="Arial"/>
                <a:cs typeface="Arial"/>
                <a:sym typeface="Arial"/>
              </a:rPr>
              <a:t>vermeiden</a:t>
            </a:r>
            <a:r>
              <a:rPr lang="en-US" sz="1450" b="0" i="0" u="none" strike="noStrike" cap="none" dirty="0">
                <a:solidFill>
                  <a:schemeClr val="dk1"/>
                </a:solidFill>
                <a:latin typeface="Arial"/>
                <a:ea typeface="Arial"/>
                <a:cs typeface="Arial"/>
                <a:sym typeface="Arial"/>
              </a:rPr>
              <a:t> Sie die </a:t>
            </a:r>
            <a:r>
              <a:rPr lang="en-US" sz="1450" b="0" i="0" u="none" strike="noStrike" cap="none" dirty="0" err="1">
                <a:solidFill>
                  <a:schemeClr val="dk1"/>
                </a:solidFill>
                <a:latin typeface="Arial"/>
                <a:ea typeface="Arial"/>
                <a:cs typeface="Arial"/>
                <a:sym typeface="Arial"/>
              </a:rPr>
              <a:t>Aufnahme</a:t>
            </a:r>
            <a:r>
              <a:rPr lang="en-US" sz="1450" b="0" i="0" u="none" strike="noStrike" cap="none" dirty="0">
                <a:solidFill>
                  <a:schemeClr val="dk1"/>
                </a:solidFill>
                <a:latin typeface="Arial"/>
                <a:ea typeface="Arial"/>
                <a:cs typeface="Arial"/>
                <a:sym typeface="Arial"/>
              </a:rPr>
              <a:t> von </a:t>
            </a:r>
            <a:r>
              <a:rPr lang="en-US" sz="1450" b="0" i="0" u="none" strike="noStrike" cap="none" dirty="0" err="1">
                <a:solidFill>
                  <a:schemeClr val="dk1"/>
                </a:solidFill>
                <a:latin typeface="Arial"/>
                <a:ea typeface="Arial"/>
                <a:cs typeface="Arial"/>
                <a:sym typeface="Arial"/>
              </a:rPr>
              <a:t>Krediten</a:t>
            </a:r>
            <a:r>
              <a:rPr lang="en-US" sz="1450" b="0" i="0" u="none" strike="noStrike" cap="none" dirty="0">
                <a:solidFill>
                  <a:schemeClr val="dk1"/>
                </a:solidFill>
                <a:latin typeface="Arial"/>
                <a:ea typeface="Arial"/>
                <a:cs typeface="Arial"/>
                <a:sym typeface="Arial"/>
              </a:rPr>
              <a:t> und die </a:t>
            </a:r>
            <a:r>
              <a:rPr lang="en-US" sz="1450" b="0" i="0" u="none" strike="noStrike" cap="none" dirty="0" err="1">
                <a:solidFill>
                  <a:schemeClr val="dk1"/>
                </a:solidFill>
                <a:latin typeface="Arial"/>
                <a:ea typeface="Arial"/>
                <a:cs typeface="Arial"/>
                <a:sym typeface="Arial"/>
              </a:rPr>
              <a:t>Zahlung</a:t>
            </a:r>
            <a:r>
              <a:rPr lang="en-US" sz="1450" b="0" i="0" u="none" strike="noStrike" cap="none" dirty="0">
                <a:solidFill>
                  <a:schemeClr val="dk1"/>
                </a:solidFill>
                <a:latin typeface="Arial"/>
                <a:ea typeface="Arial"/>
                <a:cs typeface="Arial"/>
                <a:sym typeface="Arial"/>
              </a:rPr>
              <a:t> von </a:t>
            </a:r>
            <a:r>
              <a:rPr lang="en-US" sz="1450" b="0" i="0" u="none" strike="noStrike" cap="none" dirty="0" err="1">
                <a:solidFill>
                  <a:schemeClr val="dk1"/>
                </a:solidFill>
                <a:latin typeface="Arial"/>
                <a:ea typeface="Arial"/>
                <a:cs typeface="Arial"/>
                <a:sym typeface="Arial"/>
              </a:rPr>
              <a:t>Zinsen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Setzen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diese</a:t>
            </a:r>
            <a:r>
              <a:rPr lang="en-US" sz="1450" b="0" i="0" u="none" strike="noStrike" cap="none" dirty="0">
                <a:solidFill>
                  <a:schemeClr val="dk1"/>
                </a:solidFill>
                <a:latin typeface="Arial"/>
                <a:ea typeface="Arial"/>
                <a:cs typeface="Arial"/>
                <a:sym typeface="Arial"/>
              </a:rPr>
              <a:t> Praxis so </a:t>
            </a:r>
            <a:r>
              <a:rPr lang="en-US" sz="1450" b="0" i="0" u="none" strike="noStrike" cap="none" dirty="0" err="1">
                <a:solidFill>
                  <a:schemeClr val="dk1"/>
                </a:solidFill>
                <a:latin typeface="Arial"/>
                <a:ea typeface="Arial"/>
                <a:cs typeface="Arial"/>
                <a:sym typeface="Arial"/>
              </a:rPr>
              <a:t>lange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wie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möglich</a:t>
            </a:r>
            <a:r>
              <a:rPr lang="en-US" sz="1450" b="0" i="0" u="none" strike="noStrike" cap="none" dirty="0">
                <a:solidFill>
                  <a:schemeClr val="dk1"/>
                </a:solidFill>
                <a:latin typeface="Arial"/>
                <a:ea typeface="Arial"/>
                <a:cs typeface="Arial"/>
                <a:sym typeface="Arial"/>
              </a:rPr>
              <a:t> fort.</a:t>
            </a:r>
            <a:endParaRPr sz="1450" dirty="0"/>
          </a:p>
          <a:p>
            <a:pPr marL="0" marR="0" lvl="0" indent="0" algn="l" rtl="0">
              <a:lnSpc>
                <a:spcPct val="100000"/>
              </a:lnSpc>
              <a:spcBef>
                <a:spcPts val="0"/>
              </a:spcBef>
              <a:spcAft>
                <a:spcPts val="0"/>
              </a:spcAft>
              <a:buClr>
                <a:srgbClr val="000000"/>
              </a:buClr>
              <a:buSzPts val="1700"/>
              <a:buFont typeface="Arial"/>
              <a:buNone/>
            </a:pPr>
            <a:r>
              <a:rPr lang="en-US" sz="1450" b="1" i="0" u="none" strike="noStrike" cap="none" dirty="0" err="1">
                <a:solidFill>
                  <a:schemeClr val="dk1"/>
                </a:solidFill>
                <a:latin typeface="Arial"/>
                <a:ea typeface="Arial"/>
                <a:cs typeface="Arial"/>
                <a:sym typeface="Arial"/>
              </a:rPr>
              <a:t>Einhaltung</a:t>
            </a:r>
            <a:r>
              <a:rPr lang="en-US" sz="1450" b="1" i="0" u="none" strike="noStrike" cap="none" dirty="0">
                <a:solidFill>
                  <a:schemeClr val="dk1"/>
                </a:solidFill>
                <a:latin typeface="Arial"/>
                <a:ea typeface="Arial"/>
                <a:cs typeface="Arial"/>
                <a:sym typeface="Arial"/>
              </a:rPr>
              <a:t> der </a:t>
            </a:r>
            <a:r>
              <a:rPr lang="en-US" sz="1450" b="1" i="0" u="none" strike="noStrike" cap="none" dirty="0" err="1">
                <a:solidFill>
                  <a:schemeClr val="dk1"/>
                </a:solidFill>
                <a:latin typeface="Arial"/>
                <a:ea typeface="Arial"/>
                <a:cs typeface="Arial"/>
                <a:sym typeface="Arial"/>
              </a:rPr>
              <a:t>Steuervorschriften</a:t>
            </a:r>
            <a:r>
              <a:rPr lang="en-US" sz="1450" b="1"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Unternehmer</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sind</a:t>
            </a:r>
            <a:r>
              <a:rPr lang="en-US" sz="1450" b="0" i="0" u="none" strike="noStrike" cap="none" dirty="0">
                <a:solidFill>
                  <a:schemeClr val="dk1"/>
                </a:solidFill>
                <a:latin typeface="Arial"/>
                <a:ea typeface="Arial"/>
                <a:cs typeface="Arial"/>
                <a:sym typeface="Arial"/>
              </a:rPr>
              <a:t> oft </a:t>
            </a:r>
            <a:r>
              <a:rPr lang="en-US" sz="1450" b="0" i="0" u="none" strike="noStrike" cap="none" dirty="0" err="1">
                <a:solidFill>
                  <a:schemeClr val="dk1"/>
                </a:solidFill>
                <a:latin typeface="Arial"/>
                <a:ea typeface="Arial"/>
                <a:cs typeface="Arial"/>
                <a:sym typeface="Arial"/>
              </a:rPr>
              <a:t>mit</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höheren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Steuerschulden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konfrontiert</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unterschätzen</a:t>
            </a:r>
            <a:r>
              <a:rPr lang="en-US" sz="1450" b="0" i="0" u="none" strike="noStrike" cap="none" dirty="0">
                <a:solidFill>
                  <a:schemeClr val="dk1"/>
                </a:solidFill>
                <a:latin typeface="Arial"/>
                <a:ea typeface="Arial"/>
                <a:cs typeface="Arial"/>
                <a:sym typeface="Arial"/>
              </a:rPr>
              <a:t> die </a:t>
            </a:r>
            <a:r>
              <a:rPr lang="en-US" sz="1450" b="0" i="0" u="none" strike="noStrike" cap="none" dirty="0" err="1">
                <a:solidFill>
                  <a:schemeClr val="dk1"/>
                </a:solidFill>
                <a:latin typeface="Arial"/>
                <a:ea typeface="Arial"/>
                <a:cs typeface="Arial"/>
                <a:sym typeface="Arial"/>
              </a:rPr>
              <a:t>Bedeutung</a:t>
            </a:r>
            <a:r>
              <a:rPr lang="en-US" sz="1450" b="0" i="0" u="none" strike="noStrike" cap="none" dirty="0">
                <a:solidFill>
                  <a:schemeClr val="dk1"/>
                </a:solidFill>
                <a:latin typeface="Arial"/>
                <a:ea typeface="Arial"/>
                <a:cs typeface="Arial"/>
                <a:sym typeface="Arial"/>
              </a:rPr>
              <a:t> der </a:t>
            </a:r>
            <a:r>
              <a:rPr lang="en-US" sz="1450" b="0" i="0" u="none" strike="noStrike" cap="none" dirty="0" err="1">
                <a:solidFill>
                  <a:schemeClr val="dk1"/>
                </a:solidFill>
                <a:latin typeface="Arial"/>
                <a:ea typeface="Arial"/>
                <a:cs typeface="Arial"/>
                <a:sym typeface="Arial"/>
              </a:rPr>
              <a:t>rechtzeitigen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Einhaltung</a:t>
            </a:r>
            <a:r>
              <a:rPr lang="en-US" sz="1450" b="0" i="0" u="none" strike="noStrike" cap="none" dirty="0">
                <a:solidFill>
                  <a:schemeClr val="dk1"/>
                </a:solidFill>
                <a:latin typeface="Arial"/>
                <a:ea typeface="Arial"/>
                <a:cs typeface="Arial"/>
                <a:sym typeface="Arial"/>
              </a:rPr>
              <a:t> von </a:t>
            </a:r>
            <a:r>
              <a:rPr lang="en-US" sz="1450" b="0" i="0" u="none" strike="noStrike" cap="none" dirty="0" err="1">
                <a:solidFill>
                  <a:schemeClr val="dk1"/>
                </a:solidFill>
                <a:latin typeface="Arial"/>
                <a:ea typeface="Arial"/>
                <a:cs typeface="Arial"/>
                <a:sym typeface="Arial"/>
              </a:rPr>
              <a:t>Steuervorschriften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Holen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sich</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professionelle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Hilfe</a:t>
            </a:r>
            <a:r>
              <a:rPr lang="en-US" sz="1450" b="0" i="0" u="none" strike="noStrike" cap="none" dirty="0">
                <a:solidFill>
                  <a:schemeClr val="dk1"/>
                </a:solidFill>
                <a:latin typeface="Arial"/>
                <a:ea typeface="Arial"/>
                <a:cs typeface="Arial"/>
                <a:sym typeface="Arial"/>
              </a:rPr>
              <a:t>, um den </a:t>
            </a:r>
            <a:r>
              <a:rPr lang="en-US" sz="1450" b="0" i="0" u="none" strike="noStrike" cap="none" dirty="0" err="1">
                <a:solidFill>
                  <a:schemeClr val="dk1"/>
                </a:solidFill>
                <a:latin typeface="Arial"/>
                <a:ea typeface="Arial"/>
                <a:cs typeface="Arial"/>
                <a:sym typeface="Arial"/>
              </a:rPr>
              <a:t>Überblick</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über</a:t>
            </a:r>
            <a:r>
              <a:rPr lang="en-US" sz="1450" b="0" i="0" u="none" strike="noStrike" cap="none" dirty="0">
                <a:solidFill>
                  <a:schemeClr val="dk1"/>
                </a:solidFill>
                <a:latin typeface="Arial"/>
                <a:ea typeface="Arial"/>
                <a:cs typeface="Arial"/>
                <a:sym typeface="Arial"/>
              </a:rPr>
              <a:t> die </a:t>
            </a:r>
            <a:r>
              <a:rPr lang="en-US" sz="1450" b="0" i="0" u="none" strike="noStrike" cap="none" dirty="0" err="1">
                <a:solidFill>
                  <a:schemeClr val="dk1"/>
                </a:solidFill>
                <a:latin typeface="Arial"/>
                <a:ea typeface="Arial"/>
                <a:cs typeface="Arial"/>
                <a:sym typeface="Arial"/>
              </a:rPr>
              <a:t>Steuern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behalten</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Überraschungen</a:t>
            </a:r>
            <a:r>
              <a:rPr lang="en-US" sz="1450" b="0" i="0" u="none" strike="noStrike" cap="none" dirty="0">
                <a:solidFill>
                  <a:schemeClr val="dk1"/>
                </a:solidFill>
                <a:latin typeface="Arial"/>
                <a:ea typeface="Arial"/>
                <a:cs typeface="Arial"/>
                <a:sym typeface="Arial"/>
              </a:rPr>
              <a:t> am </a:t>
            </a:r>
            <a:r>
              <a:rPr lang="en-US" sz="1450" b="0" i="0" u="none" strike="noStrike" cap="none" dirty="0" err="1">
                <a:solidFill>
                  <a:schemeClr val="dk1"/>
                </a:solidFill>
                <a:latin typeface="Arial"/>
                <a:ea typeface="Arial"/>
                <a:cs typeface="Arial"/>
                <a:sym typeface="Arial"/>
              </a:rPr>
              <a:t>Jahresende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vermeiden</a:t>
            </a:r>
            <a:r>
              <a:rPr lang="en-US" sz="1450" b="0" i="0" u="none" strike="noStrike" cap="none" dirty="0">
                <a:solidFill>
                  <a:schemeClr val="dk1"/>
                </a:solidFill>
                <a:latin typeface="Arial"/>
                <a:ea typeface="Arial"/>
                <a:cs typeface="Arial"/>
                <a:sym typeface="Arial"/>
              </a:rPr>
              <a:t>.</a:t>
            </a:r>
            <a:endParaRPr sz="1450" dirty="0"/>
          </a:p>
          <a:p>
            <a:pPr marL="0" marR="0" lvl="0" indent="0" algn="l" rtl="0">
              <a:lnSpc>
                <a:spcPct val="100000"/>
              </a:lnSpc>
              <a:spcBef>
                <a:spcPts val="0"/>
              </a:spcBef>
              <a:spcAft>
                <a:spcPts val="0"/>
              </a:spcAft>
              <a:buClr>
                <a:srgbClr val="000000"/>
              </a:buClr>
              <a:buSzPts val="1700"/>
              <a:buFont typeface="Arial"/>
              <a:buNone/>
            </a:pPr>
            <a:r>
              <a:rPr lang="en-US" sz="1450" b="1" i="0" u="none" strike="noStrike" cap="none" dirty="0" err="1">
                <a:solidFill>
                  <a:schemeClr val="dk1"/>
                </a:solidFill>
                <a:latin typeface="Arial"/>
                <a:ea typeface="Arial"/>
                <a:cs typeface="Arial"/>
                <a:sym typeface="Arial"/>
              </a:rPr>
              <a:t>Budgetierung</a:t>
            </a:r>
            <a:r>
              <a:rPr lang="en-US" sz="1450" b="1" i="0" u="none" strike="noStrike" cap="none" dirty="0">
                <a:solidFill>
                  <a:schemeClr val="dk1"/>
                </a:solidFill>
                <a:latin typeface="Arial"/>
                <a:ea typeface="Arial"/>
                <a:cs typeface="Arial"/>
                <a:sym typeface="Arial"/>
              </a:rPr>
              <a:t>: </a:t>
            </a:r>
            <a:r>
              <a:rPr lang="en-US" sz="1450" b="0" i="0" u="none" strike="noStrike" cap="none" dirty="0">
                <a:solidFill>
                  <a:schemeClr val="dk1"/>
                </a:solidFill>
                <a:latin typeface="Arial"/>
                <a:ea typeface="Arial"/>
                <a:cs typeface="Arial"/>
                <a:sym typeface="Arial"/>
              </a:rPr>
              <a:t>Ein Budget </a:t>
            </a:r>
            <a:r>
              <a:rPr lang="en-US" sz="1450" b="0" i="0" u="none" strike="noStrike" cap="none" dirty="0" err="1">
                <a:solidFill>
                  <a:schemeClr val="dk1"/>
                </a:solidFill>
                <a:latin typeface="Arial"/>
                <a:ea typeface="Arial"/>
                <a:cs typeface="Arial"/>
                <a:sym typeface="Arial"/>
              </a:rPr>
              <a:t>ist</a:t>
            </a:r>
            <a:r>
              <a:rPr lang="en-US" sz="1450" b="0" i="0" u="none" strike="noStrike" cap="none" dirty="0">
                <a:solidFill>
                  <a:schemeClr val="dk1"/>
                </a:solidFill>
                <a:latin typeface="Arial"/>
                <a:ea typeface="Arial"/>
                <a:cs typeface="Arial"/>
                <a:sym typeface="Arial"/>
              </a:rPr>
              <a:t> von </a:t>
            </a:r>
            <a:r>
              <a:rPr lang="en-US" sz="1450" b="0" i="0" u="none" strike="noStrike" cap="none" dirty="0" err="1">
                <a:solidFill>
                  <a:schemeClr val="dk1"/>
                </a:solidFill>
                <a:latin typeface="Arial"/>
                <a:ea typeface="Arial"/>
                <a:cs typeface="Arial"/>
                <a:sym typeface="Arial"/>
              </a:rPr>
              <a:t>entscheidender</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Bedeutung</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insbesondere</a:t>
            </a:r>
            <a:r>
              <a:rPr lang="en-US" sz="1450" b="0" i="0" u="none" strike="noStrike" cap="none" dirty="0">
                <a:solidFill>
                  <a:schemeClr val="dk1"/>
                </a:solidFill>
                <a:latin typeface="Arial"/>
                <a:ea typeface="Arial"/>
                <a:cs typeface="Arial"/>
                <a:sym typeface="Arial"/>
              </a:rPr>
              <a:t> für </a:t>
            </a:r>
            <a:r>
              <a:rPr lang="en-US" sz="1450" b="0" i="0" u="none" strike="noStrike" cap="none" dirty="0" err="1">
                <a:solidFill>
                  <a:schemeClr val="dk1"/>
                </a:solidFill>
                <a:latin typeface="Arial"/>
                <a:ea typeface="Arial"/>
                <a:cs typeface="Arial"/>
                <a:sym typeface="Arial"/>
              </a:rPr>
              <a:t>Jungunternehmer</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Schätzen</a:t>
            </a:r>
            <a:r>
              <a:rPr lang="en-US" sz="1450" b="0" i="0" u="none" strike="noStrike" cap="none" dirty="0">
                <a:solidFill>
                  <a:schemeClr val="dk1"/>
                </a:solidFill>
                <a:latin typeface="Arial"/>
                <a:ea typeface="Arial"/>
                <a:cs typeface="Arial"/>
                <a:sym typeface="Arial"/>
              </a:rPr>
              <a:t> Sie das </a:t>
            </a:r>
            <a:r>
              <a:rPr lang="en-US" sz="1450" b="0" i="0" u="none" strike="noStrike" cap="none" dirty="0" err="1">
                <a:solidFill>
                  <a:schemeClr val="dk1"/>
                </a:solidFill>
                <a:latin typeface="Arial"/>
                <a:ea typeface="Arial"/>
                <a:cs typeface="Arial"/>
                <a:sym typeface="Arial"/>
              </a:rPr>
              <a:t>monatliche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Gesamtbudget</a:t>
            </a:r>
            <a:r>
              <a:rPr lang="en-US" sz="1450" b="0" i="0" u="none" strike="noStrike" cap="none" dirty="0">
                <a:solidFill>
                  <a:schemeClr val="dk1"/>
                </a:solidFill>
                <a:latin typeface="Arial"/>
                <a:ea typeface="Arial"/>
                <a:cs typeface="Arial"/>
                <a:sym typeface="Arial"/>
              </a:rPr>
              <a:t> für die </a:t>
            </a:r>
            <a:r>
              <a:rPr lang="en-US" sz="1450" b="0" i="0" u="none" strike="noStrike" cap="none" dirty="0" err="1">
                <a:solidFill>
                  <a:schemeClr val="dk1"/>
                </a:solidFill>
                <a:latin typeface="Arial"/>
                <a:ea typeface="Arial"/>
                <a:cs typeface="Arial"/>
                <a:sym typeface="Arial"/>
              </a:rPr>
              <a:t>verschiedenen</a:t>
            </a:r>
            <a:r>
              <a:rPr lang="en-US" sz="1450" b="0" i="0" u="none" strike="noStrike" cap="none" dirty="0">
                <a:solidFill>
                  <a:schemeClr val="dk1"/>
                </a:solidFill>
                <a:latin typeface="Arial"/>
                <a:ea typeface="Arial"/>
                <a:cs typeface="Arial"/>
                <a:sym typeface="Arial"/>
              </a:rPr>
              <a:t> Teams und </a:t>
            </a:r>
            <a:r>
              <a:rPr lang="en-US" sz="1450" b="0" i="0" u="none" strike="noStrike" cap="none" dirty="0" err="1">
                <a:solidFill>
                  <a:schemeClr val="dk1"/>
                </a:solidFill>
                <a:latin typeface="Arial"/>
                <a:ea typeface="Arial"/>
                <a:cs typeface="Arial"/>
                <a:sym typeface="Arial"/>
              </a:rPr>
              <a:t>Aktivitäten</a:t>
            </a:r>
            <a:r>
              <a:rPr lang="en-US" sz="1450" b="0" i="0" u="none" strike="noStrike" cap="none" dirty="0">
                <a:solidFill>
                  <a:schemeClr val="dk1"/>
                </a:solidFill>
                <a:latin typeface="Arial"/>
                <a:ea typeface="Arial"/>
                <a:cs typeface="Arial"/>
                <a:sym typeface="Arial"/>
              </a:rPr>
              <a:t>, um den </a:t>
            </a:r>
            <a:r>
              <a:rPr lang="en-US" sz="1450" b="0" i="0" u="none" strike="noStrike" cap="none" dirty="0" err="1">
                <a:solidFill>
                  <a:schemeClr val="dk1"/>
                </a:solidFill>
                <a:latin typeface="Arial"/>
                <a:ea typeface="Arial"/>
                <a:cs typeface="Arial"/>
                <a:sym typeface="Arial"/>
              </a:rPr>
              <a:t>Überblick</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behalten</a:t>
            </a:r>
            <a:r>
              <a:rPr lang="en-US" sz="1450" b="0" i="0" u="none" strike="noStrike" cap="none" dirty="0">
                <a:solidFill>
                  <a:schemeClr val="dk1"/>
                </a:solidFill>
                <a:latin typeface="Arial"/>
                <a:ea typeface="Arial"/>
                <a:cs typeface="Arial"/>
                <a:sym typeface="Arial"/>
              </a:rPr>
              <a:t> und für </a:t>
            </a:r>
            <a:r>
              <a:rPr lang="en-US" sz="1450" b="0" i="0" u="none" strike="noStrike" cap="none" dirty="0" err="1">
                <a:solidFill>
                  <a:schemeClr val="dk1"/>
                </a:solidFill>
                <a:latin typeface="Arial"/>
                <a:ea typeface="Arial"/>
                <a:cs typeface="Arial"/>
                <a:sym typeface="Arial"/>
              </a:rPr>
              <a:t>Unvorhergesehenes</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vorzusorgen</a:t>
            </a:r>
            <a:r>
              <a:rPr lang="en-US" sz="1450" b="0" i="0" u="none" strike="noStrike" cap="none" dirty="0">
                <a:solidFill>
                  <a:schemeClr val="dk1"/>
                </a:solidFill>
                <a:latin typeface="Arial"/>
                <a:ea typeface="Arial"/>
                <a:cs typeface="Arial"/>
                <a:sym typeface="Arial"/>
              </a:rPr>
              <a:t>.</a:t>
            </a:r>
            <a:endParaRPr sz="1450" dirty="0"/>
          </a:p>
          <a:p>
            <a:pPr marL="0" marR="0" lvl="0" indent="0" algn="l" rtl="0">
              <a:lnSpc>
                <a:spcPct val="100000"/>
              </a:lnSpc>
              <a:spcBef>
                <a:spcPts val="0"/>
              </a:spcBef>
              <a:spcAft>
                <a:spcPts val="0"/>
              </a:spcAft>
              <a:buClr>
                <a:srgbClr val="000000"/>
              </a:buClr>
              <a:buSzPts val="1700"/>
              <a:buFont typeface="Arial"/>
              <a:buNone/>
            </a:pPr>
            <a:r>
              <a:rPr lang="en-US" sz="1450" b="1" i="0" u="none" strike="noStrike" cap="none" dirty="0" err="1">
                <a:solidFill>
                  <a:schemeClr val="dk1"/>
                </a:solidFill>
                <a:latin typeface="Arial"/>
                <a:ea typeface="Arial"/>
                <a:cs typeface="Arial"/>
                <a:sym typeface="Arial"/>
              </a:rPr>
              <a:t>Frühes</a:t>
            </a:r>
            <a:r>
              <a:rPr lang="en-US" sz="1450" b="1" i="0" u="none" strike="noStrike" cap="none" dirty="0">
                <a:solidFill>
                  <a:schemeClr val="dk1"/>
                </a:solidFill>
                <a:latin typeface="Arial"/>
                <a:ea typeface="Arial"/>
                <a:cs typeface="Arial"/>
                <a:sym typeface="Arial"/>
              </a:rPr>
              <a:t> </a:t>
            </a:r>
            <a:r>
              <a:rPr lang="en-US" sz="1450" b="1" i="0" u="none" strike="noStrike" cap="none" dirty="0" err="1">
                <a:solidFill>
                  <a:schemeClr val="dk1"/>
                </a:solidFill>
                <a:latin typeface="Arial"/>
                <a:ea typeface="Arial"/>
                <a:cs typeface="Arial"/>
                <a:sym typeface="Arial"/>
              </a:rPr>
              <a:t>Sparen</a:t>
            </a:r>
            <a:r>
              <a:rPr lang="en-US" sz="1450" b="1"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Sparen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frühzeitig</a:t>
            </a:r>
            <a:r>
              <a:rPr lang="en-US" sz="1450" b="0" i="0" u="none" strike="noStrike" cap="none" dirty="0">
                <a:solidFill>
                  <a:schemeClr val="dk1"/>
                </a:solidFill>
                <a:latin typeface="Arial"/>
                <a:ea typeface="Arial"/>
                <a:cs typeface="Arial"/>
                <a:sym typeface="Arial"/>
              </a:rPr>
              <a:t> Geld, um </a:t>
            </a:r>
            <a:r>
              <a:rPr lang="en-US" sz="1450" b="0" i="0" u="none" strike="noStrike" cap="none" dirty="0" err="1">
                <a:solidFill>
                  <a:schemeClr val="dk1"/>
                </a:solidFill>
                <a:latin typeface="Arial"/>
                <a:ea typeface="Arial"/>
                <a:cs typeface="Arial"/>
                <a:sym typeface="Arial"/>
              </a:rPr>
              <a:t>Misserfolge</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Notfälle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bewältigen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Ersparnisse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können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Ihre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geschäftlichen</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persönlichen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Bedürfnisse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ohne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zusätzlichen</a:t>
            </a:r>
            <a:r>
              <a:rPr lang="en-US" sz="1450" b="0" i="0" u="none" strike="noStrike" cap="none" dirty="0">
                <a:solidFill>
                  <a:schemeClr val="dk1"/>
                </a:solidFill>
                <a:latin typeface="Arial"/>
                <a:ea typeface="Arial"/>
                <a:cs typeface="Arial"/>
                <a:sym typeface="Arial"/>
              </a:rPr>
              <a:t> Stress </a:t>
            </a:r>
            <a:r>
              <a:rPr lang="en-US" sz="1450" b="0" i="0" u="none" strike="noStrike" cap="none" dirty="0" err="1">
                <a:solidFill>
                  <a:schemeClr val="dk1"/>
                </a:solidFill>
                <a:latin typeface="Arial"/>
                <a:ea typeface="Arial"/>
                <a:cs typeface="Arial"/>
                <a:sym typeface="Arial"/>
              </a:rPr>
              <a:t>unterstützen</a:t>
            </a:r>
            <a:r>
              <a:rPr lang="en-US" sz="1450" b="0" i="0" u="none" strike="noStrike" cap="none" dirty="0">
                <a:solidFill>
                  <a:schemeClr val="dk1"/>
                </a:solidFill>
                <a:latin typeface="Arial"/>
                <a:ea typeface="Arial"/>
                <a:cs typeface="Arial"/>
                <a:sym typeface="Arial"/>
              </a:rPr>
              <a:t>.</a:t>
            </a:r>
            <a:endParaRPr sz="1450" dirty="0"/>
          </a:p>
          <a:p>
            <a:pPr marL="0" marR="0" lvl="0" indent="0" algn="l" rtl="0">
              <a:lnSpc>
                <a:spcPct val="100000"/>
              </a:lnSpc>
              <a:spcBef>
                <a:spcPts val="0"/>
              </a:spcBef>
              <a:spcAft>
                <a:spcPts val="0"/>
              </a:spcAft>
              <a:buClr>
                <a:srgbClr val="000000"/>
              </a:buClr>
              <a:buSzPts val="1700"/>
              <a:buFont typeface="Arial"/>
              <a:buNone/>
            </a:pPr>
            <a:r>
              <a:rPr lang="en-US" sz="1450" b="1" i="0" u="none" strike="noStrike" cap="none" dirty="0" err="1">
                <a:solidFill>
                  <a:schemeClr val="dk1"/>
                </a:solidFill>
                <a:latin typeface="Arial"/>
                <a:ea typeface="Arial"/>
                <a:cs typeface="Arial"/>
                <a:sym typeface="Arial"/>
              </a:rPr>
              <a:t>Aktenführung</a:t>
            </a:r>
            <a:r>
              <a:rPr lang="en-US" sz="1450" b="1"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Führen</a:t>
            </a:r>
            <a:r>
              <a:rPr lang="en-US" sz="1450" b="0" i="0" u="none" strike="noStrike" cap="none" dirty="0">
                <a:solidFill>
                  <a:schemeClr val="dk1"/>
                </a:solidFill>
                <a:latin typeface="Arial"/>
                <a:ea typeface="Arial"/>
                <a:cs typeface="Arial"/>
                <a:sym typeface="Arial"/>
              </a:rPr>
              <a:t> Sie </a:t>
            </a:r>
            <a:r>
              <a:rPr lang="en-US" sz="1450" b="0" i="0" u="none" strike="noStrike" cap="none" dirty="0" err="1">
                <a:solidFill>
                  <a:schemeClr val="dk1"/>
                </a:solidFill>
                <a:latin typeface="Arial"/>
                <a:ea typeface="Arial"/>
                <a:cs typeface="Arial"/>
                <a:sym typeface="Arial"/>
              </a:rPr>
              <a:t>geordnete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Finanzunterlagen</a:t>
            </a:r>
            <a:r>
              <a:rPr lang="en-US" sz="1450" b="0" i="0" u="none" strike="noStrike" cap="none" dirty="0">
                <a:solidFill>
                  <a:schemeClr val="dk1"/>
                </a:solidFill>
                <a:latin typeface="Arial"/>
                <a:ea typeface="Arial"/>
                <a:cs typeface="Arial"/>
                <a:sym typeface="Arial"/>
              </a:rPr>
              <a:t>, um die </a:t>
            </a:r>
            <a:r>
              <a:rPr lang="en-US" sz="1450" b="0" i="0" u="none" strike="noStrike" cap="none" dirty="0" err="1">
                <a:solidFill>
                  <a:schemeClr val="dk1"/>
                </a:solidFill>
                <a:latin typeface="Arial"/>
                <a:ea typeface="Arial"/>
                <a:cs typeface="Arial"/>
                <a:sym typeface="Arial"/>
              </a:rPr>
              <a:t>Unternehmensvorschriften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einzuhalten</a:t>
            </a:r>
            <a:r>
              <a:rPr lang="en-US" sz="1450" b="0" i="0" u="none" strike="noStrike" cap="none" dirty="0">
                <a:solidFill>
                  <a:schemeClr val="dk1"/>
                </a:solidFill>
                <a:latin typeface="Arial"/>
                <a:ea typeface="Arial"/>
                <a:cs typeface="Arial"/>
                <a:sym typeface="Arial"/>
              </a:rPr>
              <a:t> und </a:t>
            </a:r>
            <a:r>
              <a:rPr lang="en-US" sz="1450" b="0" i="0" u="none" strike="noStrike" cap="none" dirty="0" err="1">
                <a:solidFill>
                  <a:schemeClr val="dk1"/>
                </a:solidFill>
                <a:latin typeface="Arial"/>
                <a:ea typeface="Arial"/>
                <a:cs typeface="Arial"/>
                <a:sym typeface="Arial"/>
              </a:rPr>
              <a:t>rechtliche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Probleme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zu</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vermeiden</a:t>
            </a:r>
            <a:r>
              <a:rPr lang="en-US" sz="1450" b="0" i="0" u="none" strike="noStrike" cap="none" dirty="0">
                <a:solidFill>
                  <a:schemeClr val="dk1"/>
                </a:solidFill>
                <a:latin typeface="Arial"/>
                <a:ea typeface="Arial"/>
                <a:cs typeface="Arial"/>
                <a:sym typeface="Arial"/>
              </a:rPr>
              <a:t>. Eine </a:t>
            </a:r>
            <a:r>
              <a:rPr lang="en-US" sz="1450" b="0" i="0" u="none" strike="noStrike" cap="none" dirty="0" err="1">
                <a:solidFill>
                  <a:schemeClr val="dk1"/>
                </a:solidFill>
                <a:latin typeface="Arial"/>
                <a:ea typeface="Arial"/>
                <a:cs typeface="Arial"/>
                <a:sym typeface="Arial"/>
              </a:rPr>
              <a:t>ordnungsgemäße</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Dokumentation</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ist</a:t>
            </a:r>
            <a:r>
              <a:rPr lang="en-US" sz="1450" b="0" i="0" u="none" strike="noStrike" cap="none" dirty="0">
                <a:solidFill>
                  <a:schemeClr val="dk1"/>
                </a:solidFill>
                <a:latin typeface="Arial"/>
                <a:ea typeface="Arial"/>
                <a:cs typeface="Arial"/>
                <a:sym typeface="Arial"/>
              </a:rPr>
              <a:t> für die Gesundheit und die </a:t>
            </a:r>
            <a:r>
              <a:rPr lang="en-US" sz="1450" b="0" i="0" u="none" strike="noStrike" cap="none" dirty="0" err="1">
                <a:solidFill>
                  <a:schemeClr val="dk1"/>
                </a:solidFill>
                <a:latin typeface="Arial"/>
                <a:ea typeface="Arial"/>
                <a:cs typeface="Arial"/>
                <a:sym typeface="Arial"/>
              </a:rPr>
              <a:t>Rechtmäßigkeit</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Ihres</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Unternehmens</a:t>
            </a:r>
            <a:r>
              <a:rPr lang="en-US" sz="1450" b="0" i="0" u="none" strike="noStrike" cap="none" dirty="0">
                <a:solidFill>
                  <a:schemeClr val="dk1"/>
                </a:solidFill>
                <a:latin typeface="Arial"/>
                <a:ea typeface="Arial"/>
                <a:cs typeface="Arial"/>
                <a:sym typeface="Arial"/>
              </a:rPr>
              <a:t> </a:t>
            </a:r>
            <a:r>
              <a:rPr lang="en-US" sz="1450" b="0" i="0" u="none" strike="noStrike" cap="none" dirty="0" err="1">
                <a:solidFill>
                  <a:schemeClr val="dk1"/>
                </a:solidFill>
                <a:latin typeface="Arial"/>
                <a:ea typeface="Arial"/>
                <a:cs typeface="Arial"/>
                <a:sym typeface="Arial"/>
              </a:rPr>
              <a:t>unerlässlich</a:t>
            </a:r>
            <a:r>
              <a:rPr lang="en-US" sz="1450" b="0" i="0" u="none" strike="noStrike" cap="none" dirty="0">
                <a:solidFill>
                  <a:schemeClr val="dk1"/>
                </a:solidFill>
                <a:latin typeface="Arial"/>
                <a:ea typeface="Arial"/>
                <a:cs typeface="Arial"/>
                <a:sym typeface="Arial"/>
              </a:rPr>
              <a:t>.</a:t>
            </a:r>
            <a:endParaRPr sz="145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pic>
        <p:nvPicPr>
          <p:cNvPr id="1050" name="Google Shape;1050;p123"/>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051" name="Google Shape;1051;p123"/>
          <p:cNvSpPr txBox="1"/>
          <p:nvPr/>
        </p:nvSpPr>
        <p:spPr>
          <a:xfrm>
            <a:off x="611388" y="641752"/>
            <a:ext cx="9268500" cy="403183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Budgetierung</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Voraussagen</a:t>
            </a: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Budgetierung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Prognosen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für die </a:t>
            </a:r>
            <a:r>
              <a:rPr lang="en-US" sz="1600" b="0" i="0" u="none" strike="noStrike" cap="none" dirty="0" err="1">
                <a:solidFill>
                  <a:schemeClr val="dk1"/>
                </a:solidFill>
                <a:latin typeface="Arial"/>
                <a:ea typeface="Arial"/>
                <a:cs typeface="Arial"/>
                <a:sym typeface="Arial"/>
              </a:rPr>
              <a:t>Unternehmensführung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entscheidender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Bedeutung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denn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helfen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planen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Leistung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vorherzusagen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fundierte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Entscheidungen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treffen</a:t>
            </a:r>
            <a:r>
              <a:rPr lang="en-US" sz="1600" b="0" i="0" u="none" strike="noStrike" cap="none" dirty="0">
                <a:solidFill>
                  <a:schemeClr val="dk1"/>
                </a:solidFill>
                <a:latin typeface="Arial"/>
                <a:ea typeface="Arial"/>
                <a:cs typeface="Arial"/>
                <a:sym typeface="Arial"/>
              </a:rPr>
              <a:t>. </a:t>
            </a:r>
            <a:endParaRPr sz="1200" dirty="0"/>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600" b="0" i="0" u="none" strike="noStrike" cap="none" dirty="0" err="1">
                <a:solidFill>
                  <a:schemeClr val="dk1"/>
                </a:solidFill>
                <a:latin typeface="Arial"/>
                <a:ea typeface="Arial"/>
                <a:cs typeface="Arial"/>
                <a:sym typeface="Arial"/>
              </a:rPr>
              <a:t>Schritte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Erstellung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Budgets</a:t>
            </a:r>
            <a:endParaRPr sz="1200" dirty="0"/>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Identifizieren</a:t>
            </a:r>
            <a:r>
              <a:rPr lang="en-US" sz="1600" b="1" i="0" u="none" strike="noStrike" cap="none" dirty="0">
                <a:solidFill>
                  <a:schemeClr val="dk1"/>
                </a:solidFill>
                <a:latin typeface="Arial"/>
                <a:ea typeface="Arial"/>
                <a:cs typeface="Arial"/>
                <a:sym typeface="Arial"/>
              </a:rPr>
              <a:t> Sie </a:t>
            </a:r>
            <a:r>
              <a:rPr lang="en-US" sz="1600" b="1" i="0" u="none" strike="noStrike" cap="none" dirty="0" err="1">
                <a:solidFill>
                  <a:schemeClr val="dk1"/>
                </a:solidFill>
                <a:latin typeface="Arial"/>
                <a:ea typeface="Arial"/>
                <a:cs typeface="Arial"/>
                <a:sym typeface="Arial"/>
              </a:rPr>
              <a:t>Einnahmequellen</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Listen Sie alle </a:t>
            </a:r>
            <a:r>
              <a:rPr lang="en-US" sz="1600" b="0" i="0" u="none" strike="noStrike" cap="none" dirty="0" err="1">
                <a:solidFill>
                  <a:schemeClr val="dk1"/>
                </a:solidFill>
                <a:latin typeface="Arial"/>
                <a:ea typeface="Arial"/>
                <a:cs typeface="Arial"/>
                <a:sym typeface="Arial"/>
              </a:rPr>
              <a:t>Möglichkeiten</a:t>
            </a:r>
            <a:r>
              <a:rPr lang="en-US" sz="1600" b="0" i="0" u="none" strike="noStrike" cap="none" dirty="0">
                <a:solidFill>
                  <a:schemeClr val="dk1"/>
                </a:solidFill>
                <a:latin typeface="Arial"/>
                <a:ea typeface="Arial"/>
                <a:cs typeface="Arial"/>
                <a:sym typeface="Arial"/>
              </a:rPr>
              <a:t> auf,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Geld </a:t>
            </a:r>
            <a:r>
              <a:rPr lang="en-US" sz="1600" b="0" i="0" u="none" strike="noStrike" cap="none" dirty="0" err="1">
                <a:solidFill>
                  <a:schemeClr val="dk1"/>
                </a:solidFill>
                <a:latin typeface="Arial"/>
                <a:ea typeface="Arial"/>
                <a:cs typeface="Arial"/>
                <a:sym typeface="Arial"/>
              </a:rPr>
              <a:t>verdient</a:t>
            </a:r>
            <a:r>
              <a:rPr lang="en-US" sz="1600" b="0" i="0" u="none" strike="noStrike" cap="none" dirty="0">
                <a:solidFill>
                  <a:schemeClr val="dk1"/>
                </a:solidFill>
                <a:latin typeface="Arial"/>
                <a:ea typeface="Arial"/>
                <a:cs typeface="Arial"/>
                <a:sym typeface="Arial"/>
              </a:rPr>
              <a:t>, z. B. </a:t>
            </a:r>
            <a:r>
              <a:rPr lang="en-US" sz="1600" b="0" i="0" u="none" strike="noStrike" cap="none" dirty="0" err="1">
                <a:solidFill>
                  <a:schemeClr val="dk1"/>
                </a:solidFill>
                <a:latin typeface="Arial"/>
                <a:ea typeface="Arial"/>
                <a:cs typeface="Arial"/>
                <a:sym typeface="Arial"/>
              </a:rPr>
              <a:t>durch</a:t>
            </a:r>
            <a:r>
              <a:rPr lang="en-US" sz="1600" b="0" i="0" u="none" strike="noStrike" cap="none" dirty="0">
                <a:solidFill>
                  <a:schemeClr val="dk1"/>
                </a:solidFill>
                <a:latin typeface="Arial"/>
                <a:ea typeface="Arial"/>
                <a:cs typeface="Arial"/>
                <a:sym typeface="Arial"/>
              </a:rPr>
              <a:t> den </a:t>
            </a:r>
            <a:r>
              <a:rPr lang="en-US" sz="1600" b="0" i="0" u="none" strike="noStrike" cap="none" dirty="0" err="1">
                <a:solidFill>
                  <a:schemeClr val="dk1"/>
                </a:solidFill>
                <a:latin typeface="Arial"/>
                <a:ea typeface="Arial"/>
                <a:cs typeface="Arial"/>
                <a:sym typeface="Arial"/>
              </a:rPr>
              <a:t>Verkauf</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Produkten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Dienstleistungen</a:t>
            </a:r>
            <a:r>
              <a:rPr lang="en-US" sz="1600" b="0" i="0" u="none" strike="noStrike" cap="none" dirty="0">
                <a:solidFill>
                  <a:schemeClr val="dk1"/>
                </a:solidFill>
                <a:latin typeface="Arial"/>
                <a:ea typeface="Arial"/>
                <a:cs typeface="Arial"/>
                <a:sym typeface="Arial"/>
              </a:rPr>
              <a:t>.</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Bestimmen</a:t>
            </a:r>
            <a:r>
              <a:rPr lang="en-US" sz="1600" b="1" i="0" u="none" strike="noStrike" cap="none" dirty="0">
                <a:solidFill>
                  <a:schemeClr val="dk1"/>
                </a:solidFill>
                <a:latin typeface="Arial"/>
                <a:ea typeface="Arial"/>
                <a:cs typeface="Arial"/>
                <a:sym typeface="Arial"/>
              </a:rPr>
              <a:t> Sie die </a:t>
            </a:r>
            <a:r>
              <a:rPr lang="en-US" sz="1600" b="1" i="0" u="none" strike="noStrike" cap="none" dirty="0" err="1">
                <a:solidFill>
                  <a:schemeClr val="dk1"/>
                </a:solidFill>
                <a:latin typeface="Arial"/>
                <a:ea typeface="Arial"/>
                <a:cs typeface="Arial"/>
                <a:sym typeface="Arial"/>
              </a:rPr>
              <a:t>Ausgaben</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Listen Sie alle </a:t>
            </a:r>
            <a:r>
              <a:rPr lang="en-US" sz="1600" b="0" i="0" u="none" strike="noStrike" cap="none" dirty="0" err="1">
                <a:solidFill>
                  <a:schemeClr val="dk1"/>
                </a:solidFill>
                <a:latin typeface="Arial"/>
                <a:ea typeface="Arial"/>
                <a:cs typeface="Arial"/>
                <a:sym typeface="Arial"/>
              </a:rPr>
              <a:t>notwendigen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Ausgaben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Miete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Vorräte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Löhne</a:t>
            </a:r>
            <a:r>
              <a:rPr lang="en-US" sz="1600" b="0" i="0" u="none" strike="noStrike" cap="none" dirty="0">
                <a:solidFill>
                  <a:schemeClr val="dk1"/>
                </a:solidFill>
                <a:latin typeface="Arial"/>
                <a:ea typeface="Arial"/>
                <a:cs typeface="Arial"/>
                <a:sym typeface="Arial"/>
              </a:rPr>
              <a:t> auf.</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a:solidFill>
                  <a:schemeClr val="dk1"/>
                </a:solidFill>
                <a:latin typeface="Arial"/>
                <a:ea typeface="Arial"/>
                <a:cs typeface="Arial"/>
                <a:sym typeface="Arial"/>
              </a:rPr>
              <a:t>Mittel </a:t>
            </a:r>
            <a:r>
              <a:rPr lang="en-US" sz="1600" b="1" i="0" u="none" strike="noStrike" cap="none" dirty="0" err="1">
                <a:solidFill>
                  <a:schemeClr val="dk1"/>
                </a:solidFill>
                <a:latin typeface="Arial"/>
                <a:ea typeface="Arial"/>
                <a:cs typeface="Arial"/>
                <a:sym typeface="Arial"/>
              </a:rPr>
              <a:t>zuweisen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Verteilen</a:t>
            </a:r>
            <a:r>
              <a:rPr lang="en-US" sz="1600" b="0" i="0" u="none" strike="noStrike" cap="none" dirty="0">
                <a:solidFill>
                  <a:schemeClr val="dk1"/>
                </a:solidFill>
                <a:latin typeface="Arial"/>
                <a:ea typeface="Arial"/>
                <a:cs typeface="Arial"/>
                <a:sym typeface="Arial"/>
              </a:rPr>
              <a:t> Sie das Geld auf </a:t>
            </a:r>
            <a:r>
              <a:rPr lang="en-US" sz="1600" b="0" i="0" u="none" strike="noStrike" cap="none" dirty="0" err="1">
                <a:solidFill>
                  <a:schemeClr val="dk1"/>
                </a:solidFill>
                <a:latin typeface="Arial"/>
                <a:ea typeface="Arial"/>
                <a:cs typeface="Arial"/>
                <a:sym typeface="Arial"/>
              </a:rPr>
              <a:t>verschiedene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Geschäftsbedürfnisse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z. B. </a:t>
            </a:r>
            <a:r>
              <a:rPr lang="en-US" sz="1600" b="0" i="0" u="none" strike="noStrike" cap="none" dirty="0" err="1">
                <a:solidFill>
                  <a:schemeClr val="dk1"/>
                </a:solidFill>
                <a:latin typeface="Arial"/>
                <a:ea typeface="Arial"/>
                <a:cs typeface="Arial"/>
                <a:sym typeface="Arial"/>
              </a:rPr>
              <a:t>Einkäufe</a:t>
            </a:r>
            <a:r>
              <a:rPr lang="en-US" sz="1600" b="0" i="0" u="none" strike="noStrike" cap="none" dirty="0">
                <a:solidFill>
                  <a:schemeClr val="dk1"/>
                </a:solidFill>
                <a:latin typeface="Arial"/>
                <a:ea typeface="Arial"/>
                <a:cs typeface="Arial"/>
                <a:sym typeface="Arial"/>
              </a:rPr>
              <a:t> und Marketing.</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Überwachen</a:t>
            </a:r>
            <a:r>
              <a:rPr lang="en-US" sz="1600" b="1" i="0" u="none" strike="noStrike" cap="none" dirty="0">
                <a:solidFill>
                  <a:schemeClr val="dk1"/>
                </a:solidFill>
                <a:latin typeface="Arial"/>
                <a:ea typeface="Arial"/>
                <a:cs typeface="Arial"/>
                <a:sym typeface="Arial"/>
              </a:rPr>
              <a:t> Sie die </a:t>
            </a:r>
            <a:r>
              <a:rPr lang="en-US" sz="1600" b="1" i="0" u="none" strike="noStrike" cap="none" dirty="0" err="1">
                <a:solidFill>
                  <a:schemeClr val="dk1"/>
                </a:solidFill>
                <a:latin typeface="Arial"/>
                <a:ea typeface="Arial"/>
                <a:cs typeface="Arial"/>
                <a:sym typeface="Arial"/>
              </a:rPr>
              <a:t>Ausgaben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Vergleichen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regelmäßig</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tatsächlichen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Ausgaben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Ihrem</a:t>
            </a:r>
            <a:r>
              <a:rPr lang="en-US" sz="1600" b="0" i="0" u="none" strike="noStrike" cap="none" dirty="0">
                <a:solidFill>
                  <a:schemeClr val="dk1"/>
                </a:solidFill>
                <a:latin typeface="Arial"/>
                <a:ea typeface="Arial"/>
                <a:cs typeface="Arial"/>
                <a:sym typeface="Arial"/>
              </a:rPr>
              <a:t> Budget und </a:t>
            </a:r>
            <a:r>
              <a:rPr lang="en-US" sz="1600" b="0" i="0" u="none" strike="noStrike" cap="none" dirty="0" err="1">
                <a:solidFill>
                  <a:schemeClr val="dk1"/>
                </a:solidFill>
                <a:latin typeface="Arial"/>
                <a:ea typeface="Arial"/>
                <a:cs typeface="Arial"/>
                <a:sym typeface="Arial"/>
              </a:rPr>
              <a:t>passen</a:t>
            </a:r>
            <a:r>
              <a:rPr lang="en-US" sz="1600" b="0" i="0" u="none" strike="noStrike" cap="none" dirty="0">
                <a:solidFill>
                  <a:schemeClr val="dk1"/>
                </a:solidFill>
                <a:latin typeface="Arial"/>
                <a:ea typeface="Arial"/>
                <a:cs typeface="Arial"/>
                <a:sym typeface="Arial"/>
              </a:rPr>
              <a:t> Sie es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Bedarf</a:t>
            </a:r>
            <a:r>
              <a:rPr lang="en-US" sz="1600" b="0" i="0" u="none" strike="noStrike" cap="none" dirty="0">
                <a:solidFill>
                  <a:schemeClr val="dk1"/>
                </a:solidFill>
                <a:latin typeface="Arial"/>
                <a:ea typeface="Arial"/>
                <a:cs typeface="Arial"/>
                <a:sym typeface="Arial"/>
              </a:rPr>
              <a:t> an, um </a:t>
            </a:r>
            <a:r>
              <a:rPr lang="en-US" sz="1600" b="0" i="0" u="none" strike="noStrike" cap="none" dirty="0" err="1">
                <a:solidFill>
                  <a:schemeClr val="dk1"/>
                </a:solidFill>
                <a:latin typeface="Arial"/>
                <a:ea typeface="Arial"/>
                <a:cs typeface="Arial"/>
                <a:sym typeface="Arial"/>
              </a:rPr>
              <a:t>Mehrausgaben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vermeiden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
        <p:nvSpPr>
          <p:cNvPr id="1052" name="Google Shape;1052;p123"/>
          <p:cNvSpPr txBox="1"/>
          <p:nvPr/>
        </p:nvSpPr>
        <p:spPr>
          <a:xfrm>
            <a:off x="611388" y="4616605"/>
            <a:ext cx="9067964" cy="206206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700"/>
              <a:buFont typeface="Noto Sans Symbols"/>
              <a:buChar char="⮚"/>
            </a:pPr>
            <a:r>
              <a:rPr lang="en-US" sz="1600" b="0" i="0" u="none" strike="noStrike" cap="none" dirty="0" err="1">
                <a:solidFill>
                  <a:srgbClr val="000000"/>
                </a:solidFill>
                <a:latin typeface="Arial"/>
                <a:ea typeface="Arial"/>
                <a:cs typeface="Arial"/>
                <a:sym typeface="Arial"/>
              </a:rPr>
              <a:t>Absatzprognosen</a:t>
            </a:r>
            <a:endParaRPr sz="1200" dirty="0"/>
          </a:p>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Die </a:t>
            </a:r>
            <a:r>
              <a:rPr lang="en-US" sz="1600" b="0" i="0" u="none" strike="noStrike" cap="none" dirty="0" err="1">
                <a:solidFill>
                  <a:srgbClr val="000000"/>
                </a:solidFill>
                <a:latin typeface="Arial"/>
                <a:ea typeface="Arial"/>
                <a:cs typeface="Arial"/>
                <a:sym typeface="Arial"/>
              </a:rPr>
              <a:t>Schätzung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künftiger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Verkäufe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hilft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bei</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Produktionsplanung</a:t>
            </a:r>
            <a:r>
              <a:rPr lang="en-US" sz="1600" b="0" i="0" u="none" strike="noStrike" cap="none" dirty="0">
                <a:solidFill>
                  <a:srgbClr val="000000"/>
                </a:solidFill>
                <a:latin typeface="Arial"/>
                <a:ea typeface="Arial"/>
                <a:cs typeface="Arial"/>
                <a:sym typeface="Arial"/>
              </a:rPr>
              <a:t>, dem </a:t>
            </a:r>
            <a:r>
              <a:rPr lang="en-US" sz="1600" b="0" i="0" u="none" strike="noStrike" cap="none" dirty="0" err="1">
                <a:solidFill>
                  <a:srgbClr val="000000"/>
                </a:solidFill>
                <a:latin typeface="Arial"/>
                <a:ea typeface="Arial"/>
                <a:cs typeface="Arial"/>
                <a:sym typeface="Arial"/>
              </a:rPr>
              <a:t>Finanzbedarf</a:t>
            </a:r>
            <a:r>
              <a:rPr lang="en-US" sz="1600" b="0" i="0" u="none" strike="noStrike" cap="none" dirty="0">
                <a:solidFill>
                  <a:srgbClr val="000000"/>
                </a:solidFill>
                <a:latin typeface="Arial"/>
                <a:ea typeface="Arial"/>
                <a:cs typeface="Arial"/>
                <a:sym typeface="Arial"/>
              </a:rPr>
              <a:t> und der </a:t>
            </a:r>
            <a:r>
              <a:rPr lang="en-US" sz="1600" b="0" i="0" u="none" strike="noStrike" cap="none" dirty="0" err="1">
                <a:solidFill>
                  <a:srgbClr val="000000"/>
                </a:solidFill>
                <a:latin typeface="Arial"/>
                <a:ea typeface="Arial"/>
                <a:cs typeface="Arial"/>
                <a:sym typeface="Arial"/>
              </a:rPr>
              <a:t>Festlegung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Verkaufszielen</a:t>
            </a:r>
            <a:r>
              <a:rPr lang="en-US" sz="1600" b="0" i="0" u="none" strike="noStrike" cap="none" dirty="0">
                <a:solidFill>
                  <a:srgbClr val="000000"/>
                </a:solidFill>
                <a:latin typeface="Arial"/>
                <a:ea typeface="Arial"/>
                <a:cs typeface="Arial"/>
                <a:sym typeface="Arial"/>
              </a:rPr>
              <a:t>.</a:t>
            </a:r>
            <a:endParaRPr sz="1200" dirty="0"/>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600" b="1" i="0" u="none" strike="noStrike" cap="none" dirty="0" err="1">
                <a:solidFill>
                  <a:srgbClr val="000000"/>
                </a:solidFill>
                <a:latin typeface="Arial"/>
                <a:ea typeface="Arial"/>
                <a:cs typeface="Arial"/>
                <a:sym typeface="Arial"/>
              </a:rPr>
              <a:t>Betrachten</a:t>
            </a:r>
            <a:r>
              <a:rPr lang="en-US" sz="1600" b="1" i="0" u="none" strike="noStrike" cap="none" dirty="0">
                <a:solidFill>
                  <a:srgbClr val="000000"/>
                </a:solidFill>
                <a:latin typeface="Arial"/>
                <a:ea typeface="Arial"/>
                <a:cs typeface="Arial"/>
                <a:sym typeface="Arial"/>
              </a:rPr>
              <a:t> Sie </a:t>
            </a:r>
            <a:r>
              <a:rPr lang="en-US" sz="1600" b="1" i="0" u="none" strike="noStrike" cap="none" dirty="0" err="1">
                <a:solidFill>
                  <a:srgbClr val="000000"/>
                </a:solidFill>
                <a:latin typeface="Arial"/>
                <a:ea typeface="Arial"/>
                <a:cs typeface="Arial"/>
                <a:sym typeface="Arial"/>
              </a:rPr>
              <a:t>frühere</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Verkäufe</a:t>
            </a:r>
            <a:r>
              <a:rPr lang="en-US" sz="1600" b="1"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Nutzen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historische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Daten</a:t>
            </a:r>
            <a:r>
              <a:rPr lang="en-US" sz="1600" b="0" i="0" u="none" strike="noStrike" cap="none" dirty="0">
                <a:solidFill>
                  <a:srgbClr val="000000"/>
                </a:solidFill>
                <a:latin typeface="Arial"/>
                <a:ea typeface="Arial"/>
                <a:cs typeface="Arial"/>
                <a:sym typeface="Arial"/>
              </a:rPr>
              <a:t>, um </a:t>
            </a:r>
            <a:r>
              <a:rPr lang="en-US" sz="1600" b="0" i="0" u="none" strike="noStrike" cap="none" dirty="0" err="1">
                <a:solidFill>
                  <a:srgbClr val="000000"/>
                </a:solidFill>
                <a:latin typeface="Arial"/>
                <a:ea typeface="Arial"/>
                <a:cs typeface="Arial"/>
                <a:sym typeface="Arial"/>
              </a:rPr>
              <a:t>zukünftige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Verkäufe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vorherzusagen</a:t>
            </a:r>
            <a:r>
              <a:rPr lang="en-US" sz="1600" b="0" i="0" u="none" strike="noStrike" cap="none" dirty="0">
                <a:solidFill>
                  <a:srgbClr val="000000"/>
                </a:solidFill>
                <a:latin typeface="Arial"/>
                <a:ea typeface="Arial"/>
                <a:cs typeface="Arial"/>
                <a:sym typeface="Arial"/>
              </a:rPr>
              <a:t>.</a:t>
            </a:r>
            <a:endParaRPr sz="1200" dirty="0"/>
          </a:p>
          <a:p>
            <a:pPr marL="285750" marR="0" lvl="0" indent="-285750" algn="l" rtl="0">
              <a:lnSpc>
                <a:spcPct val="100000"/>
              </a:lnSpc>
              <a:spcBef>
                <a:spcPts val="0"/>
              </a:spcBef>
              <a:spcAft>
                <a:spcPts val="0"/>
              </a:spcAft>
              <a:buClr>
                <a:srgbClr val="000000"/>
              </a:buClr>
              <a:buSzPts val="1700"/>
              <a:buFont typeface="Arial"/>
              <a:buChar char="•"/>
            </a:pPr>
            <a:r>
              <a:rPr lang="en-US" sz="1600" b="1" i="0" u="none" strike="noStrike" cap="none" dirty="0" err="1">
                <a:solidFill>
                  <a:srgbClr val="000000"/>
                </a:solidFill>
                <a:latin typeface="Arial"/>
                <a:ea typeface="Arial"/>
                <a:cs typeface="Arial"/>
                <a:sym typeface="Arial"/>
              </a:rPr>
              <a:t>Markttrends</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beobachten</a:t>
            </a:r>
            <a:r>
              <a:rPr lang="en-US" sz="1600" b="1"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Beobachten</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wirtschaftliche</a:t>
            </a:r>
            <a:r>
              <a:rPr lang="en-US" sz="1600" b="0" i="0" u="none" strike="noStrike" cap="none" dirty="0">
                <a:solidFill>
                  <a:srgbClr val="000000"/>
                </a:solidFill>
                <a:latin typeface="Arial"/>
                <a:ea typeface="Arial"/>
                <a:cs typeface="Arial"/>
                <a:sym typeface="Arial"/>
              </a:rPr>
              <a:t> Trends, um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Absatzprognosen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verfeinern</a:t>
            </a:r>
            <a:r>
              <a:rPr lang="en-US" sz="1600" b="0" i="0" u="none" strike="noStrike" cap="none" dirty="0">
                <a:solidFill>
                  <a:srgbClr val="000000"/>
                </a:solidFill>
                <a:latin typeface="Arial"/>
                <a:ea typeface="Arial"/>
                <a:cs typeface="Arial"/>
                <a:sym typeface="Arial"/>
              </a:rPr>
              <a:t>.</a:t>
            </a:r>
            <a:endParaRPr sz="12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pic>
        <p:nvPicPr>
          <p:cNvPr id="1057" name="Google Shape;1057;p124"/>
          <p:cNvPicPr preferRelativeResize="0"/>
          <p:nvPr/>
        </p:nvPicPr>
        <p:blipFill rotWithShape="1">
          <a:blip r:embed="rId3">
            <a:alphaModFix/>
          </a:blip>
          <a:srcRect/>
          <a:stretch/>
        </p:blipFill>
        <p:spPr>
          <a:xfrm>
            <a:off x="2838" y="-2"/>
            <a:ext cx="10688975" cy="7559673"/>
          </a:xfrm>
          <a:prstGeom prst="rect">
            <a:avLst/>
          </a:prstGeom>
          <a:noFill/>
          <a:ln>
            <a:noFill/>
          </a:ln>
        </p:spPr>
      </p:pic>
      <p:sp>
        <p:nvSpPr>
          <p:cNvPr id="1058" name="Google Shape;1058;p124"/>
          <p:cNvSpPr txBox="1"/>
          <p:nvPr/>
        </p:nvSpPr>
        <p:spPr>
          <a:xfrm>
            <a:off x="700505" y="2164027"/>
            <a:ext cx="4724556" cy="32316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700"/>
              <a:buFont typeface="Arial"/>
              <a:buNone/>
            </a:pPr>
            <a:endParaRPr sz="17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700" b="1" i="0" u="none" strike="noStrike" cap="none">
                <a:solidFill>
                  <a:schemeClr val="dk1"/>
                </a:solidFill>
                <a:latin typeface="Arial"/>
                <a:ea typeface="Arial"/>
                <a:cs typeface="Arial"/>
                <a:sym typeface="Arial"/>
              </a:rPr>
              <a:t>Finanzplanung</a:t>
            </a:r>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Zur Vorbereitung Ihrer Unternehmensfinanzen auf die Zukunft gehören</a:t>
            </a:r>
            <a:endParaRPr/>
          </a:p>
          <a:p>
            <a:pPr marL="0" marR="0" lvl="0" indent="0" algn="just"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Cashflow-Management: </a:t>
            </a:r>
            <a:r>
              <a:rPr lang="en-US" sz="1700" b="0" i="0" u="none" strike="noStrike" cap="none">
                <a:solidFill>
                  <a:schemeClr val="dk1"/>
                </a:solidFill>
                <a:latin typeface="Arial"/>
                <a:ea typeface="Arial"/>
                <a:cs typeface="Arial"/>
                <a:sym typeface="Arial"/>
              </a:rPr>
              <a:t>Sicherstellung ausreichender Mittel für den Betrieb.</a:t>
            </a:r>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Investitionsplanung: </a:t>
            </a:r>
            <a:r>
              <a:rPr lang="en-US" sz="1700" b="0" i="0" u="none" strike="noStrike" cap="none">
                <a:solidFill>
                  <a:schemeClr val="dk1"/>
                </a:solidFill>
                <a:latin typeface="Arial"/>
                <a:ea typeface="Arial"/>
                <a:cs typeface="Arial"/>
                <a:sym typeface="Arial"/>
              </a:rPr>
              <a:t>Auswahl von Investitionen für das Wachstum Ihres Unternehmens.</a:t>
            </a:r>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Risikomanagement: </a:t>
            </a:r>
            <a:r>
              <a:rPr lang="en-US" sz="1700" b="0" i="0" u="none" strike="noStrike" cap="none">
                <a:solidFill>
                  <a:schemeClr val="dk1"/>
                </a:solidFill>
                <a:latin typeface="Arial"/>
                <a:ea typeface="Arial"/>
                <a:cs typeface="Arial"/>
                <a:sym typeface="Arial"/>
              </a:rPr>
              <a:t>Identifizierung potenzieller finanzieller Risiken und Ausarbeitung von Strategien zu deren Abschwächung.</a:t>
            </a:r>
            <a:endParaRPr sz="1700" b="0" i="0" u="none" strike="noStrike" cap="none">
              <a:solidFill>
                <a:schemeClr val="dk1"/>
              </a:solidFill>
              <a:latin typeface="Arial"/>
              <a:ea typeface="Arial"/>
              <a:cs typeface="Arial"/>
              <a:sym typeface="Arial"/>
            </a:endParaRPr>
          </a:p>
        </p:txBody>
      </p:sp>
      <p:pic>
        <p:nvPicPr>
          <p:cNvPr id="1059" name="Google Shape;1059;p124"/>
          <p:cNvPicPr preferRelativeResize="0"/>
          <p:nvPr/>
        </p:nvPicPr>
        <p:blipFill rotWithShape="1">
          <a:blip r:embed="rId4">
            <a:alphaModFix/>
          </a:blip>
          <a:srcRect/>
          <a:stretch/>
        </p:blipFill>
        <p:spPr>
          <a:xfrm>
            <a:off x="5815353" y="2241548"/>
            <a:ext cx="4365525" cy="30765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pic>
        <p:nvPicPr>
          <p:cNvPr id="1064" name="Google Shape;1064;p125"/>
          <p:cNvPicPr preferRelativeResize="0"/>
          <p:nvPr/>
        </p:nvPicPr>
        <p:blipFill rotWithShape="1">
          <a:blip r:embed="rId3">
            <a:alphaModFix/>
          </a:blip>
          <a:srcRect/>
          <a:stretch/>
        </p:blipFill>
        <p:spPr>
          <a:xfrm>
            <a:off x="2838" y="0"/>
            <a:ext cx="10688975" cy="7559673"/>
          </a:xfrm>
          <a:prstGeom prst="rect">
            <a:avLst/>
          </a:prstGeom>
          <a:noFill/>
          <a:ln>
            <a:noFill/>
          </a:ln>
        </p:spPr>
      </p:pic>
      <p:sp>
        <p:nvSpPr>
          <p:cNvPr id="1065" name="Google Shape;1065;p125"/>
          <p:cNvSpPr txBox="1"/>
          <p:nvPr/>
        </p:nvSpPr>
        <p:spPr>
          <a:xfrm>
            <a:off x="718501" y="585121"/>
            <a:ext cx="8637374" cy="32931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Cash Flow </a:t>
            </a:r>
            <a:r>
              <a:rPr lang="en-US" sz="1600" b="1" i="0" u="none" strike="noStrike" cap="none" dirty="0" err="1">
                <a:solidFill>
                  <a:schemeClr val="dk1"/>
                </a:solidFill>
                <a:latin typeface="Arial"/>
                <a:ea typeface="Arial"/>
                <a:cs typeface="Arial"/>
                <a:sym typeface="Arial"/>
              </a:rPr>
              <a:t>verwalten</a:t>
            </a:r>
            <a:endParaRPr sz="16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Bei der </a:t>
            </a:r>
            <a:r>
              <a:rPr lang="en-US" sz="1600" b="0" i="0" u="none" strike="noStrike" cap="none" dirty="0" err="1">
                <a:solidFill>
                  <a:schemeClr val="dk1"/>
                </a:solidFill>
                <a:latin typeface="Arial"/>
                <a:ea typeface="Arial"/>
                <a:cs typeface="Arial"/>
                <a:sym typeface="Arial"/>
              </a:rPr>
              <a:t>Verwaltung</a:t>
            </a:r>
            <a:r>
              <a:rPr lang="en-US" sz="1600" b="0" i="0" u="none" strike="noStrike" cap="none" dirty="0">
                <a:solidFill>
                  <a:schemeClr val="dk1"/>
                </a:solidFill>
                <a:latin typeface="Arial"/>
                <a:ea typeface="Arial"/>
                <a:cs typeface="Arial"/>
                <a:sym typeface="Arial"/>
              </a:rPr>
              <a:t> des Cashflows </a:t>
            </a:r>
            <a:r>
              <a:rPr lang="en-US" sz="1600" b="0" i="0" u="none" strike="noStrike" cap="none" dirty="0" err="1">
                <a:solidFill>
                  <a:schemeClr val="dk1"/>
                </a:solidFill>
                <a:latin typeface="Arial"/>
                <a:ea typeface="Arial"/>
                <a:cs typeface="Arial"/>
                <a:sym typeface="Arial"/>
              </a:rPr>
              <a:t>geht</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darum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sicherzustellen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immer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genug</a:t>
            </a:r>
            <a:r>
              <a:rPr lang="en-US" sz="1600" b="0" i="0" u="none" strike="noStrike" cap="none" dirty="0">
                <a:solidFill>
                  <a:schemeClr val="dk1"/>
                </a:solidFill>
                <a:latin typeface="Arial"/>
                <a:ea typeface="Arial"/>
                <a:cs typeface="Arial"/>
                <a:sym typeface="Arial"/>
              </a:rPr>
              <a:t> Geld hat, um den </a:t>
            </a:r>
            <a:r>
              <a:rPr lang="en-US" sz="1600" b="0" i="0" u="none" strike="noStrike" cap="none" dirty="0" err="1">
                <a:solidFill>
                  <a:schemeClr val="dk1"/>
                </a:solidFill>
                <a:latin typeface="Arial"/>
                <a:ea typeface="Arial"/>
                <a:cs typeface="Arial"/>
                <a:sym typeface="Arial"/>
              </a:rPr>
              <a:t>Betrieb</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aufrechtzuerhalten</a:t>
            </a:r>
            <a:r>
              <a:rPr lang="en-US" sz="1600" b="0" i="0" u="none" strike="noStrike" cap="none" dirty="0">
                <a:solidFill>
                  <a:schemeClr val="dk1"/>
                </a:solidFill>
                <a:latin typeface="Arial"/>
                <a:ea typeface="Arial"/>
                <a:cs typeface="Arial"/>
                <a:sym typeface="Arial"/>
              </a:rPr>
              <a:t>.</a:t>
            </a:r>
            <a:endParaRPr sz="1200" dirty="0"/>
          </a:p>
          <a:p>
            <a:pPr marL="0" marR="0" lvl="0" indent="0" algn="l" rtl="0">
              <a:lnSpc>
                <a:spcPct val="100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600" b="1" i="0" u="none" strike="noStrike" cap="none" dirty="0">
                <a:solidFill>
                  <a:schemeClr val="dk1"/>
                </a:solidFill>
                <a:latin typeface="Arial"/>
                <a:ea typeface="Arial"/>
                <a:cs typeface="Arial"/>
                <a:sym typeface="Arial"/>
              </a:rPr>
              <a:t>Was </a:t>
            </a:r>
            <a:r>
              <a:rPr lang="en-US" sz="1600" b="1" i="0" u="none" strike="noStrike" cap="none" dirty="0" err="1">
                <a:solidFill>
                  <a:schemeClr val="dk1"/>
                </a:solidFill>
                <a:latin typeface="Arial"/>
                <a:ea typeface="Arial"/>
                <a:cs typeface="Arial"/>
                <a:sym typeface="Arial"/>
              </a:rPr>
              <a:t>ist</a:t>
            </a:r>
            <a:r>
              <a:rPr lang="en-US" sz="1600" b="1" i="0" u="none" strike="noStrike" cap="none" dirty="0">
                <a:solidFill>
                  <a:schemeClr val="dk1"/>
                </a:solidFill>
                <a:latin typeface="Arial"/>
                <a:ea typeface="Arial"/>
                <a:cs typeface="Arial"/>
                <a:sym typeface="Arial"/>
              </a:rPr>
              <a:t> Cashflow? </a:t>
            </a: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Der Cashflow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das Geld, das in </a:t>
            </a:r>
            <a:r>
              <a:rPr lang="en-US" sz="1600" b="0" i="0" u="none" strike="noStrike" cap="none" dirty="0" err="1">
                <a:solidFill>
                  <a:schemeClr val="dk1"/>
                </a:solidFill>
                <a:latin typeface="Arial"/>
                <a:ea typeface="Arial"/>
                <a:cs typeface="Arial"/>
                <a:sym typeface="Arial"/>
              </a:rPr>
              <a:t>Ihrem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ausgeht</a:t>
            </a:r>
            <a:r>
              <a:rPr lang="en-US" sz="1600" b="0" i="0" u="none" strike="noStrike" cap="none" dirty="0">
                <a:solidFill>
                  <a:schemeClr val="dk1"/>
                </a:solidFill>
                <a:latin typeface="Arial"/>
                <a:ea typeface="Arial"/>
                <a:cs typeface="Arial"/>
                <a:sym typeface="Arial"/>
              </a:rPr>
              <a:t>. Er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Herzschlag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Unternehmens</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alles</a:t>
            </a:r>
            <a:r>
              <a:rPr lang="en-US" sz="1600" b="0" i="0" u="none" strike="noStrike" cap="none" dirty="0">
                <a:solidFill>
                  <a:schemeClr val="dk1"/>
                </a:solidFill>
                <a:latin typeface="Arial"/>
                <a:ea typeface="Arial"/>
                <a:cs typeface="Arial"/>
                <a:sym typeface="Arial"/>
              </a:rPr>
              <a:t> am </a:t>
            </a:r>
            <a:r>
              <a:rPr lang="en-US" sz="1600" b="0" i="0" u="none" strike="noStrike" cap="none" dirty="0" err="1">
                <a:solidFill>
                  <a:schemeClr val="dk1"/>
                </a:solidFill>
                <a:latin typeface="Arial"/>
                <a:ea typeface="Arial"/>
                <a:cs typeface="Arial"/>
                <a:sym typeface="Arial"/>
              </a:rPr>
              <a:t>Laufen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hält</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Warum</a:t>
            </a:r>
            <a:r>
              <a:rPr lang="en-US" sz="1600" b="0" i="0" u="none" strike="noStrike" cap="none" dirty="0">
                <a:solidFill>
                  <a:schemeClr val="dk1"/>
                </a:solidFill>
                <a:latin typeface="Arial"/>
                <a:ea typeface="Arial"/>
                <a:cs typeface="Arial"/>
                <a:sym typeface="Arial"/>
              </a:rPr>
              <a:t> Cashflow-Management </a:t>
            </a:r>
            <a:r>
              <a:rPr lang="en-US" sz="1600" b="0" i="0" u="none" strike="noStrike" cap="none" dirty="0" err="1">
                <a:solidFill>
                  <a:schemeClr val="dk1"/>
                </a:solidFill>
                <a:latin typeface="Arial"/>
                <a:ea typeface="Arial"/>
                <a:cs typeface="Arial"/>
                <a:sym typeface="Arial"/>
              </a:rPr>
              <a:t>wichtig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a:solidFill>
                  <a:schemeClr val="dk1"/>
                </a:solidFill>
                <a:latin typeface="Arial"/>
                <a:ea typeface="Arial"/>
                <a:cs typeface="Arial"/>
                <a:sym typeface="Arial"/>
              </a:rPr>
              <a:t>Es </a:t>
            </a:r>
            <a:r>
              <a:rPr lang="en-US" sz="1600" b="1" i="0" u="none" strike="noStrike" cap="none" dirty="0" err="1">
                <a:solidFill>
                  <a:schemeClr val="dk1"/>
                </a:solidFill>
                <a:latin typeface="Arial"/>
                <a:ea typeface="Arial"/>
                <a:cs typeface="Arial"/>
                <a:sym typeface="Arial"/>
              </a:rPr>
              <a:t>hält</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Ihr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Unternehmen</a:t>
            </a:r>
            <a:r>
              <a:rPr lang="en-US" sz="1600" b="1" i="0" u="none" strike="noStrike" cap="none" dirty="0">
                <a:solidFill>
                  <a:schemeClr val="dk1"/>
                </a:solidFill>
                <a:latin typeface="Arial"/>
                <a:ea typeface="Arial"/>
                <a:cs typeface="Arial"/>
                <a:sym typeface="Arial"/>
              </a:rPr>
              <a:t> am Leben: </a:t>
            </a:r>
            <a:r>
              <a:rPr lang="en-US" sz="1600" b="0" i="0" u="none" strike="noStrike" cap="none" dirty="0">
                <a:solidFill>
                  <a:schemeClr val="dk1"/>
                </a:solidFill>
                <a:latin typeface="Arial"/>
                <a:ea typeface="Arial"/>
                <a:cs typeface="Arial"/>
                <a:sym typeface="Arial"/>
              </a:rPr>
              <a:t>Ein </a:t>
            </a:r>
            <a:r>
              <a:rPr lang="en-US" sz="1600" b="0" i="0" u="none" strike="noStrike" cap="none" dirty="0" err="1">
                <a:solidFill>
                  <a:schemeClr val="dk1"/>
                </a:solidFill>
                <a:latin typeface="Arial"/>
                <a:ea typeface="Arial"/>
                <a:cs typeface="Arial"/>
                <a:sym typeface="Arial"/>
              </a:rPr>
              <a:t>gutes</a:t>
            </a:r>
            <a:r>
              <a:rPr lang="en-US" sz="1600" b="0" i="0" u="none" strike="noStrike" cap="none" dirty="0">
                <a:solidFill>
                  <a:schemeClr val="dk1"/>
                </a:solidFill>
                <a:latin typeface="Arial"/>
                <a:ea typeface="Arial"/>
                <a:cs typeface="Arial"/>
                <a:sym typeface="Arial"/>
              </a:rPr>
              <a:t> Cashflow-Management </a:t>
            </a:r>
            <a:r>
              <a:rPr lang="en-US" sz="1600" b="0" i="0" u="none" strike="noStrike" cap="none" dirty="0" err="1">
                <a:solidFill>
                  <a:schemeClr val="dk1"/>
                </a:solidFill>
                <a:latin typeface="Arial"/>
                <a:ea typeface="Arial"/>
                <a:cs typeface="Arial"/>
                <a:sym typeface="Arial"/>
              </a:rPr>
              <a:t>sorgt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dafür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genug</a:t>
            </a:r>
            <a:r>
              <a:rPr lang="en-US" sz="1600" b="0" i="0" u="none" strike="noStrike" cap="none" dirty="0">
                <a:solidFill>
                  <a:schemeClr val="dk1"/>
                </a:solidFill>
                <a:latin typeface="Arial"/>
                <a:ea typeface="Arial"/>
                <a:cs typeface="Arial"/>
                <a:sym typeface="Arial"/>
              </a:rPr>
              <a:t> Geld für den </a:t>
            </a:r>
            <a:r>
              <a:rPr lang="en-US" sz="1600" b="0" i="0" u="none" strike="noStrike" cap="none" dirty="0" err="1">
                <a:solidFill>
                  <a:schemeClr val="dk1"/>
                </a:solidFill>
                <a:latin typeface="Arial"/>
                <a:ea typeface="Arial"/>
                <a:cs typeface="Arial"/>
                <a:sym typeface="Arial"/>
              </a:rPr>
              <a:t>Betrieb</a:t>
            </a:r>
            <a:r>
              <a:rPr lang="en-US" sz="1600" b="0" i="0" u="none" strike="noStrike" cap="none" dirty="0">
                <a:solidFill>
                  <a:schemeClr val="dk1"/>
                </a:solidFill>
                <a:latin typeface="Arial"/>
                <a:ea typeface="Arial"/>
                <a:cs typeface="Arial"/>
                <a:sym typeface="Arial"/>
              </a:rPr>
              <a:t> hat.</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Vermeiden</a:t>
            </a:r>
            <a:r>
              <a:rPr lang="en-US" sz="1600" b="1" i="0" u="none" strike="noStrike" cap="none" dirty="0">
                <a:solidFill>
                  <a:schemeClr val="dk1"/>
                </a:solidFill>
                <a:latin typeface="Arial"/>
                <a:ea typeface="Arial"/>
                <a:cs typeface="Arial"/>
                <a:sym typeface="Arial"/>
              </a:rPr>
              <a:t> Sie </a:t>
            </a:r>
            <a:r>
              <a:rPr lang="en-US" sz="1600" b="1" i="0" u="none" strike="noStrike" cap="none" dirty="0" err="1">
                <a:solidFill>
                  <a:schemeClr val="dk1"/>
                </a:solidFill>
                <a:latin typeface="Arial"/>
                <a:ea typeface="Arial"/>
                <a:cs typeface="Arial"/>
                <a:sym typeface="Arial"/>
              </a:rPr>
              <a:t>finanzielle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Schwierigkeiten</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Es </a:t>
            </a:r>
            <a:r>
              <a:rPr lang="en-US" sz="1600" b="0" i="0" u="none" strike="noStrike" cap="none" dirty="0" err="1">
                <a:solidFill>
                  <a:schemeClr val="dk1"/>
                </a:solidFill>
                <a:latin typeface="Arial"/>
                <a:ea typeface="Arial"/>
                <a:cs typeface="Arial"/>
                <a:sym typeface="Arial"/>
              </a:rPr>
              <a:t>hilft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nicht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unerwartet</a:t>
            </a:r>
            <a:r>
              <a:rPr lang="en-US" sz="1600" b="0" i="0" u="none" strike="noStrike" cap="none" dirty="0">
                <a:solidFill>
                  <a:schemeClr val="dk1"/>
                </a:solidFill>
                <a:latin typeface="Arial"/>
                <a:ea typeface="Arial"/>
                <a:cs typeface="Arial"/>
                <a:sym typeface="Arial"/>
              </a:rPr>
              <a:t> das Geld </a:t>
            </a:r>
            <a:r>
              <a:rPr lang="en-US" sz="1600" b="0" i="0" u="none" strike="noStrike" cap="none" dirty="0" err="1">
                <a:solidFill>
                  <a:schemeClr val="dk1"/>
                </a:solidFill>
                <a:latin typeface="Arial"/>
                <a:ea typeface="Arial"/>
                <a:cs typeface="Arial"/>
                <a:sym typeface="Arial"/>
              </a:rPr>
              <a:t>ausgeht</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
        <p:nvSpPr>
          <p:cNvPr id="1066" name="Google Shape;1066;p125"/>
          <p:cNvSpPr txBox="1"/>
          <p:nvPr/>
        </p:nvSpPr>
        <p:spPr>
          <a:xfrm>
            <a:off x="820921" y="3816735"/>
            <a:ext cx="9049969" cy="306233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700"/>
              <a:buFont typeface="Noto Sans Symbols"/>
              <a:buChar char="⮚"/>
            </a:pPr>
            <a:r>
              <a:rPr lang="en-US" sz="1600" b="1" i="0" u="none" strike="noStrike" cap="none" dirty="0" err="1">
                <a:solidFill>
                  <a:schemeClr val="dk1"/>
                </a:solidFill>
                <a:latin typeface="Arial"/>
                <a:ea typeface="Arial"/>
                <a:cs typeface="Arial"/>
                <a:sym typeface="Arial"/>
              </a:rPr>
              <a:t>Einfache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Strategien</a:t>
            </a:r>
            <a:r>
              <a:rPr lang="en-US" sz="1600" b="1" i="0" u="none" strike="noStrike" cap="none" dirty="0">
                <a:solidFill>
                  <a:schemeClr val="dk1"/>
                </a:solidFill>
                <a:latin typeface="Arial"/>
                <a:ea typeface="Arial"/>
                <a:cs typeface="Arial"/>
                <a:sym typeface="Arial"/>
              </a:rPr>
              <a:t> für </a:t>
            </a:r>
            <a:r>
              <a:rPr lang="en-US" sz="1600" b="1" i="0" u="none" strike="noStrike" cap="none" dirty="0" err="1">
                <a:solidFill>
                  <a:schemeClr val="dk1"/>
                </a:solidFill>
                <a:latin typeface="Arial"/>
                <a:ea typeface="Arial"/>
                <a:cs typeface="Arial"/>
                <a:sym typeface="Arial"/>
              </a:rPr>
              <a:t>einen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gesunden</a:t>
            </a:r>
            <a:r>
              <a:rPr lang="en-US" sz="1600" b="1" i="0" u="none" strike="noStrike" cap="none" dirty="0">
                <a:solidFill>
                  <a:schemeClr val="dk1"/>
                </a:solidFill>
                <a:latin typeface="Arial"/>
                <a:ea typeface="Arial"/>
                <a:cs typeface="Arial"/>
                <a:sym typeface="Arial"/>
              </a:rPr>
              <a:t> Cashflow</a:t>
            </a:r>
            <a:endParaRPr sz="1200" dirty="0"/>
          </a:p>
          <a:p>
            <a:pPr marL="425450" marR="0" lvl="0" indent="-285750" algn="just" rtl="0">
              <a:lnSpc>
                <a:spcPct val="100000"/>
              </a:lnSpc>
              <a:spcBef>
                <a:spcPts val="0"/>
              </a:spcBef>
              <a:spcAft>
                <a:spcPts val="0"/>
              </a:spcAft>
              <a:buClr>
                <a:schemeClr val="dk1"/>
              </a:buClr>
              <a:buSzPts val="1400"/>
              <a:buFont typeface="Arial"/>
              <a:buChar char="•"/>
            </a:pPr>
            <a:r>
              <a:rPr lang="en-US" sz="1600" b="1" i="0" u="none" strike="noStrike" cap="none" dirty="0" err="1">
                <a:solidFill>
                  <a:schemeClr val="dk1"/>
                </a:solidFill>
                <a:latin typeface="Arial"/>
                <a:ea typeface="Arial"/>
                <a:cs typeface="Arial"/>
                <a:sym typeface="Arial"/>
              </a:rPr>
              <a:t>Behalten</a:t>
            </a:r>
            <a:r>
              <a:rPr lang="en-US" sz="1600" b="1" i="0" u="none" strike="noStrike" cap="none" dirty="0">
                <a:solidFill>
                  <a:schemeClr val="dk1"/>
                </a:solidFill>
                <a:latin typeface="Arial"/>
                <a:ea typeface="Arial"/>
                <a:cs typeface="Arial"/>
                <a:sym typeface="Arial"/>
              </a:rPr>
              <a:t> Sie den </a:t>
            </a:r>
            <a:r>
              <a:rPr lang="en-US" sz="1600" b="1" i="0" u="none" strike="noStrike" cap="none" dirty="0" err="1">
                <a:solidFill>
                  <a:schemeClr val="dk1"/>
                </a:solidFill>
                <a:latin typeface="Arial"/>
                <a:ea typeface="Arial"/>
                <a:cs typeface="Arial"/>
                <a:sym typeface="Arial"/>
              </a:rPr>
              <a:t>Überblick</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über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Geldeingänge</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ausgänge</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Sie </a:t>
            </a:r>
            <a:r>
              <a:rPr lang="en-US" sz="1600" b="0" i="0" u="none" strike="noStrike" cap="none" dirty="0" err="1">
                <a:solidFill>
                  <a:schemeClr val="dk1"/>
                </a:solidFill>
                <a:latin typeface="Arial"/>
                <a:ea typeface="Arial"/>
                <a:cs typeface="Arial"/>
                <a:sym typeface="Arial"/>
              </a:rPr>
              <a:t>wissen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Geld </a:t>
            </a:r>
            <a:r>
              <a:rPr lang="en-US" sz="1600" b="0" i="0" u="none" strike="noStrike" cap="none" dirty="0" err="1">
                <a:solidFill>
                  <a:schemeClr val="dk1"/>
                </a:solidFill>
                <a:latin typeface="Arial"/>
                <a:ea typeface="Arial"/>
                <a:cs typeface="Arial"/>
                <a:sym typeface="Arial"/>
              </a:rPr>
              <a:t>bekommen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wann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Rechnungen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bezahlen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müssen</a:t>
            </a:r>
            <a:r>
              <a:rPr lang="en-US" sz="1600" b="0" i="0" u="none" strike="noStrike" cap="none" dirty="0">
                <a:solidFill>
                  <a:schemeClr val="dk1"/>
                </a:solidFill>
                <a:latin typeface="Arial"/>
                <a:ea typeface="Arial"/>
                <a:cs typeface="Arial"/>
                <a:sym typeface="Arial"/>
              </a:rPr>
              <a:t>.</a:t>
            </a:r>
            <a:endParaRPr sz="1200" dirty="0"/>
          </a:p>
          <a:p>
            <a:pPr marL="425450" marR="0" lvl="0" indent="-285750" algn="just" rtl="0">
              <a:lnSpc>
                <a:spcPct val="100000"/>
              </a:lnSpc>
              <a:spcBef>
                <a:spcPts val="0"/>
              </a:spcBef>
              <a:spcAft>
                <a:spcPts val="0"/>
              </a:spcAft>
              <a:buClr>
                <a:schemeClr val="dk1"/>
              </a:buClr>
              <a:buSzPts val="1400"/>
              <a:buFont typeface="Arial"/>
              <a:buChar char="•"/>
            </a:pPr>
            <a:r>
              <a:rPr lang="en-US" sz="1600" b="1" i="0" u="none" strike="noStrike" cap="none" dirty="0" err="1">
                <a:solidFill>
                  <a:schemeClr val="dk1"/>
                </a:solidFill>
                <a:latin typeface="Arial"/>
                <a:ea typeface="Arial"/>
                <a:cs typeface="Arial"/>
                <a:sym typeface="Arial"/>
              </a:rPr>
              <a:t>Beschleunigen</a:t>
            </a:r>
            <a:r>
              <a:rPr lang="en-US" sz="1600" b="1" i="0" u="none" strike="noStrike" cap="none" dirty="0">
                <a:solidFill>
                  <a:schemeClr val="dk1"/>
                </a:solidFill>
                <a:latin typeface="Arial"/>
                <a:ea typeface="Arial"/>
                <a:cs typeface="Arial"/>
                <a:sym typeface="Arial"/>
              </a:rPr>
              <a:t> Sie die </a:t>
            </a:r>
            <a:r>
              <a:rPr lang="en-US" sz="1600" b="1" i="0" u="none" strike="noStrike" cap="none" dirty="0" err="1">
                <a:solidFill>
                  <a:schemeClr val="dk1"/>
                </a:solidFill>
                <a:latin typeface="Arial"/>
                <a:ea typeface="Arial"/>
                <a:cs typeface="Arial"/>
                <a:sym typeface="Arial"/>
              </a:rPr>
              <a:t>Zahlungseingänge</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Versuchen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Kunden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bringen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schneller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bezahlen</a:t>
            </a:r>
            <a:r>
              <a:rPr lang="en-US" sz="1600" b="0" i="0" u="none" strike="noStrike" cap="none" dirty="0">
                <a:solidFill>
                  <a:schemeClr val="dk1"/>
                </a:solidFill>
                <a:latin typeface="Arial"/>
                <a:ea typeface="Arial"/>
                <a:cs typeface="Arial"/>
                <a:sym typeface="Arial"/>
              </a:rPr>
              <a:t>. </a:t>
            </a:r>
            <a:endParaRPr sz="1200" dirty="0"/>
          </a:p>
          <a:p>
            <a:pPr marL="425450" marR="0" lvl="0" indent="-285750" algn="just" rtl="0">
              <a:lnSpc>
                <a:spcPct val="100000"/>
              </a:lnSpc>
              <a:spcBef>
                <a:spcPts val="0"/>
              </a:spcBef>
              <a:spcAft>
                <a:spcPts val="0"/>
              </a:spcAft>
              <a:buClr>
                <a:schemeClr val="dk1"/>
              </a:buClr>
              <a:buSzPts val="1400"/>
              <a:buFont typeface="Arial"/>
              <a:buChar char="•"/>
            </a:pPr>
            <a:r>
              <a:rPr lang="en-US" sz="1600" b="1" i="0" u="none" strike="noStrike" cap="none" dirty="0" err="1">
                <a:solidFill>
                  <a:schemeClr val="dk1"/>
                </a:solidFill>
                <a:latin typeface="Arial"/>
                <a:ea typeface="Arial"/>
                <a:cs typeface="Arial"/>
                <a:sym typeface="Arial"/>
              </a:rPr>
              <a:t>Verzögern</a:t>
            </a:r>
            <a:r>
              <a:rPr lang="en-US" sz="1600" b="1" i="0" u="none" strike="noStrike" cap="none" dirty="0">
                <a:solidFill>
                  <a:schemeClr val="dk1"/>
                </a:solidFill>
                <a:latin typeface="Arial"/>
                <a:ea typeface="Arial"/>
                <a:cs typeface="Arial"/>
                <a:sym typeface="Arial"/>
              </a:rPr>
              <a:t> Sie </a:t>
            </a:r>
            <a:r>
              <a:rPr lang="en-US" sz="1600" b="1" i="0" u="none" strike="noStrike" cap="none" dirty="0" err="1">
                <a:solidFill>
                  <a:schemeClr val="dk1"/>
                </a:solidFill>
                <a:latin typeface="Arial"/>
                <a:ea typeface="Arial"/>
                <a:cs typeface="Arial"/>
                <a:sym typeface="Arial"/>
              </a:rPr>
              <a:t>Zahlungsausgänge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klug</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Bezahlen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Rechnungen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pünktlich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aber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nutzen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Bedarf</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volle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Zahlungsfrist</a:t>
            </a:r>
            <a:r>
              <a:rPr lang="en-US" sz="1600" b="0" i="0" u="none" strike="noStrike" cap="none" dirty="0">
                <a:solidFill>
                  <a:schemeClr val="dk1"/>
                </a:solidFill>
                <a:latin typeface="Arial"/>
                <a:ea typeface="Arial"/>
                <a:cs typeface="Arial"/>
                <a:sym typeface="Arial"/>
              </a:rPr>
              <a:t>.</a:t>
            </a:r>
            <a:endParaRPr sz="1200" dirty="0"/>
          </a:p>
          <a:p>
            <a:pPr marL="425450" marR="0" lvl="0" indent="-285750" algn="just" rtl="0">
              <a:lnSpc>
                <a:spcPct val="100000"/>
              </a:lnSpc>
              <a:spcBef>
                <a:spcPts val="0"/>
              </a:spcBef>
              <a:spcAft>
                <a:spcPts val="0"/>
              </a:spcAft>
              <a:buClr>
                <a:schemeClr val="dk1"/>
              </a:buClr>
              <a:buSzPts val="1400"/>
              <a:buFont typeface="Arial"/>
              <a:buChar char="•"/>
            </a:pPr>
            <a:r>
              <a:rPr lang="en-US" sz="1600" b="1" i="0" u="none" strike="noStrike" cap="none" dirty="0" err="1">
                <a:solidFill>
                  <a:schemeClr val="dk1"/>
                </a:solidFill>
                <a:latin typeface="Arial"/>
                <a:ea typeface="Arial"/>
                <a:cs typeface="Arial"/>
                <a:sym typeface="Arial"/>
              </a:rPr>
              <a:t>Planen</a:t>
            </a:r>
            <a:r>
              <a:rPr lang="en-US" sz="1600" b="1" i="0" u="none" strike="noStrike" cap="none" dirty="0">
                <a:solidFill>
                  <a:schemeClr val="dk1"/>
                </a:solidFill>
                <a:latin typeface="Arial"/>
                <a:ea typeface="Arial"/>
                <a:cs typeface="Arial"/>
                <a:sym typeface="Arial"/>
              </a:rPr>
              <a:t> Sie für </a:t>
            </a:r>
            <a:r>
              <a:rPr lang="en-US" sz="1600" b="1" i="0" u="none" strike="noStrike" cap="none" dirty="0" err="1">
                <a:solidFill>
                  <a:schemeClr val="dk1"/>
                </a:solidFill>
                <a:latin typeface="Arial"/>
                <a:ea typeface="Arial"/>
                <a:cs typeface="Arial"/>
                <a:sym typeface="Arial"/>
              </a:rPr>
              <a:t>große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Ausgaben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Sparen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regelmäßig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etwas</a:t>
            </a:r>
            <a:r>
              <a:rPr lang="en-US" sz="1600" b="0" i="0" u="none" strike="noStrike" cap="none" dirty="0">
                <a:solidFill>
                  <a:schemeClr val="dk1"/>
                </a:solidFill>
                <a:latin typeface="Arial"/>
                <a:ea typeface="Arial"/>
                <a:cs typeface="Arial"/>
                <a:sym typeface="Arial"/>
              </a:rPr>
              <a:t> Geld, um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auf </a:t>
            </a:r>
            <a:r>
              <a:rPr lang="en-US" sz="1600" b="0" i="0" u="none" strike="noStrike" cap="none" dirty="0" err="1">
                <a:solidFill>
                  <a:schemeClr val="dk1"/>
                </a:solidFill>
                <a:latin typeface="Arial"/>
                <a:ea typeface="Arial"/>
                <a:cs typeface="Arial"/>
                <a:sym typeface="Arial"/>
              </a:rPr>
              <a:t>große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schlechte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Geschäftszeiten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vorzubereiten</a:t>
            </a:r>
            <a:r>
              <a:rPr lang="en-US" sz="1600" b="0" i="0" u="none" strike="noStrike" cap="none" dirty="0">
                <a:solidFill>
                  <a:schemeClr val="dk1"/>
                </a:solidFill>
                <a:latin typeface="Arial"/>
                <a:ea typeface="Arial"/>
                <a:cs typeface="Arial"/>
                <a:sym typeface="Arial"/>
              </a:rPr>
              <a:t>.</a:t>
            </a:r>
            <a:endParaRPr sz="1200" dirty="0"/>
          </a:p>
          <a:p>
            <a:pPr marL="425450" marR="0" lvl="0" indent="-285750" algn="just" rtl="0">
              <a:lnSpc>
                <a:spcPct val="100000"/>
              </a:lnSpc>
              <a:spcBef>
                <a:spcPts val="0"/>
              </a:spcBef>
              <a:spcAft>
                <a:spcPts val="0"/>
              </a:spcAft>
              <a:buClr>
                <a:schemeClr val="dk1"/>
              </a:buClr>
              <a:buSzPts val="1400"/>
              <a:buFont typeface="Arial"/>
              <a:buChar char="•"/>
            </a:pPr>
            <a:r>
              <a:rPr lang="en-US" sz="1600" b="1" i="0" u="none" strike="noStrike" cap="none" dirty="0" err="1">
                <a:solidFill>
                  <a:schemeClr val="dk1"/>
                </a:solidFill>
                <a:latin typeface="Arial"/>
                <a:ea typeface="Arial"/>
                <a:cs typeface="Arial"/>
                <a:sym typeface="Arial"/>
              </a:rPr>
              <a:t>Überprüfen</a:t>
            </a:r>
            <a:r>
              <a:rPr lang="en-US" sz="1600" b="1" i="0" u="none" strike="noStrike" cap="none" dirty="0">
                <a:solidFill>
                  <a:schemeClr val="dk1"/>
                </a:solidFill>
                <a:latin typeface="Arial"/>
                <a:ea typeface="Arial"/>
                <a:cs typeface="Arial"/>
                <a:sym typeface="Arial"/>
              </a:rPr>
              <a:t> Sie </a:t>
            </a:r>
            <a:r>
              <a:rPr lang="en-US" sz="1600" b="1" i="0" u="none" strike="noStrike" cap="none" dirty="0" err="1">
                <a:solidFill>
                  <a:schemeClr val="dk1"/>
                </a:solidFill>
                <a:latin typeface="Arial"/>
                <a:ea typeface="Arial"/>
                <a:cs typeface="Arial"/>
                <a:sym typeface="Arial"/>
              </a:rPr>
              <a:t>regelmäßig</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Ihren</a:t>
            </a:r>
            <a:r>
              <a:rPr lang="en-US" sz="1600" b="1" i="0" u="none" strike="noStrike" cap="none" dirty="0">
                <a:solidFill>
                  <a:schemeClr val="dk1"/>
                </a:solidFill>
                <a:latin typeface="Arial"/>
                <a:ea typeface="Arial"/>
                <a:cs typeface="Arial"/>
                <a:sym typeface="Arial"/>
              </a:rPr>
              <a:t> Cashflow: </a:t>
            </a:r>
            <a:r>
              <a:rPr lang="en-US" sz="1600" b="0" i="0" u="none" strike="noStrike" cap="none" dirty="0" err="1">
                <a:solidFill>
                  <a:schemeClr val="dk1"/>
                </a:solidFill>
                <a:latin typeface="Arial"/>
                <a:ea typeface="Arial"/>
                <a:cs typeface="Arial"/>
                <a:sym typeface="Arial"/>
              </a:rPr>
              <a:t>Überprüfen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Ihren</a:t>
            </a:r>
            <a:r>
              <a:rPr lang="en-US" sz="1600" b="0" i="0" u="none" strike="noStrike" cap="none" dirty="0">
                <a:solidFill>
                  <a:schemeClr val="dk1"/>
                </a:solidFill>
                <a:latin typeface="Arial"/>
                <a:ea typeface="Arial"/>
                <a:cs typeface="Arial"/>
                <a:sym typeface="Arial"/>
              </a:rPr>
              <a:t> Cashflow </a:t>
            </a:r>
            <a:r>
              <a:rPr lang="en-US" sz="1600" b="0" i="0" u="none" strike="noStrike" cap="none" dirty="0" err="1">
                <a:solidFill>
                  <a:schemeClr val="dk1"/>
                </a:solidFill>
                <a:latin typeface="Arial"/>
                <a:ea typeface="Arial"/>
                <a:cs typeface="Arial"/>
                <a:sym typeface="Arial"/>
              </a:rPr>
              <a:t>häufig</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Überraschungen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vermeiden</a:t>
            </a:r>
            <a:r>
              <a:rPr lang="en-US" sz="1600" b="0" i="0" u="none" strike="noStrike" cap="none" dirty="0">
                <a:solidFill>
                  <a:schemeClr val="dk1"/>
                </a:solidFill>
                <a:latin typeface="Arial"/>
                <a:ea typeface="Arial"/>
                <a:cs typeface="Arial"/>
                <a:sym typeface="Arial"/>
              </a:rPr>
              <a:t>.</a:t>
            </a:r>
            <a:endParaRPr sz="1200" dirty="0"/>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71" name="Google Shape;1071;p126"/>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072" name="Google Shape;1072;p126"/>
          <p:cNvSpPr txBox="1"/>
          <p:nvPr/>
        </p:nvSpPr>
        <p:spPr>
          <a:xfrm>
            <a:off x="899555" y="1106716"/>
            <a:ext cx="6627600" cy="140034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Finanzielles</a:t>
            </a:r>
            <a:r>
              <a:rPr lang="en-US" sz="1700" b="1" i="0" u="none" strike="noStrike" cap="none" dirty="0">
                <a:solidFill>
                  <a:schemeClr val="dk1"/>
                </a:solidFill>
                <a:latin typeface="Arial"/>
                <a:ea typeface="Arial"/>
                <a:cs typeface="Arial"/>
                <a:sym typeface="Arial"/>
              </a:rPr>
              <a:t> </a:t>
            </a:r>
            <a:r>
              <a:rPr lang="en-US" sz="1700" b="1" i="0" u="none" strike="noStrike" cap="none" dirty="0" err="1">
                <a:solidFill>
                  <a:schemeClr val="dk1"/>
                </a:solidFill>
                <a:latin typeface="Arial"/>
                <a:ea typeface="Arial"/>
                <a:cs typeface="Arial"/>
                <a:sym typeface="Arial"/>
              </a:rPr>
              <a:t>Risikomanagement</a:t>
            </a:r>
            <a:r>
              <a:rPr lang="en-US" sz="1700" b="1"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ist</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jedes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erfolgreiche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entscheidender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Bedeutung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insbesondere</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Jungunternehmer</a:t>
            </a:r>
            <a:r>
              <a:rPr lang="en-US" sz="1700" b="0" i="0" u="none" strike="noStrike" cap="none" dirty="0">
                <a:solidFill>
                  <a:schemeClr val="dk1"/>
                </a:solidFill>
                <a:latin typeface="Arial"/>
                <a:ea typeface="Arial"/>
                <a:cs typeface="Arial"/>
                <a:sym typeface="Arial"/>
              </a:rPr>
              <a:t>. Es </a:t>
            </a:r>
            <a:r>
              <a:rPr lang="en-US" sz="1700" b="0" i="0" u="none" strike="noStrike" cap="none" dirty="0" err="1">
                <a:solidFill>
                  <a:schemeClr val="dk1"/>
                </a:solidFill>
                <a:latin typeface="Arial"/>
                <a:ea typeface="Arial"/>
                <a:cs typeface="Arial"/>
                <a:sym typeface="Arial"/>
              </a:rPr>
              <a:t>umfasst</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Identifizierung</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Analyse</a:t>
            </a:r>
            <a:r>
              <a:rPr lang="en-US" sz="1700" b="0" i="0" u="none" strike="noStrike" cap="none" dirty="0">
                <a:solidFill>
                  <a:schemeClr val="dk1"/>
                </a:solidFill>
                <a:latin typeface="Arial"/>
                <a:ea typeface="Arial"/>
                <a:cs typeface="Arial"/>
                <a:sym typeface="Arial"/>
              </a:rPr>
              <a:t> und </a:t>
            </a:r>
            <a:r>
              <a:rPr lang="en-US" sz="1700" b="0" i="0" u="none" strike="noStrike" cap="none" dirty="0" err="1">
                <a:solidFill>
                  <a:schemeClr val="dk1"/>
                </a:solidFill>
                <a:latin typeface="Arial"/>
                <a:ea typeface="Arial"/>
                <a:cs typeface="Arial"/>
                <a:sym typeface="Arial"/>
              </a:rPr>
              <a:t>Abschwächung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Risiken</a:t>
            </a:r>
            <a:r>
              <a:rPr lang="en-US" sz="1700" b="0" i="0" u="none" strike="noStrike" cap="none" dirty="0">
                <a:solidFill>
                  <a:schemeClr val="dk1"/>
                </a:solidFill>
                <a:latin typeface="Arial"/>
                <a:ea typeface="Arial"/>
                <a:cs typeface="Arial"/>
                <a:sym typeface="Arial"/>
              </a:rPr>
              <a:t>, die </a:t>
            </a:r>
            <a:r>
              <a:rPr lang="en-US" sz="1700" b="0" i="0" u="none" strike="noStrike" cap="none" dirty="0" err="1">
                <a:solidFill>
                  <a:schemeClr val="dk1"/>
                </a:solidFill>
                <a:latin typeface="Arial"/>
                <a:ea typeface="Arial"/>
                <a:cs typeface="Arial"/>
                <a:sym typeface="Arial"/>
              </a:rPr>
              <a:t>sich</a:t>
            </a:r>
            <a:r>
              <a:rPr lang="en-US" sz="1700" b="0" i="0" u="none" strike="noStrike" cap="none" dirty="0">
                <a:solidFill>
                  <a:schemeClr val="dk1"/>
                </a:solidFill>
                <a:latin typeface="Arial"/>
                <a:ea typeface="Arial"/>
                <a:cs typeface="Arial"/>
                <a:sym typeface="Arial"/>
              </a:rPr>
              <a:t> auf die </a:t>
            </a:r>
            <a:r>
              <a:rPr lang="en-US" sz="1700" b="0" i="0" u="none" strike="noStrike" cap="none" dirty="0" err="1">
                <a:solidFill>
                  <a:schemeClr val="dk1"/>
                </a:solidFill>
                <a:latin typeface="Arial"/>
                <a:ea typeface="Arial"/>
                <a:cs typeface="Arial"/>
                <a:sym typeface="Arial"/>
              </a:rPr>
              <a:t>finanzielle</a:t>
            </a:r>
            <a:r>
              <a:rPr lang="en-US" sz="1700" b="0" i="0" u="none" strike="noStrike" cap="none" dirty="0">
                <a:solidFill>
                  <a:schemeClr val="dk1"/>
                </a:solidFill>
                <a:latin typeface="Arial"/>
                <a:ea typeface="Arial"/>
                <a:cs typeface="Arial"/>
                <a:sym typeface="Arial"/>
              </a:rPr>
              <a:t> Gesundheit </a:t>
            </a:r>
            <a:r>
              <a:rPr lang="en-US" sz="1700" b="0" i="0" u="none" strike="noStrike" cap="none" dirty="0" err="1">
                <a:solidFill>
                  <a:schemeClr val="dk1"/>
                </a:solidFill>
                <a:latin typeface="Arial"/>
                <a:ea typeface="Arial"/>
                <a:cs typeface="Arial"/>
                <a:sym typeface="Arial"/>
              </a:rPr>
              <a:t>eines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auswirken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könnten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sowie</a:t>
            </a:r>
            <a:r>
              <a:rPr lang="en-US" sz="1700" b="0" i="0" u="none" strike="noStrike" cap="none" dirty="0">
                <a:solidFill>
                  <a:schemeClr val="dk1"/>
                </a:solidFill>
                <a:latin typeface="Arial"/>
                <a:ea typeface="Arial"/>
                <a:cs typeface="Arial"/>
                <a:sym typeface="Arial"/>
              </a:rPr>
              <a:t> den Schutz des </a:t>
            </a:r>
            <a:r>
              <a:rPr lang="en-US" sz="1700" b="0" i="0" u="none" strike="noStrike" cap="none" dirty="0" err="1">
                <a:solidFill>
                  <a:schemeClr val="dk1"/>
                </a:solidFill>
                <a:latin typeface="Arial"/>
                <a:ea typeface="Arial"/>
                <a:cs typeface="Arial"/>
                <a:sym typeface="Arial"/>
              </a:rPr>
              <a:t>Kapitals</a:t>
            </a:r>
            <a:r>
              <a:rPr lang="en-US" sz="1700" b="0" i="0" u="none" strike="noStrike" cap="none" dirty="0">
                <a:solidFill>
                  <a:schemeClr val="dk1"/>
                </a:solidFill>
                <a:latin typeface="Arial"/>
                <a:ea typeface="Arial"/>
                <a:cs typeface="Arial"/>
                <a:sym typeface="Arial"/>
              </a:rPr>
              <a:t> und der </a:t>
            </a:r>
            <a:r>
              <a:rPr lang="en-US" sz="1700" b="0" i="0" u="none" strike="noStrike" cap="none" dirty="0" err="1">
                <a:solidFill>
                  <a:schemeClr val="dk1"/>
                </a:solidFill>
                <a:latin typeface="Arial"/>
                <a:ea typeface="Arial"/>
                <a:cs typeface="Arial"/>
                <a:sym typeface="Arial"/>
              </a:rPr>
              <a:t>Erträge</a:t>
            </a:r>
            <a:r>
              <a:rPr lang="en-US" sz="1700" b="0" i="0" u="none" strike="noStrike" cap="none" dirty="0">
                <a:solidFill>
                  <a:schemeClr val="dk1"/>
                </a:solidFill>
                <a:latin typeface="Arial"/>
                <a:ea typeface="Arial"/>
                <a:cs typeface="Arial"/>
                <a:sym typeface="Arial"/>
              </a:rPr>
              <a:t>, um </a:t>
            </a:r>
            <a:r>
              <a:rPr lang="en-US" sz="1700" b="0" i="0" u="none" strike="noStrike" cap="none" dirty="0" err="1">
                <a:solidFill>
                  <a:schemeClr val="dk1"/>
                </a:solidFill>
                <a:latin typeface="Arial"/>
                <a:ea typeface="Arial"/>
                <a:cs typeface="Arial"/>
                <a:sym typeface="Arial"/>
              </a:rPr>
              <a:t>einen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stabilen</a:t>
            </a:r>
            <a:r>
              <a:rPr lang="en-US" sz="1700" b="0" i="0" u="none" strike="noStrike" cap="none" dirty="0">
                <a:solidFill>
                  <a:schemeClr val="dk1"/>
                </a:solidFill>
                <a:latin typeface="Arial"/>
                <a:ea typeface="Arial"/>
                <a:cs typeface="Arial"/>
                <a:sym typeface="Arial"/>
              </a:rPr>
              <a:t> Cashflow und </a:t>
            </a:r>
            <a:r>
              <a:rPr lang="en-US" sz="1700" b="0" i="0" u="none" strike="noStrike" cap="none" dirty="0" err="1">
                <a:solidFill>
                  <a:schemeClr val="dk1"/>
                </a:solidFill>
                <a:latin typeface="Arial"/>
                <a:ea typeface="Arial"/>
                <a:cs typeface="Arial"/>
                <a:sym typeface="Arial"/>
              </a:rPr>
              <a:t>eine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langfristige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Rentabilität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gewährleisten</a:t>
            </a:r>
            <a:r>
              <a:rPr lang="en-US"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pic>
        <p:nvPicPr>
          <p:cNvPr id="1073" name="Google Shape;1073;p126"/>
          <p:cNvPicPr preferRelativeResize="0"/>
          <p:nvPr/>
        </p:nvPicPr>
        <p:blipFill rotWithShape="1">
          <a:blip r:embed="rId4">
            <a:alphaModFix/>
          </a:blip>
          <a:srcRect/>
          <a:stretch/>
        </p:blipFill>
        <p:spPr>
          <a:xfrm>
            <a:off x="696157" y="3613775"/>
            <a:ext cx="3196812" cy="2967499"/>
          </a:xfrm>
          <a:prstGeom prst="rect">
            <a:avLst/>
          </a:prstGeom>
          <a:noFill/>
          <a:ln>
            <a:noFill/>
          </a:ln>
        </p:spPr>
      </p:pic>
      <p:sp>
        <p:nvSpPr>
          <p:cNvPr id="1074" name="Google Shape;1074;p126"/>
          <p:cNvSpPr txBox="1"/>
          <p:nvPr/>
        </p:nvSpPr>
        <p:spPr>
          <a:xfrm>
            <a:off x="4025317" y="3228765"/>
            <a:ext cx="5742878" cy="27084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dirty="0">
                <a:solidFill>
                  <a:srgbClr val="000000"/>
                </a:solidFill>
                <a:latin typeface="Arial"/>
                <a:ea typeface="Arial"/>
                <a:cs typeface="Arial"/>
                <a:sym typeface="Arial"/>
              </a:rPr>
              <a:t>Die </a:t>
            </a:r>
            <a:r>
              <a:rPr lang="en-US" sz="1700" b="1" i="0" u="none" strike="noStrike" cap="none" dirty="0" err="1">
                <a:solidFill>
                  <a:srgbClr val="000000"/>
                </a:solidFill>
                <a:latin typeface="Arial"/>
                <a:ea typeface="Arial"/>
                <a:cs typeface="Arial"/>
                <a:sym typeface="Arial"/>
              </a:rPr>
              <a:t>wichtigsten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Etappen</a:t>
            </a:r>
            <a:r>
              <a:rPr lang="en-US" sz="1700" b="1" i="0" u="none" strike="noStrike" cap="none" dirty="0">
                <a:solidFill>
                  <a:srgbClr val="000000"/>
                </a:solidFill>
                <a:latin typeface="Arial"/>
                <a:ea typeface="Arial"/>
                <a:cs typeface="Arial"/>
                <a:sym typeface="Arial"/>
              </a:rPr>
              <a:t> des </a:t>
            </a:r>
            <a:r>
              <a:rPr lang="en-US" sz="1700" b="1" i="0" u="none" strike="noStrike" cap="none" dirty="0" err="1">
                <a:solidFill>
                  <a:srgbClr val="000000"/>
                </a:solidFill>
                <a:latin typeface="Arial"/>
                <a:ea typeface="Arial"/>
                <a:cs typeface="Arial"/>
                <a:sym typeface="Arial"/>
              </a:rPr>
              <a:t>finanziellen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Risikomanagements</a:t>
            </a:r>
            <a:endParaRPr dirty="0"/>
          </a:p>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Identifizierung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Risiken</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Erkennen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potenzieller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Bedrohungen</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Finanzen</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Unternehmens</a:t>
            </a:r>
            <a:r>
              <a:rPr lang="en-US" sz="1700" b="0" i="0" u="none" strike="noStrike" cap="none" dirty="0">
                <a:solidFill>
                  <a:srgbClr val="000000"/>
                </a:solidFill>
                <a:latin typeface="Arial"/>
                <a:ea typeface="Arial"/>
                <a:cs typeface="Arial"/>
                <a:sym typeface="Arial"/>
              </a:rPr>
              <a:t>.</a:t>
            </a:r>
            <a:endParaRPr dirty="0"/>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Risikobewertung</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Bewerten</a:t>
            </a:r>
            <a:r>
              <a:rPr lang="en-US" sz="1700" b="0" i="0" u="none" strike="noStrike" cap="none" dirty="0">
                <a:solidFill>
                  <a:srgbClr val="000000"/>
                </a:solidFill>
                <a:latin typeface="Arial"/>
                <a:ea typeface="Arial"/>
                <a:cs typeface="Arial"/>
                <a:sym typeface="Arial"/>
              </a:rPr>
              <a:t> Sie die </a:t>
            </a:r>
            <a:r>
              <a:rPr lang="en-US" sz="1700" b="0" i="0" u="none" strike="noStrike" cap="none" dirty="0" err="1">
                <a:solidFill>
                  <a:srgbClr val="000000"/>
                </a:solidFill>
                <a:latin typeface="Arial"/>
                <a:ea typeface="Arial"/>
                <a:cs typeface="Arial"/>
                <a:sym typeface="Arial"/>
              </a:rPr>
              <a:t>Wahrscheinlichkeit</a:t>
            </a:r>
            <a:r>
              <a:rPr lang="en-US" sz="1700" b="0" i="0" u="none" strike="noStrike" cap="none" dirty="0">
                <a:solidFill>
                  <a:srgbClr val="000000"/>
                </a:solidFill>
                <a:latin typeface="Arial"/>
                <a:ea typeface="Arial"/>
                <a:cs typeface="Arial"/>
                <a:sym typeface="Arial"/>
              </a:rPr>
              <a:t> und die </a:t>
            </a:r>
            <a:r>
              <a:rPr lang="en-US" sz="1700" b="0" i="0" u="none" strike="noStrike" cap="none" dirty="0" err="1">
                <a:solidFill>
                  <a:srgbClr val="000000"/>
                </a:solidFill>
                <a:latin typeface="Arial"/>
                <a:ea typeface="Arial"/>
                <a:cs typeface="Arial"/>
                <a:sym typeface="Arial"/>
              </a:rPr>
              <a:t>Auswirkungen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dieser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Risiken</a:t>
            </a:r>
            <a:r>
              <a:rPr lang="en-US" sz="1700" b="0" i="0" u="none" strike="noStrike" cap="none" dirty="0">
                <a:solidFill>
                  <a:srgbClr val="000000"/>
                </a:solidFill>
                <a:latin typeface="Arial"/>
                <a:ea typeface="Arial"/>
                <a:cs typeface="Arial"/>
                <a:sym typeface="Arial"/>
              </a:rPr>
              <a:t>.</a:t>
            </a:r>
            <a:endParaRPr dirty="0"/>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Risikominderung</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Entwicklung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Umsetzung</a:t>
            </a:r>
            <a:r>
              <a:rPr lang="en-US" sz="1700" b="0" i="0" u="none" strike="noStrike" cap="none" dirty="0">
                <a:solidFill>
                  <a:srgbClr val="000000"/>
                </a:solidFill>
                <a:latin typeface="Arial"/>
                <a:ea typeface="Arial"/>
                <a:cs typeface="Arial"/>
                <a:sym typeface="Arial"/>
              </a:rPr>
              <a:t> von </a:t>
            </a:r>
            <a:r>
              <a:rPr lang="en-US" sz="1700" b="0" i="0" u="none" strike="noStrike" cap="none" dirty="0" err="1">
                <a:solidFill>
                  <a:srgbClr val="000000"/>
                </a:solidFill>
                <a:latin typeface="Arial"/>
                <a:ea typeface="Arial"/>
                <a:cs typeface="Arial"/>
                <a:sym typeface="Arial"/>
              </a:rPr>
              <a:t>Strategien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Minimierung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oder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Vermeidung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Risiken</a:t>
            </a:r>
            <a:r>
              <a:rPr lang="en-US" sz="1700" b="0" i="0" u="none" strike="noStrike" cap="none" dirty="0">
                <a:solidFill>
                  <a:srgbClr val="000000"/>
                </a:solidFill>
                <a:latin typeface="Arial"/>
                <a:ea typeface="Arial"/>
                <a:cs typeface="Arial"/>
                <a:sym typeface="Arial"/>
              </a:rPr>
              <a:t>.</a:t>
            </a:r>
            <a:endParaRPr dirty="0"/>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Risikoüberwachung</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Kontinuierliche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Überprüfung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Anpassung</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Risikomanagementstrategien</a:t>
            </a:r>
            <a:r>
              <a:rPr lang="en-US" sz="1700" b="0" i="0" u="none" strike="noStrike" cap="none" dirty="0">
                <a:solidFill>
                  <a:srgbClr val="000000"/>
                </a:solidFill>
                <a:latin typeface="Arial"/>
                <a:ea typeface="Arial"/>
                <a:cs typeface="Arial"/>
                <a:sym typeface="Arial"/>
              </a:rPr>
              <a:t>.</a:t>
            </a:r>
            <a:endParaRP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pic>
        <p:nvPicPr>
          <p:cNvPr id="1079" name="Google Shape;1079;p127"/>
          <p:cNvPicPr preferRelativeResize="0"/>
          <p:nvPr/>
        </p:nvPicPr>
        <p:blipFill rotWithShape="1">
          <a:blip r:embed="rId3">
            <a:alphaModFix/>
          </a:blip>
          <a:srcRect/>
          <a:stretch/>
        </p:blipFill>
        <p:spPr>
          <a:xfrm>
            <a:off x="2838" y="2"/>
            <a:ext cx="10688975" cy="7559673"/>
          </a:xfrm>
          <a:prstGeom prst="rect">
            <a:avLst/>
          </a:prstGeom>
          <a:noFill/>
          <a:ln>
            <a:noFill/>
          </a:ln>
        </p:spPr>
      </p:pic>
      <p:sp>
        <p:nvSpPr>
          <p:cNvPr id="1080" name="Google Shape;1080;p127"/>
          <p:cNvSpPr txBox="1"/>
          <p:nvPr/>
        </p:nvSpPr>
        <p:spPr>
          <a:xfrm>
            <a:off x="610529" y="1389210"/>
            <a:ext cx="9603987" cy="40164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Arten von finanziellen Risiken</a:t>
            </a:r>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Marktrisiko: </a:t>
            </a:r>
            <a:r>
              <a:rPr lang="en-US" sz="1700" b="0" i="0" u="none" strike="noStrike" cap="none">
                <a:solidFill>
                  <a:srgbClr val="000000"/>
                </a:solidFill>
                <a:latin typeface="Arial"/>
                <a:ea typeface="Arial"/>
                <a:cs typeface="Arial"/>
                <a:sym typeface="Arial"/>
              </a:rPr>
              <a:t>Verluste aufgrund von Marktschwankungen wie Zins- oder Wechselkursänderungen.</a:t>
            </a:r>
            <a:endParaRPr/>
          </a:p>
          <a:p>
            <a:pPr marL="285750" marR="0" lvl="0" indent="-17780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Kreditrisiko: </a:t>
            </a:r>
            <a:r>
              <a:rPr lang="en-US" sz="1700" b="0" i="0" u="none" strike="noStrike" cap="none">
                <a:solidFill>
                  <a:srgbClr val="000000"/>
                </a:solidFill>
                <a:latin typeface="Arial"/>
                <a:ea typeface="Arial"/>
                <a:cs typeface="Arial"/>
                <a:sym typeface="Arial"/>
              </a:rPr>
              <a:t>Verluste aus der Nichterfüllung von Verpflichtungen durch einen Kreditnehmer oder eine Gegenpartei, die sich auf den Cashflow auswirken.</a:t>
            </a:r>
            <a:endParaRPr/>
          </a:p>
          <a:p>
            <a:pPr marL="285750" marR="0" lvl="0" indent="-17780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Liquiditätsrisiko: </a:t>
            </a:r>
            <a:r>
              <a:rPr lang="en-US" sz="1700" b="0" i="0" u="none" strike="noStrike" cap="none">
                <a:solidFill>
                  <a:srgbClr val="000000"/>
                </a:solidFill>
                <a:latin typeface="Arial"/>
                <a:ea typeface="Arial"/>
                <a:cs typeface="Arial"/>
                <a:sym typeface="Arial"/>
              </a:rPr>
              <a:t>Unfähigkeit, kurzfristige finanzielle Verpflichtungen zu erfüllen, was die Geschäftstätigkeit beeinträchtigt.</a:t>
            </a:r>
            <a:endParaRPr/>
          </a:p>
          <a:p>
            <a:pPr marL="285750" marR="0" lvl="0" indent="-17780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Operationelles Risiko: </a:t>
            </a:r>
            <a:r>
              <a:rPr lang="en-US" sz="1700" b="0" i="0" u="none" strike="noStrike" cap="none">
                <a:solidFill>
                  <a:srgbClr val="000000"/>
                </a:solidFill>
                <a:latin typeface="Arial"/>
                <a:ea typeface="Arial"/>
                <a:cs typeface="Arial"/>
                <a:sym typeface="Arial"/>
              </a:rPr>
              <a:t>Verluste aufgrund von internen Versäumnissen oder Ineffizienzen, wie z. B. fehlerhafte Prozesse oder menschliches Versagen, die in kleineren oder neueren Unternehmen erheblich sind.</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pic>
        <p:nvPicPr>
          <p:cNvPr id="1085" name="Google Shape;1085;p128"/>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086" name="Google Shape;1086;p128"/>
          <p:cNvSpPr txBox="1"/>
          <p:nvPr/>
        </p:nvSpPr>
        <p:spPr>
          <a:xfrm>
            <a:off x="590913" y="1209301"/>
            <a:ext cx="9510000" cy="55091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Identifizierung</a:t>
            </a:r>
            <a:r>
              <a:rPr lang="en-US" sz="1600" b="1" i="0" u="none" strike="noStrike" cap="none" dirty="0">
                <a:solidFill>
                  <a:schemeClr val="dk1"/>
                </a:solidFill>
                <a:latin typeface="Arial"/>
                <a:ea typeface="Arial"/>
                <a:cs typeface="Arial"/>
                <a:sym typeface="Arial"/>
              </a:rPr>
              <a:t> von </a:t>
            </a:r>
            <a:r>
              <a:rPr lang="en-US" sz="1600" b="1" i="0" u="none" strike="noStrike" cap="none" dirty="0" err="1">
                <a:solidFill>
                  <a:schemeClr val="dk1"/>
                </a:solidFill>
                <a:latin typeface="Arial"/>
                <a:ea typeface="Arial"/>
                <a:cs typeface="Arial"/>
                <a:sym typeface="Arial"/>
              </a:rPr>
              <a:t>Risiken</a:t>
            </a:r>
            <a:endParaRPr lang="tr-TR" sz="1600" b="1"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endParaRPr lang="tr-T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Bei der </a:t>
            </a:r>
            <a:r>
              <a:rPr lang="en-US" sz="1600" b="0" i="0" u="none" strike="noStrike" cap="none" dirty="0" err="1">
                <a:solidFill>
                  <a:schemeClr val="dk1"/>
                </a:solidFill>
                <a:latin typeface="Arial"/>
                <a:ea typeface="Arial"/>
                <a:cs typeface="Arial"/>
                <a:sym typeface="Arial"/>
              </a:rPr>
              <a:t>Risikoidentifizierung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geht</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darum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Bedrohungen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erkennen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negativ</a:t>
            </a:r>
            <a:r>
              <a:rPr lang="en-US" sz="1600" b="0" i="0" u="none" strike="noStrike" cap="none" dirty="0">
                <a:solidFill>
                  <a:schemeClr val="dk1"/>
                </a:solidFill>
                <a:latin typeface="Arial"/>
                <a:ea typeface="Arial"/>
                <a:cs typeface="Arial"/>
                <a:sym typeface="Arial"/>
              </a:rPr>
              <a:t> auf die </a:t>
            </a:r>
            <a:r>
              <a:rPr lang="en-US" sz="1600" b="0" i="0" u="none" strike="noStrike" cap="none" dirty="0" err="1">
                <a:solidFill>
                  <a:schemeClr val="dk1"/>
                </a:solidFill>
                <a:latin typeface="Arial"/>
                <a:ea typeface="Arial"/>
                <a:cs typeface="Arial"/>
                <a:sym typeface="Arial"/>
              </a:rPr>
              <a:t>Finanzen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auswirken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könnten</a:t>
            </a:r>
            <a:r>
              <a:rPr lang="en-US" sz="1600" b="0" i="0" u="none" strike="noStrike" cap="none" dirty="0">
                <a:solidFill>
                  <a:schemeClr val="dk1"/>
                </a:solidFill>
                <a:latin typeface="Arial"/>
                <a:ea typeface="Arial"/>
                <a:cs typeface="Arial"/>
                <a:sym typeface="Arial"/>
              </a:rPr>
              <a:t>. Dies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erste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wichtigste</a:t>
            </a:r>
            <a:r>
              <a:rPr lang="en-US" sz="1600" b="0" i="0" u="none" strike="noStrike" cap="none" dirty="0">
                <a:solidFill>
                  <a:schemeClr val="dk1"/>
                </a:solidFill>
                <a:latin typeface="Arial"/>
                <a:ea typeface="Arial"/>
                <a:cs typeface="Arial"/>
                <a:sym typeface="Arial"/>
              </a:rPr>
              <a:t> Schritt </a:t>
            </a:r>
            <a:r>
              <a:rPr lang="en-US" sz="1600" b="0" i="0" u="none" strike="noStrike" cap="none" dirty="0" err="1">
                <a:solidFill>
                  <a:schemeClr val="dk1"/>
                </a:solidFill>
                <a:latin typeface="Arial"/>
                <a:ea typeface="Arial"/>
                <a:cs typeface="Arial"/>
                <a:sym typeface="Arial"/>
              </a:rPr>
              <a:t>im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Risikomanagementprozess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verschiedenen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Quellen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entstehen</a:t>
            </a:r>
            <a:r>
              <a:rPr lang="en-US" sz="1600" b="0" i="0" u="none" strike="noStrike" cap="none" dirty="0">
                <a:solidFill>
                  <a:schemeClr val="dk1"/>
                </a:solidFill>
                <a:latin typeface="Arial"/>
                <a:ea typeface="Arial"/>
                <a:cs typeface="Arial"/>
                <a:sym typeface="Arial"/>
              </a:rPr>
              <a:t>, z. B.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Marktschwankungen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Kreditproblemen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Betriebsausfällen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externen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Ereignissen</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Schritte</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Risikoermittlung</a:t>
            </a: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Schritt 1: </a:t>
            </a:r>
            <a:r>
              <a:rPr lang="en-US" sz="1600" b="0" i="0" u="none" strike="noStrike" cap="none" dirty="0" err="1">
                <a:solidFill>
                  <a:schemeClr val="dk1"/>
                </a:solidFill>
                <a:latin typeface="Arial"/>
                <a:ea typeface="Arial"/>
                <a:cs typeface="Arial"/>
                <a:sym typeface="Arial"/>
              </a:rPr>
              <a:t>Sammeln</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Informationen</a:t>
            </a:r>
            <a:r>
              <a:rPr lang="en-US" sz="1600" b="0" i="0" u="none" strike="noStrike" cap="none" dirty="0">
                <a:solidFill>
                  <a:schemeClr val="dk1"/>
                </a:solidFill>
                <a:latin typeface="Arial"/>
                <a:ea typeface="Arial"/>
                <a:cs typeface="Arial"/>
                <a:sym typeface="Arial"/>
              </a:rPr>
              <a:t> - </a:t>
            </a:r>
            <a:r>
              <a:rPr lang="en-US" sz="1600" b="0" i="0" u="none" strike="noStrike" cap="none" dirty="0" err="1">
                <a:solidFill>
                  <a:schemeClr val="dk1"/>
                </a:solidFill>
                <a:latin typeface="Arial"/>
                <a:ea typeface="Arial"/>
                <a:cs typeface="Arial"/>
                <a:sym typeface="Arial"/>
              </a:rPr>
              <a:t>Sammeln</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Daten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verschiedenen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Quellen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Jahresabschlüssen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Marktberichten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Branchennachrichten</a:t>
            </a:r>
            <a:r>
              <a:rPr lang="en-US" sz="1600" b="0" i="0" u="none" strike="noStrike" cap="none" dirty="0">
                <a:solidFill>
                  <a:schemeClr val="dk1"/>
                </a:solidFill>
                <a:latin typeface="Arial"/>
                <a:ea typeface="Arial"/>
                <a:cs typeface="Arial"/>
                <a:sym typeface="Arial"/>
              </a:rPr>
              <a:t> und Verstehen des </a:t>
            </a:r>
            <a:r>
              <a:rPr lang="en-US" sz="1600" b="0" i="0" u="none" strike="noStrike" cap="none" dirty="0" err="1">
                <a:solidFill>
                  <a:schemeClr val="dk1"/>
                </a:solidFill>
                <a:latin typeface="Arial"/>
                <a:ea typeface="Arial"/>
                <a:cs typeface="Arial"/>
                <a:sym typeface="Arial"/>
              </a:rPr>
              <a:t>Unternehmensumfelds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einschließlich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Wettbewerbern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Vorschriften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wirtschaftlichen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Bedingungen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Schritt 2: </a:t>
            </a:r>
            <a:r>
              <a:rPr lang="en-US" sz="1600" b="0" i="0" u="none" strike="noStrike" cap="none" dirty="0" err="1">
                <a:solidFill>
                  <a:schemeClr val="dk1"/>
                </a:solidFill>
                <a:latin typeface="Arial"/>
                <a:ea typeface="Arial"/>
                <a:cs typeface="Arial"/>
                <a:sym typeface="Arial"/>
              </a:rPr>
              <a:t>Analyse</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Geschäftsaktivitäten</a:t>
            </a:r>
            <a:r>
              <a:rPr lang="en-US" sz="1600" b="0" i="0" u="none" strike="noStrike" cap="none" dirty="0">
                <a:solidFill>
                  <a:schemeClr val="dk1"/>
                </a:solidFill>
                <a:latin typeface="Arial"/>
                <a:ea typeface="Arial"/>
                <a:cs typeface="Arial"/>
                <a:sym typeface="Arial"/>
              </a:rPr>
              <a:t> - </a:t>
            </a:r>
            <a:r>
              <a:rPr lang="en-US" sz="1600" b="0" i="0" u="none" strike="noStrike" cap="none" dirty="0" err="1">
                <a:solidFill>
                  <a:schemeClr val="dk1"/>
                </a:solidFill>
                <a:latin typeface="Arial"/>
                <a:ea typeface="Arial"/>
                <a:cs typeface="Arial"/>
                <a:sym typeface="Arial"/>
              </a:rPr>
              <a:t>Überprüfung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interner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Prozesse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Produktion, </a:t>
            </a:r>
            <a:r>
              <a:rPr lang="en-US" sz="1600" b="0" i="0" u="none" strike="noStrike" cap="none" dirty="0" err="1">
                <a:solidFill>
                  <a:schemeClr val="dk1"/>
                </a:solidFill>
                <a:latin typeface="Arial"/>
                <a:ea typeface="Arial"/>
                <a:cs typeface="Arial"/>
                <a:sym typeface="Arial"/>
              </a:rPr>
              <a:t>Vertrieb</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Lieferkettenmanagement</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Bereiche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Schwachstellen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ermitteln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Schritt 3: </a:t>
            </a:r>
            <a:r>
              <a:rPr lang="en-US" sz="1600" b="0" i="0" u="none" strike="noStrike" cap="none" dirty="0" err="1">
                <a:solidFill>
                  <a:schemeClr val="dk1"/>
                </a:solidFill>
                <a:latin typeface="Arial"/>
                <a:ea typeface="Arial"/>
                <a:cs typeface="Arial"/>
                <a:sym typeface="Arial"/>
              </a:rPr>
              <a:t>Einbindung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Stakeholdern</a:t>
            </a:r>
            <a:r>
              <a:rPr lang="en-US" sz="1600" b="0" i="0" u="none" strike="noStrike" cap="none" dirty="0">
                <a:solidFill>
                  <a:schemeClr val="dk1"/>
                </a:solidFill>
                <a:latin typeface="Arial"/>
                <a:ea typeface="Arial"/>
                <a:cs typeface="Arial"/>
                <a:sym typeface="Arial"/>
              </a:rPr>
              <a:t> - </a:t>
            </a:r>
            <a:r>
              <a:rPr lang="en-US" sz="1600" b="0" i="0" u="none" strike="noStrike" cap="none" dirty="0" err="1">
                <a:solidFill>
                  <a:schemeClr val="dk1"/>
                </a:solidFill>
                <a:latin typeface="Arial"/>
                <a:ea typeface="Arial"/>
                <a:cs typeface="Arial"/>
                <a:sym typeface="Arial"/>
              </a:rPr>
              <a:t>Einbindung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Mitarbeitern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Kunden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Lieferanten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Experten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Diskussionen</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verschiedene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Perspektiven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gewinnen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Schritt 4: </a:t>
            </a:r>
            <a:r>
              <a:rPr lang="en-US" sz="1600" b="0" i="0" u="none" strike="noStrike" cap="none" dirty="0" err="1">
                <a:solidFill>
                  <a:schemeClr val="dk1"/>
                </a:solidFill>
                <a:latin typeface="Arial"/>
                <a:ea typeface="Arial"/>
                <a:cs typeface="Arial"/>
                <a:sym typeface="Arial"/>
              </a:rPr>
              <a:t>Ermittlung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Bedrohungen</a:t>
            </a:r>
            <a:r>
              <a:rPr lang="en-US" sz="1600" b="0" i="0" u="none" strike="noStrike" cap="none" dirty="0">
                <a:solidFill>
                  <a:schemeClr val="dk1"/>
                </a:solidFill>
                <a:latin typeface="Arial"/>
                <a:ea typeface="Arial"/>
                <a:cs typeface="Arial"/>
                <a:sym typeface="Arial"/>
              </a:rPr>
              <a:t> - </a:t>
            </a:r>
            <a:r>
              <a:rPr lang="en-US" sz="1600" b="0" i="0" u="none" strike="noStrike" cap="none" dirty="0" err="1">
                <a:solidFill>
                  <a:schemeClr val="dk1"/>
                </a:solidFill>
                <a:latin typeface="Arial"/>
                <a:ea typeface="Arial"/>
                <a:cs typeface="Arial"/>
                <a:sym typeface="Arial"/>
              </a:rPr>
              <a:t>Anhand</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gesammelten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Informationen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bestimmte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Bereiche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ermittelt</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denen</a:t>
            </a:r>
            <a:r>
              <a:rPr lang="en-US" sz="1600" b="0" i="0" u="none" strike="noStrike" cap="none" dirty="0">
                <a:solidFill>
                  <a:schemeClr val="dk1"/>
                </a:solidFill>
                <a:latin typeface="Arial"/>
                <a:ea typeface="Arial"/>
                <a:cs typeface="Arial"/>
                <a:sym typeface="Arial"/>
              </a:rPr>
              <a:t> das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ausgesetzt</a:t>
            </a:r>
            <a:r>
              <a:rPr lang="en-US" sz="1600" b="0" i="0" u="none" strike="noStrike" cap="none" dirty="0">
                <a:solidFill>
                  <a:schemeClr val="dk1"/>
                </a:solidFill>
                <a:latin typeface="Arial"/>
                <a:ea typeface="Arial"/>
                <a:cs typeface="Arial"/>
                <a:sym typeface="Arial"/>
              </a:rPr>
              <a:t> sein </a:t>
            </a:r>
            <a:r>
              <a:rPr lang="en-US" sz="1600" b="0" i="0" u="none" strike="noStrike" cap="none" dirty="0" err="1">
                <a:solidFill>
                  <a:schemeClr val="dk1"/>
                </a:solidFill>
                <a:latin typeface="Arial"/>
                <a:ea typeface="Arial"/>
                <a:cs typeface="Arial"/>
                <a:sym typeface="Arial"/>
              </a:rPr>
              <a:t>könnte</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Erkennen</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Anzeichen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Bedrohungen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z. B. </a:t>
            </a:r>
            <a:r>
              <a:rPr lang="en-US" sz="1600" b="0" i="0" u="none" strike="noStrike" cap="none" dirty="0" err="1">
                <a:solidFill>
                  <a:schemeClr val="dk1"/>
                </a:solidFill>
                <a:latin typeface="Arial"/>
                <a:ea typeface="Arial"/>
                <a:cs typeface="Arial"/>
                <a:sym typeface="Arial"/>
              </a:rPr>
              <a:t>plötzliche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Veränderungen</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Marktnachfrage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instabile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Lieferanten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sng" strike="noStrike" cap="none" dirty="0">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pic>
        <p:nvPicPr>
          <p:cNvPr id="1091" name="Google Shape;1091;p129"/>
          <p:cNvPicPr preferRelativeResize="0"/>
          <p:nvPr/>
        </p:nvPicPr>
        <p:blipFill rotWithShape="1">
          <a:blip r:embed="rId3">
            <a:alphaModFix/>
          </a:blip>
          <a:srcRect/>
          <a:stretch/>
        </p:blipFill>
        <p:spPr>
          <a:xfrm>
            <a:off x="0" y="2"/>
            <a:ext cx="10688975" cy="7559673"/>
          </a:xfrm>
          <a:prstGeom prst="rect">
            <a:avLst/>
          </a:prstGeom>
          <a:noFill/>
          <a:ln>
            <a:noFill/>
          </a:ln>
        </p:spPr>
      </p:pic>
      <p:sp>
        <p:nvSpPr>
          <p:cNvPr id="1092" name="Google Shape;1092;p129"/>
          <p:cNvSpPr txBox="1"/>
          <p:nvPr/>
        </p:nvSpPr>
        <p:spPr>
          <a:xfrm>
            <a:off x="589486" y="799210"/>
            <a:ext cx="9510000" cy="32316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Werkzeuge und Techniken zur Risikoidentifizierung</a:t>
            </a:r>
            <a:endParaRPr/>
          </a:p>
          <a:p>
            <a:pPr marL="0" marR="0" lvl="0" indent="0" algn="just"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1" u="none" strike="noStrike" cap="none">
                <a:solidFill>
                  <a:schemeClr val="dk1"/>
                </a:solidFill>
                <a:latin typeface="Arial"/>
                <a:ea typeface="Arial"/>
                <a:cs typeface="Arial"/>
                <a:sym typeface="Arial"/>
              </a:rPr>
              <a:t>SWOT-Analyse </a:t>
            </a:r>
            <a:r>
              <a:rPr lang="en-US" sz="1700" b="1" i="0" u="none" strike="noStrike" cap="none">
                <a:solidFill>
                  <a:schemeClr val="dk1"/>
                </a:solidFill>
                <a:latin typeface="Arial"/>
                <a:ea typeface="Arial"/>
                <a:cs typeface="Arial"/>
                <a:sym typeface="Arial"/>
              </a:rPr>
              <a:t>(Stärken, Schwächen, Chancen, Risiken): </a:t>
            </a:r>
            <a:r>
              <a:rPr lang="en-US" sz="1700" b="0" i="0" u="none" strike="noStrike" cap="none">
                <a:solidFill>
                  <a:schemeClr val="dk1"/>
                </a:solidFill>
                <a:latin typeface="Arial"/>
                <a:ea typeface="Arial"/>
                <a:cs typeface="Arial"/>
                <a:sym typeface="Arial"/>
              </a:rPr>
              <a:t>Ein strategisches Planungsinstrument zur Ermittlung interner und externer Faktoren, die das Unternehmen beeinflussen.</a:t>
            </a:r>
            <a:endParaRPr/>
          </a:p>
          <a:p>
            <a:pPr marL="285750" marR="0" lvl="0" indent="-177800" algn="just"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1" u="none" strike="noStrike" cap="none">
                <a:solidFill>
                  <a:schemeClr val="dk1"/>
                </a:solidFill>
                <a:latin typeface="Arial"/>
                <a:ea typeface="Arial"/>
                <a:cs typeface="Arial"/>
                <a:sym typeface="Arial"/>
              </a:rPr>
              <a:t>Checklisten</a:t>
            </a:r>
            <a:r>
              <a:rPr lang="en-US" sz="1700" b="1" i="0" u="none" strike="noStrike" cap="none">
                <a:solidFill>
                  <a:schemeClr val="dk1"/>
                </a:solidFill>
                <a:latin typeface="Arial"/>
                <a:ea typeface="Arial"/>
                <a:cs typeface="Arial"/>
                <a:sym typeface="Arial"/>
              </a:rPr>
              <a:t>: </a:t>
            </a:r>
            <a:r>
              <a:rPr lang="en-US" sz="1700" b="0" i="0" u="none" strike="noStrike" cap="none">
                <a:solidFill>
                  <a:schemeClr val="dk1"/>
                </a:solidFill>
                <a:latin typeface="Arial"/>
                <a:ea typeface="Arial"/>
                <a:cs typeface="Arial"/>
                <a:sym typeface="Arial"/>
              </a:rPr>
              <a:t>Entwicklung oder Verwendung bestehender Checklisten, die auf die Branche zugeschnitten sind, um sicherzustellen, dass alle potenziellen Risiken berücksichtigt werden.</a:t>
            </a:r>
            <a:endParaRPr/>
          </a:p>
          <a:p>
            <a:pPr marL="0" marR="0" lvl="0" indent="0" algn="just" rtl="0">
              <a:lnSpc>
                <a:spcPct val="100000"/>
              </a:lnSpc>
              <a:spcBef>
                <a:spcPts val="0"/>
              </a:spcBef>
              <a:spcAft>
                <a:spcPts val="0"/>
              </a:spcAft>
              <a:buNone/>
            </a:pPr>
            <a:endParaRPr sz="17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Brainstorming-Sitzungen: </a:t>
            </a:r>
            <a:r>
              <a:rPr lang="en-US" sz="1700" b="0" i="0" u="none" strike="noStrike" cap="none">
                <a:solidFill>
                  <a:schemeClr val="dk1"/>
                </a:solidFill>
                <a:latin typeface="Arial"/>
                <a:ea typeface="Arial"/>
                <a:cs typeface="Arial"/>
                <a:sym typeface="Arial"/>
              </a:rPr>
              <a:t>Organisation von Teamsitzungen zum Brainstorming potenzieller Risiken in verschiedenen Geschäftsbereichen.</a:t>
            </a:r>
            <a:endParaRPr sz="17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0" i="0" u="sng" strike="noStrike" cap="none">
              <a:solidFill>
                <a:schemeClr val="dk1"/>
              </a:solidFill>
              <a:latin typeface="Arial"/>
              <a:ea typeface="Arial"/>
              <a:cs typeface="Arial"/>
              <a:sym typeface="Arial"/>
            </a:endParaRPr>
          </a:p>
        </p:txBody>
      </p:sp>
      <p:pic>
        <p:nvPicPr>
          <p:cNvPr id="1093" name="Google Shape;1093;p129"/>
          <p:cNvPicPr preferRelativeResize="0"/>
          <p:nvPr/>
        </p:nvPicPr>
        <p:blipFill rotWithShape="1">
          <a:blip r:embed="rId4">
            <a:alphaModFix/>
          </a:blip>
          <a:srcRect/>
          <a:stretch/>
        </p:blipFill>
        <p:spPr>
          <a:xfrm>
            <a:off x="2777498" y="4055365"/>
            <a:ext cx="5133975" cy="27051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pic>
        <p:nvPicPr>
          <p:cNvPr id="1098" name="Google Shape;1098;p130"/>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099" name="Google Shape;1099;p130"/>
          <p:cNvSpPr txBox="1"/>
          <p:nvPr/>
        </p:nvSpPr>
        <p:spPr>
          <a:xfrm>
            <a:off x="802888" y="755318"/>
            <a:ext cx="8642195" cy="270839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Risikobewertung </a:t>
            </a:r>
            <a:endParaRPr sz="17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Die Risikobewertung ist der Prozess der Bestimmung der Wahrscheinlichkeit und der Folgen von Risiken und bildet einen entscheidenden Teil der Risikomanagementstrategie.</a:t>
            </a:r>
            <a:endParaRPr/>
          </a:p>
          <a:p>
            <a:pPr marL="285750" marR="0" lvl="0" indent="-177800" algn="just" rtl="0">
              <a:lnSpc>
                <a:spcPct val="100000"/>
              </a:lnSpc>
              <a:spcBef>
                <a:spcPts val="0"/>
              </a:spcBef>
              <a:spcAft>
                <a:spcPts val="0"/>
              </a:spcAft>
              <a:buClr>
                <a:srgbClr val="000000"/>
              </a:buClr>
              <a:buSzPts val="1700"/>
              <a:buFont typeface="Noto Sans Symbols"/>
              <a:buNone/>
            </a:pPr>
            <a:endParaRPr sz="17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700" b="1" i="0" u="none" strike="noStrike" cap="none">
                <a:solidFill>
                  <a:schemeClr val="dk1"/>
                </a:solidFill>
                <a:latin typeface="Arial"/>
                <a:ea typeface="Arial"/>
                <a:cs typeface="Arial"/>
                <a:sym typeface="Arial"/>
              </a:rPr>
              <a:t>Schlüsselkonzepte der Risikobewertung</a:t>
            </a:r>
            <a:endParaRPr sz="17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Risikowahrscheinlichkeit: </a:t>
            </a:r>
            <a:r>
              <a:rPr lang="en-US" sz="1700" b="0" i="0" u="none" strike="noStrike" cap="none">
                <a:solidFill>
                  <a:schemeClr val="dk1"/>
                </a:solidFill>
                <a:latin typeface="Arial"/>
                <a:ea typeface="Arial"/>
                <a:cs typeface="Arial"/>
                <a:sym typeface="Arial"/>
              </a:rPr>
              <a:t>Die Wahrscheinlichkeit, dass ein Risiko eintritt.</a:t>
            </a:r>
            <a:endParaRPr sz="17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Risikoauswirkungen: </a:t>
            </a:r>
            <a:r>
              <a:rPr lang="en-US" sz="1700" b="0" i="0" u="none" strike="noStrike" cap="none">
                <a:solidFill>
                  <a:schemeClr val="dk1"/>
                </a:solidFill>
                <a:latin typeface="Arial"/>
                <a:ea typeface="Arial"/>
                <a:cs typeface="Arial"/>
                <a:sym typeface="Arial"/>
              </a:rPr>
              <a:t>Die möglichen Folgen oder Auswirkungen eines Risikos, wenn es eintritt.</a:t>
            </a:r>
            <a:endParaRPr sz="17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700" b="1" i="0" u="none" strike="noStrike" cap="none">
                <a:solidFill>
                  <a:schemeClr val="dk1"/>
                </a:solidFill>
                <a:latin typeface="Arial"/>
                <a:ea typeface="Arial"/>
                <a:cs typeface="Arial"/>
                <a:sym typeface="Arial"/>
              </a:rPr>
              <a:t>Risikopriorität: </a:t>
            </a:r>
            <a:r>
              <a:rPr lang="en-US" sz="1700" b="0" i="0" u="none" strike="noStrike" cap="none">
                <a:solidFill>
                  <a:schemeClr val="dk1"/>
                </a:solidFill>
                <a:latin typeface="Arial"/>
                <a:ea typeface="Arial"/>
                <a:cs typeface="Arial"/>
                <a:sym typeface="Arial"/>
              </a:rPr>
              <a:t>Bestimmung der Risiken, die aufgrund ihrer Wahrscheinlichkeit und ihrer Auswirkungen sofortige Aufmerksamkeit erfordern.</a:t>
            </a:r>
            <a:endParaRPr sz="1700" b="0" i="0" u="none" strike="noStrike" cap="none">
              <a:solidFill>
                <a:schemeClr val="dk1"/>
              </a:solidFill>
              <a:latin typeface="Arial"/>
              <a:ea typeface="Arial"/>
              <a:cs typeface="Arial"/>
              <a:sym typeface="Arial"/>
            </a:endParaRPr>
          </a:p>
        </p:txBody>
      </p:sp>
      <p:pic>
        <p:nvPicPr>
          <p:cNvPr id="1100" name="Google Shape;1100;p130"/>
          <p:cNvPicPr preferRelativeResize="0"/>
          <p:nvPr/>
        </p:nvPicPr>
        <p:blipFill rotWithShape="1">
          <a:blip r:embed="rId4">
            <a:alphaModFix/>
          </a:blip>
          <a:srcRect/>
          <a:stretch/>
        </p:blipFill>
        <p:spPr>
          <a:xfrm>
            <a:off x="2729917" y="4095964"/>
            <a:ext cx="4588576" cy="246252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pic>
        <p:nvPicPr>
          <p:cNvPr id="1105" name="Google Shape;1105;p131"/>
          <p:cNvPicPr preferRelativeResize="0"/>
          <p:nvPr/>
        </p:nvPicPr>
        <p:blipFill rotWithShape="1">
          <a:blip r:embed="rId3">
            <a:alphaModFix/>
          </a:blip>
          <a:srcRect/>
          <a:stretch/>
        </p:blipFill>
        <p:spPr>
          <a:xfrm>
            <a:off x="-35526" y="0"/>
            <a:ext cx="10725921" cy="7559673"/>
          </a:xfrm>
          <a:prstGeom prst="rect">
            <a:avLst/>
          </a:prstGeom>
          <a:noFill/>
          <a:ln>
            <a:noFill/>
          </a:ln>
        </p:spPr>
      </p:pic>
      <p:sp>
        <p:nvSpPr>
          <p:cNvPr id="1106" name="Google Shape;1106;p131"/>
          <p:cNvSpPr txBox="1"/>
          <p:nvPr/>
        </p:nvSpPr>
        <p:spPr>
          <a:xfrm>
            <a:off x="457201" y="1086565"/>
            <a:ext cx="9032488" cy="5509160"/>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700"/>
              <a:buFont typeface="Noto Sans Symbols"/>
              <a:buChar char="⮚"/>
            </a:pPr>
            <a:r>
              <a:rPr lang="en-US" sz="1600" b="1" i="0" u="none" strike="noStrike" cap="none" dirty="0" err="1">
                <a:solidFill>
                  <a:schemeClr val="dk1"/>
                </a:solidFill>
                <a:latin typeface="Arial"/>
                <a:ea typeface="Arial"/>
                <a:cs typeface="Arial"/>
                <a:sym typeface="Arial"/>
              </a:rPr>
              <a:t>Schritte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zur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Durchführung</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einer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Risikobewertung</a:t>
            </a:r>
            <a:endParaRPr sz="1200" dirty="0"/>
          </a:p>
          <a:p>
            <a:pPr marL="0" marR="0" lvl="0" indent="0" algn="just" rtl="0">
              <a:lnSpc>
                <a:spcPct val="100000"/>
              </a:lnSpc>
              <a:spcBef>
                <a:spcPts val="0"/>
              </a:spcBef>
              <a:spcAft>
                <a:spcPts val="0"/>
              </a:spcAft>
              <a:buNone/>
            </a:pPr>
            <a:endParaRPr sz="1600" b="1"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Identifizieren</a:t>
            </a:r>
            <a:r>
              <a:rPr lang="en-US" sz="1600" b="1" i="0" u="none" strike="noStrike" cap="none" dirty="0">
                <a:solidFill>
                  <a:schemeClr val="dk1"/>
                </a:solidFill>
                <a:latin typeface="Arial"/>
                <a:ea typeface="Arial"/>
                <a:cs typeface="Arial"/>
                <a:sym typeface="Arial"/>
              </a:rPr>
              <a:t> Sie </a:t>
            </a:r>
            <a:r>
              <a:rPr lang="en-US" sz="1600" b="1" i="0" u="none" strike="noStrike" cap="none" dirty="0" err="1">
                <a:solidFill>
                  <a:schemeClr val="dk1"/>
                </a:solidFill>
                <a:latin typeface="Arial"/>
                <a:ea typeface="Arial"/>
                <a:cs typeface="Arial"/>
                <a:sym typeface="Arial"/>
              </a:rPr>
              <a:t>Risiken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Beginnen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umfassenden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Liste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potenzieller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die in der Phase der </a:t>
            </a:r>
            <a:r>
              <a:rPr lang="en-US" sz="1600" b="0" i="0" u="none" strike="noStrike" cap="none" dirty="0" err="1">
                <a:solidFill>
                  <a:schemeClr val="dk1"/>
                </a:solidFill>
                <a:latin typeface="Arial"/>
                <a:ea typeface="Arial"/>
                <a:cs typeface="Arial"/>
                <a:sym typeface="Arial"/>
              </a:rPr>
              <a:t>Risikoidentifizierung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ermittelt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wurden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Bewerten</a:t>
            </a:r>
            <a:r>
              <a:rPr lang="en-US" sz="1600" b="1" i="0" u="none" strike="noStrike" cap="none" dirty="0">
                <a:solidFill>
                  <a:schemeClr val="dk1"/>
                </a:solidFill>
                <a:latin typeface="Arial"/>
                <a:ea typeface="Arial"/>
                <a:cs typeface="Arial"/>
                <a:sym typeface="Arial"/>
              </a:rPr>
              <a:t> Sie die </a:t>
            </a:r>
            <a:r>
              <a:rPr lang="en-US" sz="1600" b="1" i="0" u="none" strike="noStrike" cap="none" dirty="0" err="1">
                <a:solidFill>
                  <a:schemeClr val="dk1"/>
                </a:solidFill>
                <a:latin typeface="Arial"/>
                <a:ea typeface="Arial"/>
                <a:cs typeface="Arial"/>
                <a:sym typeface="Arial"/>
              </a:rPr>
              <a:t>Wahrscheinlichkeit</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Beurteilen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wahrscheinlich</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Eintritt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jedes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berücksichtigen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dabei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Faktoren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historische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Branchentrends</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Expertenmeinungen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Auswirkungen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bewerten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Bestimmen</a:t>
            </a:r>
            <a:r>
              <a:rPr lang="en-US" sz="1600" b="0" i="0" u="none" strike="noStrike" cap="none" dirty="0">
                <a:solidFill>
                  <a:schemeClr val="dk1"/>
                </a:solidFill>
                <a:latin typeface="Arial"/>
                <a:ea typeface="Arial"/>
                <a:cs typeface="Arial"/>
                <a:sym typeface="Arial"/>
              </a:rPr>
              <a:t> Sie für </a:t>
            </a:r>
            <a:r>
              <a:rPr lang="en-US" sz="1600" b="0" i="0" u="none" strike="noStrike" cap="none" dirty="0" err="1">
                <a:solidFill>
                  <a:schemeClr val="dk1"/>
                </a:solidFill>
                <a:latin typeface="Arial"/>
                <a:ea typeface="Arial"/>
                <a:cs typeface="Arial"/>
                <a:sym typeface="Arial"/>
              </a:rPr>
              <a:t>jedes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a:t>
            </a:r>
            <a:r>
              <a:rPr lang="en-US" sz="1600" b="0" i="0" u="none" strike="noStrike" cap="none" dirty="0">
                <a:solidFill>
                  <a:schemeClr val="dk1"/>
                </a:solidFill>
                <a:latin typeface="Arial"/>
                <a:ea typeface="Arial"/>
                <a:cs typeface="Arial"/>
                <a:sym typeface="Arial"/>
              </a:rPr>
              <a:t> den </a:t>
            </a:r>
            <a:r>
              <a:rPr lang="en-US" sz="1600" b="0" i="0" u="none" strike="noStrike" cap="none" dirty="0" err="1">
                <a:solidFill>
                  <a:schemeClr val="dk1"/>
                </a:solidFill>
                <a:latin typeface="Arial"/>
                <a:ea typeface="Arial"/>
                <a:cs typeface="Arial"/>
                <a:sym typeface="Arial"/>
              </a:rPr>
              <a:t>möglichen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Schweregrad</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Auswirkungen</a:t>
            </a:r>
            <a:r>
              <a:rPr lang="en-US" sz="1600" b="0" i="0" u="none" strike="noStrike" cap="none" dirty="0">
                <a:solidFill>
                  <a:schemeClr val="dk1"/>
                </a:solidFill>
                <a:latin typeface="Arial"/>
                <a:ea typeface="Arial"/>
                <a:cs typeface="Arial"/>
                <a:sym typeface="Arial"/>
              </a:rPr>
              <a:t>. Dazu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Verluste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Rufschädigung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Betriebsunterbrechungen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gehören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Risiken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priorisieren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Ordnen</a:t>
            </a:r>
            <a:r>
              <a:rPr lang="en-US" sz="1600" b="0" i="0" u="none" strike="noStrike" cap="none" dirty="0">
                <a:solidFill>
                  <a:schemeClr val="dk1"/>
                </a:solidFill>
                <a:latin typeface="Arial"/>
                <a:ea typeface="Arial"/>
                <a:cs typeface="Arial"/>
                <a:sym typeface="Arial"/>
              </a:rPr>
              <a:t> Sie die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Wahrscheinlichkeit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Auswirkungen</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auf die </a:t>
            </a:r>
            <a:r>
              <a:rPr lang="en-US" sz="1600" b="0" i="0" u="none" strike="noStrike" cap="none" dirty="0" err="1">
                <a:solidFill>
                  <a:schemeClr val="dk1"/>
                </a:solidFill>
                <a:latin typeface="Arial"/>
                <a:ea typeface="Arial"/>
                <a:cs typeface="Arial"/>
                <a:sym typeface="Arial"/>
              </a:rPr>
              <a:t>wichtigsten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konzentrieren</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00000"/>
              </a:lnSpc>
              <a:spcBef>
                <a:spcPts val="0"/>
              </a:spcBef>
              <a:spcAft>
                <a:spcPts val="0"/>
              </a:spcAft>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dirty="0">
              <a:solidFill>
                <a:schemeClr val="dk1"/>
              </a:solidFill>
              <a:latin typeface="Arial"/>
              <a:ea typeface="Arial"/>
              <a:cs typeface="Arial"/>
              <a:sym typeface="Arial"/>
            </a:endParaRPr>
          </a:p>
          <a:p>
            <a:pPr marL="285750" marR="0" lvl="0" indent="-17780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600" b="1" i="0" u="none" strike="noStrike" cap="none" dirty="0" err="1">
                <a:solidFill>
                  <a:schemeClr val="dk1"/>
                </a:solidFill>
                <a:latin typeface="Arial"/>
                <a:ea typeface="Arial"/>
                <a:cs typeface="Arial"/>
                <a:sym typeface="Arial"/>
              </a:rPr>
              <a:t>Werkzeuge</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Techniken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zur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Risikobewertung</a:t>
            </a:r>
            <a:endParaRPr sz="1600" b="1"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Risikomatrix</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Ein Instrument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Visualisierung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Priorisierung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auf der </a:t>
            </a:r>
            <a:r>
              <a:rPr lang="en-US" sz="1600" b="0" i="0" u="none" strike="noStrike" cap="none" dirty="0" err="1">
                <a:solidFill>
                  <a:schemeClr val="dk1"/>
                </a:solidFill>
                <a:latin typeface="Arial"/>
                <a:ea typeface="Arial"/>
                <a:cs typeface="Arial"/>
                <a:sym typeface="Arial"/>
              </a:rPr>
              <a:t>Grundlage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Wahrscheinlichkeit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Auswirkungen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a:solidFill>
                  <a:schemeClr val="dk1"/>
                </a:solidFill>
                <a:latin typeface="Arial"/>
                <a:ea typeface="Arial"/>
                <a:cs typeface="Arial"/>
                <a:sym typeface="Arial"/>
              </a:rPr>
              <a:t>Qualitative </a:t>
            </a:r>
            <a:r>
              <a:rPr lang="en-US" sz="1600" b="1" i="0" u="none" strike="noStrike" cap="none" dirty="0" err="1">
                <a:solidFill>
                  <a:schemeClr val="dk1"/>
                </a:solidFill>
                <a:latin typeface="Arial"/>
                <a:ea typeface="Arial"/>
                <a:cs typeface="Arial"/>
                <a:sym typeface="Arial"/>
              </a:rPr>
              <a:t>Analyse</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Verwendung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beschreibenden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Begriffen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Bewertung</a:t>
            </a:r>
            <a:r>
              <a:rPr lang="en-US" sz="1600" b="0" i="0" u="none" strike="noStrike" cap="none" dirty="0">
                <a:solidFill>
                  <a:schemeClr val="dk1"/>
                </a:solidFill>
                <a:latin typeface="Arial"/>
                <a:ea typeface="Arial"/>
                <a:cs typeface="Arial"/>
                <a:sym typeface="Arial"/>
              </a:rPr>
              <a:t> des </a:t>
            </a:r>
            <a:r>
              <a:rPr lang="en-US" sz="1600" b="0" i="0" u="none" strike="noStrike" cap="none" dirty="0" err="1">
                <a:solidFill>
                  <a:schemeClr val="dk1"/>
                </a:solidFill>
                <a:latin typeface="Arial"/>
                <a:ea typeface="Arial"/>
                <a:cs typeface="Arial"/>
                <a:sym typeface="Arial"/>
              </a:rPr>
              <a:t>Ausmaßes</a:t>
            </a:r>
            <a:r>
              <a:rPr lang="en-US" sz="1600" b="0" i="0" u="none" strike="noStrike" cap="none" dirty="0">
                <a:solidFill>
                  <a:schemeClr val="dk1"/>
                </a:solidFill>
                <a:latin typeface="Arial"/>
                <a:ea typeface="Arial"/>
                <a:cs typeface="Arial"/>
                <a:sym typeface="Arial"/>
              </a:rPr>
              <a:t> und der </a:t>
            </a:r>
            <a:r>
              <a:rPr lang="en-US" sz="1600" b="0" i="0" u="none" strike="noStrike" cap="none" dirty="0" err="1">
                <a:solidFill>
                  <a:schemeClr val="dk1"/>
                </a:solidFill>
                <a:latin typeface="Arial"/>
                <a:ea typeface="Arial"/>
                <a:cs typeface="Arial"/>
                <a:sym typeface="Arial"/>
              </a:rPr>
              <a:t>Wahrscheinlichkeit</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a:solidFill>
                  <a:schemeClr val="dk1"/>
                </a:solidFill>
                <a:latin typeface="Arial"/>
                <a:ea typeface="Arial"/>
                <a:cs typeface="Arial"/>
                <a:sym typeface="Arial"/>
              </a:rPr>
              <a:t>Quantitative </a:t>
            </a:r>
            <a:r>
              <a:rPr lang="en-US" sz="1600" b="1" i="0" u="none" strike="noStrike" cap="none" dirty="0" err="1">
                <a:solidFill>
                  <a:schemeClr val="dk1"/>
                </a:solidFill>
                <a:latin typeface="Arial"/>
                <a:ea typeface="Arial"/>
                <a:cs typeface="Arial"/>
                <a:sym typeface="Arial"/>
              </a:rPr>
              <a:t>Analyse</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Anwendung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numerischen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Statistiken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Messung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zum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Vergleich</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pic>
        <p:nvPicPr>
          <p:cNvPr id="1111" name="Google Shape;1111;p132"/>
          <p:cNvPicPr preferRelativeResize="0"/>
          <p:nvPr/>
        </p:nvPicPr>
        <p:blipFill rotWithShape="1">
          <a:blip r:embed="rId3">
            <a:alphaModFix/>
          </a:blip>
          <a:srcRect/>
          <a:stretch/>
        </p:blipFill>
        <p:spPr>
          <a:xfrm>
            <a:off x="2838" y="2"/>
            <a:ext cx="10688975" cy="7559673"/>
          </a:xfrm>
          <a:prstGeom prst="rect">
            <a:avLst/>
          </a:prstGeom>
          <a:noFill/>
          <a:ln>
            <a:noFill/>
          </a:ln>
        </p:spPr>
      </p:pic>
      <p:sp>
        <p:nvSpPr>
          <p:cNvPr id="1112" name="Google Shape;1112;p132"/>
          <p:cNvSpPr txBox="1"/>
          <p:nvPr/>
        </p:nvSpPr>
        <p:spPr>
          <a:xfrm>
            <a:off x="812288" y="760344"/>
            <a:ext cx="87327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Risikoüberwachung</a:t>
            </a:r>
            <a:endParaRPr sz="17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Die Risikoüberwachung ist ein kontinuierlicher Prozess der Verfolgung und Bewertung des Risikoniveaus in einem Unternehmensumfeld. Dazu gehört die regelmäßige Überprüfung und Aktualisierung der Risikomanagementstrategien, um sicherzustellen, dass sie wirksam bleiben.</a:t>
            </a:r>
            <a:endParaRPr sz="1700" b="0" i="0" u="none" strike="noStrike" cap="none">
              <a:solidFill>
                <a:schemeClr val="dk1"/>
              </a:solidFill>
              <a:latin typeface="Arial"/>
              <a:ea typeface="Arial"/>
              <a:cs typeface="Arial"/>
              <a:sym typeface="Arial"/>
            </a:endParaRPr>
          </a:p>
        </p:txBody>
      </p:sp>
      <p:sp>
        <p:nvSpPr>
          <p:cNvPr id="1113" name="Google Shape;1113;p132"/>
          <p:cNvSpPr txBox="1"/>
          <p:nvPr/>
        </p:nvSpPr>
        <p:spPr>
          <a:xfrm>
            <a:off x="812288" y="2174489"/>
            <a:ext cx="8732700" cy="4893607"/>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700"/>
              <a:buFont typeface="Noto Sans Symbols"/>
              <a:buChar char="⮚"/>
            </a:pPr>
            <a:r>
              <a:rPr lang="en-US" sz="1600" b="1" i="0" u="none" strike="noStrike" cap="none" dirty="0" err="1">
                <a:solidFill>
                  <a:schemeClr val="dk1"/>
                </a:solidFill>
                <a:latin typeface="Arial"/>
                <a:ea typeface="Arial"/>
                <a:cs typeface="Arial"/>
                <a:sym typeface="Arial"/>
              </a:rPr>
              <a:t>Umsetzung</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eines</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Risikoüberwachungsplans</a:t>
            </a:r>
            <a:endParaRPr sz="1200" dirty="0"/>
          </a:p>
          <a:p>
            <a:pPr marL="0" marR="0" lvl="0" indent="0" algn="just" rtl="0">
              <a:lnSpc>
                <a:spcPct val="100000"/>
              </a:lnSpc>
              <a:spcBef>
                <a:spcPts val="0"/>
              </a:spcBef>
              <a:spcAft>
                <a:spcPts val="0"/>
              </a:spcAft>
              <a:buNone/>
            </a:pPr>
            <a:endParaRPr sz="1600" b="1"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Einrichtung</a:t>
            </a:r>
            <a:r>
              <a:rPr lang="en-US" sz="1600" b="1" i="0" u="none" strike="noStrike" cap="none" dirty="0">
                <a:solidFill>
                  <a:schemeClr val="dk1"/>
                </a:solidFill>
                <a:latin typeface="Arial"/>
                <a:ea typeface="Arial"/>
                <a:cs typeface="Arial"/>
                <a:sym typeface="Arial"/>
              </a:rPr>
              <a:t> von </a:t>
            </a:r>
            <a:r>
              <a:rPr lang="en-US" sz="1600" b="1" i="0" u="none" strike="noStrike" cap="none" dirty="0" err="1">
                <a:solidFill>
                  <a:schemeClr val="dk1"/>
                </a:solidFill>
                <a:latin typeface="Arial"/>
                <a:ea typeface="Arial"/>
                <a:cs typeface="Arial"/>
                <a:sym typeface="Arial"/>
              </a:rPr>
              <a:t>Überwachungsverfahren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Einrichtung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Verfahren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regelmäßigen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Überprüfung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Risiken</a:t>
            </a:r>
            <a:r>
              <a:rPr lang="en-US" sz="1600" b="0" i="0" u="none" strike="noStrike" cap="none" dirty="0">
                <a:solidFill>
                  <a:schemeClr val="dk1"/>
                </a:solidFill>
                <a:latin typeface="Arial"/>
                <a:ea typeface="Arial"/>
                <a:cs typeface="Arial"/>
                <a:sym typeface="Arial"/>
              </a:rPr>
              <a:t> und der </a:t>
            </a:r>
            <a:r>
              <a:rPr lang="en-US" sz="1600" b="0" i="0" u="none" strike="noStrike" cap="none" dirty="0" err="1">
                <a:solidFill>
                  <a:schemeClr val="dk1"/>
                </a:solidFill>
                <a:latin typeface="Arial"/>
                <a:ea typeface="Arial"/>
                <a:cs typeface="Arial"/>
                <a:sym typeface="Arial"/>
              </a:rPr>
              <a:t>Wirksamkeit</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Risikomanagementstrategien</a:t>
            </a:r>
            <a:r>
              <a:rPr lang="en-US" sz="1600" b="0" i="0" u="none" strike="noStrike" cap="none" dirty="0">
                <a:solidFill>
                  <a:schemeClr val="dk1"/>
                </a:solidFill>
                <a:latin typeface="Arial"/>
                <a:ea typeface="Arial"/>
                <a:cs typeface="Arial"/>
                <a:sym typeface="Arial"/>
              </a:rPr>
              <a:t>.</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Auswahl</a:t>
            </a:r>
            <a:r>
              <a:rPr lang="en-US" sz="1600" b="1" i="0" u="none" strike="noStrike" cap="none" dirty="0">
                <a:solidFill>
                  <a:schemeClr val="dk1"/>
                </a:solidFill>
                <a:latin typeface="Arial"/>
                <a:ea typeface="Arial"/>
                <a:cs typeface="Arial"/>
                <a:sym typeface="Arial"/>
              </a:rPr>
              <a:t> von </a:t>
            </a:r>
            <a:r>
              <a:rPr lang="en-US" sz="1600" b="1" i="0" u="none" strike="noStrike" cap="none" dirty="0" err="1">
                <a:solidFill>
                  <a:schemeClr val="dk1"/>
                </a:solidFill>
                <a:latin typeface="Arial"/>
                <a:ea typeface="Arial"/>
                <a:cs typeface="Arial"/>
                <a:sym typeface="Arial"/>
              </a:rPr>
              <a:t>Schlüssel-Risiko-Indikatoren</a:t>
            </a:r>
            <a:r>
              <a:rPr lang="en-US" sz="1600" b="1" i="0" u="none" strike="noStrike" cap="none" dirty="0">
                <a:solidFill>
                  <a:schemeClr val="dk1"/>
                </a:solidFill>
                <a:latin typeface="Arial"/>
                <a:ea typeface="Arial"/>
                <a:cs typeface="Arial"/>
                <a:sym typeface="Arial"/>
              </a:rPr>
              <a:t> (KRIs): </a:t>
            </a:r>
            <a:r>
              <a:rPr lang="en-US" sz="1600" b="0" i="0" u="none" strike="noStrike" cap="none" dirty="0" err="1">
                <a:solidFill>
                  <a:schemeClr val="dk1"/>
                </a:solidFill>
                <a:latin typeface="Arial"/>
                <a:ea typeface="Arial"/>
                <a:cs typeface="Arial"/>
                <a:sym typeface="Arial"/>
              </a:rPr>
              <a:t>Identifizieren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verwenden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spezifische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Messgrößen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Veränderungen</a:t>
            </a:r>
            <a:r>
              <a:rPr lang="en-US" sz="1600" b="0" i="0" u="none" strike="noStrike" cap="none" dirty="0">
                <a:solidFill>
                  <a:schemeClr val="dk1"/>
                </a:solidFill>
                <a:latin typeface="Arial"/>
                <a:ea typeface="Arial"/>
                <a:cs typeface="Arial"/>
                <a:sym typeface="Arial"/>
              </a:rPr>
              <a:t> in der </a:t>
            </a:r>
            <a:r>
              <a:rPr lang="en-US" sz="1600" b="0" i="0" u="none" strike="noStrike" cap="none" dirty="0" err="1">
                <a:solidFill>
                  <a:schemeClr val="dk1"/>
                </a:solidFill>
                <a:latin typeface="Arial"/>
                <a:ea typeface="Arial"/>
                <a:cs typeface="Arial"/>
                <a:sym typeface="Arial"/>
              </a:rPr>
              <a:t>Risikoexposition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anzeigen</a:t>
            </a:r>
            <a:r>
              <a:rPr lang="en-US" sz="1600" b="0" i="0" u="none" strike="noStrike" cap="none" dirty="0">
                <a:solidFill>
                  <a:schemeClr val="dk1"/>
                </a:solidFill>
                <a:latin typeface="Arial"/>
                <a:ea typeface="Arial"/>
                <a:cs typeface="Arial"/>
                <a:sym typeface="Arial"/>
              </a:rPr>
              <a:t>.</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a:solidFill>
                  <a:schemeClr val="dk1"/>
                </a:solidFill>
                <a:latin typeface="Arial"/>
                <a:ea typeface="Arial"/>
                <a:cs typeface="Arial"/>
                <a:sym typeface="Arial"/>
              </a:rPr>
              <a:t>Integration in die </a:t>
            </a:r>
            <a:r>
              <a:rPr lang="en-US" sz="1600" b="1" i="0" u="none" strike="noStrike" cap="none" dirty="0" err="1">
                <a:solidFill>
                  <a:schemeClr val="dk1"/>
                </a:solidFill>
                <a:latin typeface="Arial"/>
                <a:ea typeface="Arial"/>
                <a:cs typeface="Arial"/>
                <a:sym typeface="Arial"/>
              </a:rPr>
              <a:t>Geschäftsprozesse</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Stellen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sicher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dass</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Risikoüberwachung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Teil der </a:t>
            </a:r>
            <a:r>
              <a:rPr lang="en-US" sz="1600" b="0" i="0" u="none" strike="noStrike" cap="none" dirty="0" err="1">
                <a:solidFill>
                  <a:schemeClr val="dk1"/>
                </a:solidFill>
                <a:latin typeface="Arial"/>
                <a:ea typeface="Arial"/>
                <a:cs typeface="Arial"/>
                <a:sym typeface="Arial"/>
              </a:rPr>
              <a:t>täglichen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Geschäftsaktivitäten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nicht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separate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isolierte</a:t>
            </a:r>
            <a:r>
              <a:rPr lang="en-US" sz="1600" b="0" i="0" u="none" strike="noStrike" cap="none" dirty="0">
                <a:solidFill>
                  <a:schemeClr val="dk1"/>
                </a:solidFill>
                <a:latin typeface="Arial"/>
                <a:ea typeface="Arial"/>
                <a:cs typeface="Arial"/>
                <a:sym typeface="Arial"/>
              </a:rPr>
              <a:t> Aufgabe.</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Regelmäßige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Berichterstattung</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Entwickeln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Routine für die </a:t>
            </a:r>
            <a:r>
              <a:rPr lang="en-US" sz="1600" b="0" i="0" u="none" strike="noStrike" cap="none" dirty="0" err="1">
                <a:solidFill>
                  <a:schemeClr val="dk1"/>
                </a:solidFill>
                <a:latin typeface="Arial"/>
                <a:ea typeface="Arial"/>
                <a:cs typeface="Arial"/>
                <a:sym typeface="Arial"/>
              </a:rPr>
              <a:t>Berichterstattung</a:t>
            </a:r>
            <a:r>
              <a:rPr lang="en-US" sz="1600" b="0" i="0" u="none" strike="noStrike" cap="none" dirty="0">
                <a:solidFill>
                  <a:schemeClr val="dk1"/>
                </a:solidFill>
                <a:latin typeface="Arial"/>
                <a:ea typeface="Arial"/>
                <a:cs typeface="Arial"/>
                <a:sym typeface="Arial"/>
              </a:rPr>
              <a:t> und die </a:t>
            </a:r>
            <a:r>
              <a:rPr lang="en-US" sz="1600" b="0" i="0" u="none" strike="noStrike" cap="none" dirty="0" err="1">
                <a:solidFill>
                  <a:schemeClr val="dk1"/>
                </a:solidFill>
                <a:latin typeface="Arial"/>
                <a:ea typeface="Arial"/>
                <a:cs typeface="Arial"/>
                <a:sym typeface="Arial"/>
              </a:rPr>
              <a:t>Erörterung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risikobezogener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Erkenntnisse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den </a:t>
            </a:r>
            <a:r>
              <a:rPr lang="en-US" sz="1600" b="0" i="0" u="none" strike="noStrike" cap="none" dirty="0" err="1">
                <a:solidFill>
                  <a:schemeClr val="dk1"/>
                </a:solidFill>
                <a:latin typeface="Arial"/>
                <a:ea typeface="Arial"/>
                <a:cs typeface="Arial"/>
                <a:sym typeface="Arial"/>
              </a:rPr>
              <a:t>relevanten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Interessengruppen</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Noto Sans Symbols"/>
              <a:buChar char="⮚"/>
            </a:pPr>
            <a:r>
              <a:rPr lang="en-US" sz="1600" b="1" i="0" u="none" strike="noStrike" cap="none" dirty="0" err="1">
                <a:solidFill>
                  <a:schemeClr val="dk1"/>
                </a:solidFill>
                <a:latin typeface="Arial"/>
                <a:ea typeface="Arial"/>
                <a:cs typeface="Arial"/>
                <a:sym typeface="Arial"/>
              </a:rPr>
              <a:t>Instrumente</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Techniken</a:t>
            </a:r>
            <a:r>
              <a:rPr lang="en-US" sz="1600" b="1" i="0" u="none" strike="noStrike" cap="none" dirty="0">
                <a:solidFill>
                  <a:schemeClr val="dk1"/>
                </a:solidFill>
                <a:latin typeface="Arial"/>
                <a:ea typeface="Arial"/>
                <a:cs typeface="Arial"/>
                <a:sym typeface="Arial"/>
              </a:rPr>
              <a:t> für </a:t>
            </a:r>
            <a:r>
              <a:rPr lang="en-US" sz="1600" b="1" i="0" u="none" strike="noStrike" cap="none" dirty="0" err="1">
                <a:solidFill>
                  <a:schemeClr val="dk1"/>
                </a:solidFill>
                <a:latin typeface="Arial"/>
                <a:ea typeface="Arial"/>
                <a:cs typeface="Arial"/>
                <a:sym typeface="Arial"/>
              </a:rPr>
              <a:t>eine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wirksame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Risikoüberwachung</a:t>
            </a:r>
            <a:endParaRPr sz="1200" dirty="0"/>
          </a:p>
          <a:p>
            <a:pPr marL="0" marR="0" lvl="0" indent="0" algn="just" rtl="0">
              <a:lnSpc>
                <a:spcPct val="100000"/>
              </a:lnSpc>
              <a:spcBef>
                <a:spcPts val="0"/>
              </a:spcBef>
              <a:spcAft>
                <a:spcPts val="0"/>
              </a:spcAft>
              <a:buNone/>
            </a:pPr>
            <a:endParaRPr sz="1600" b="1"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Risiko</a:t>
            </a:r>
            <a:r>
              <a:rPr lang="en-US" sz="1600" b="1" i="0" u="none" strike="noStrike" cap="none" dirty="0">
                <a:solidFill>
                  <a:schemeClr val="dk1"/>
                </a:solidFill>
                <a:latin typeface="Arial"/>
                <a:ea typeface="Arial"/>
                <a:cs typeface="Arial"/>
                <a:sym typeface="Arial"/>
              </a:rPr>
              <a:t>-Dashboards: </a:t>
            </a:r>
            <a:r>
              <a:rPr lang="en-US" sz="1600" b="0" i="0" u="none" strike="noStrike" cap="none" dirty="0" err="1">
                <a:solidFill>
                  <a:schemeClr val="dk1"/>
                </a:solidFill>
                <a:latin typeface="Arial"/>
                <a:ea typeface="Arial"/>
                <a:cs typeface="Arial"/>
                <a:sym typeface="Arial"/>
              </a:rPr>
              <a:t>Verwendung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digitaler</a:t>
            </a:r>
            <a:r>
              <a:rPr lang="en-US" sz="1600" b="0" i="0" u="none" strike="noStrike" cap="none" dirty="0">
                <a:solidFill>
                  <a:schemeClr val="dk1"/>
                </a:solidFill>
                <a:latin typeface="Arial"/>
                <a:ea typeface="Arial"/>
                <a:cs typeface="Arial"/>
                <a:sym typeface="Arial"/>
              </a:rPr>
              <a:t> Dashboards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Anzeige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wichtiger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Risikoindikatoren</a:t>
            </a:r>
            <a:r>
              <a:rPr lang="en-US" sz="1600" b="0" i="0" u="none" strike="noStrike" cap="none" dirty="0">
                <a:solidFill>
                  <a:schemeClr val="dk1"/>
                </a:solidFill>
                <a:latin typeface="Arial"/>
                <a:ea typeface="Arial"/>
                <a:cs typeface="Arial"/>
                <a:sym typeface="Arial"/>
              </a:rPr>
              <a:t> und Trends.</a:t>
            </a:r>
            <a:endParaRPr sz="1200" dirty="0"/>
          </a:p>
          <a:p>
            <a:pPr marL="285750" marR="0" lvl="0" indent="-285750" algn="just" rtl="0">
              <a:lnSpc>
                <a:spcPct val="100000"/>
              </a:lnSpc>
              <a:spcBef>
                <a:spcPts val="0"/>
              </a:spcBef>
              <a:spcAft>
                <a:spcPts val="0"/>
              </a:spcAft>
              <a:buClr>
                <a:srgbClr val="000000"/>
              </a:buClr>
              <a:buSzPts val="1700"/>
              <a:buFont typeface="Arial"/>
              <a:buChar char="•"/>
            </a:pPr>
            <a:r>
              <a:rPr lang="en-US" sz="1600" b="1" i="0" u="none" strike="noStrike" cap="none" dirty="0" err="1">
                <a:solidFill>
                  <a:schemeClr val="dk1"/>
                </a:solidFill>
                <a:latin typeface="Arial"/>
                <a:ea typeface="Arial"/>
                <a:cs typeface="Arial"/>
                <a:sym typeface="Arial"/>
              </a:rPr>
              <a:t>Besprechungen</a:t>
            </a:r>
            <a:r>
              <a:rPr lang="en-US" sz="1600" b="1"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Regelmäßig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anberaumte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Sitzungen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Erörterung</a:t>
            </a:r>
            <a:r>
              <a:rPr lang="en-US" sz="1600" b="0" i="0" u="none" strike="noStrike" cap="none" dirty="0">
                <a:solidFill>
                  <a:schemeClr val="dk1"/>
                </a:solidFill>
                <a:latin typeface="Arial"/>
                <a:ea typeface="Arial"/>
                <a:cs typeface="Arial"/>
                <a:sym typeface="Arial"/>
              </a:rPr>
              <a:t> des </a:t>
            </a:r>
            <a:r>
              <a:rPr lang="en-US" sz="1600" b="0" i="0" u="none" strike="noStrike" cap="none" dirty="0" err="1">
                <a:solidFill>
                  <a:schemeClr val="dk1"/>
                </a:solidFill>
                <a:latin typeface="Arial"/>
                <a:ea typeface="Arial"/>
                <a:cs typeface="Arial"/>
                <a:sym typeface="Arial"/>
              </a:rPr>
              <a:t>Risikostatus</a:t>
            </a:r>
            <a:r>
              <a:rPr lang="en-US" sz="1600" b="0" i="0" u="none" strike="noStrike" cap="none" dirty="0">
                <a:solidFill>
                  <a:schemeClr val="dk1"/>
                </a:solidFill>
                <a:latin typeface="Arial"/>
                <a:ea typeface="Arial"/>
                <a:cs typeface="Arial"/>
                <a:sym typeface="Arial"/>
              </a:rPr>
              <a:t> und der </a:t>
            </a:r>
            <a:r>
              <a:rPr lang="en-US" sz="1600" b="0" i="0" u="none" strike="noStrike" cap="none" dirty="0" err="1">
                <a:solidFill>
                  <a:schemeClr val="dk1"/>
                </a:solidFill>
                <a:latin typeface="Arial"/>
                <a:ea typeface="Arial"/>
                <a:cs typeface="Arial"/>
                <a:sym typeface="Arial"/>
              </a:rPr>
              <a:t>Managementstrategien</a:t>
            </a:r>
            <a:r>
              <a:rPr lang="en-US" sz="1600" b="0" i="0" u="none" strike="noStrike" cap="none" dirty="0">
                <a:solidFill>
                  <a:schemeClr val="dk1"/>
                </a:solidFill>
                <a:latin typeface="Arial"/>
                <a:ea typeface="Arial"/>
                <a:cs typeface="Arial"/>
                <a:sym typeface="Arial"/>
              </a:rPr>
              <a:t>.</a:t>
            </a:r>
            <a:endParaRPr sz="1200" dirty="0"/>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pic>
        <p:nvPicPr>
          <p:cNvPr id="1118" name="Google Shape;1118;p133"/>
          <p:cNvPicPr preferRelativeResize="0"/>
          <p:nvPr/>
        </p:nvPicPr>
        <p:blipFill rotWithShape="1">
          <a:blip r:embed="rId3">
            <a:alphaModFix/>
          </a:blip>
          <a:srcRect/>
          <a:stretch/>
        </p:blipFill>
        <p:spPr>
          <a:xfrm>
            <a:off x="2838" y="0"/>
            <a:ext cx="10688975" cy="7559673"/>
          </a:xfrm>
          <a:prstGeom prst="rect">
            <a:avLst/>
          </a:prstGeom>
          <a:noFill/>
          <a:ln>
            <a:noFill/>
          </a:ln>
        </p:spPr>
      </p:pic>
      <p:sp>
        <p:nvSpPr>
          <p:cNvPr id="1119" name="Google Shape;1119;p133"/>
          <p:cNvSpPr txBox="1"/>
          <p:nvPr/>
        </p:nvSpPr>
        <p:spPr>
          <a:xfrm>
            <a:off x="815269" y="1149500"/>
            <a:ext cx="8353800" cy="24598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Der Europäische Kompetenzrahmen für unternehmerische Initiative (EntreComp) </a:t>
            </a:r>
            <a:endParaRPr sz="17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Um mehr über die Kompetenzen im Zusammenhang mit der unternehmerischen Kompetenz zu erfahren, hat die EU im Jahr 2018 den Europäischen Rahmen für unternehmerische Kompetenz (EntreComp) geschaffen, um zu erläutern, was unter unternehmerischem Denken zu verstehen ist. </a:t>
            </a:r>
            <a:endParaRPr sz="1700" b="0" i="0" u="none" strike="noStrike" cap="none">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 </a:t>
            </a:r>
            <a:endParaRPr sz="1700" b="1" i="0" u="none" strike="noStrike" cap="none">
              <a:solidFill>
                <a:schemeClr val="dk1"/>
              </a:solidFill>
              <a:latin typeface="Arial"/>
              <a:ea typeface="Arial"/>
              <a:cs typeface="Arial"/>
              <a:sym typeface="Arial"/>
            </a:endParaRPr>
          </a:p>
        </p:txBody>
      </p:sp>
      <p:sp>
        <p:nvSpPr>
          <p:cNvPr id="1120" name="Google Shape;1120;p133"/>
          <p:cNvSpPr txBox="1"/>
          <p:nvPr/>
        </p:nvSpPr>
        <p:spPr>
          <a:xfrm>
            <a:off x="878618" y="684450"/>
            <a:ext cx="9263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Eine Einführung in die unternehmerische Kompetenz  </a:t>
            </a:r>
            <a:endParaRPr sz="1700" b="0" i="1" u="none" strike="noStrike" cap="none">
              <a:solidFill>
                <a:schemeClr val="dk1"/>
              </a:solidFill>
              <a:latin typeface="Arial"/>
              <a:ea typeface="Arial"/>
              <a:cs typeface="Arial"/>
              <a:sym typeface="Arial"/>
            </a:endParaRPr>
          </a:p>
        </p:txBody>
      </p:sp>
      <p:pic>
        <p:nvPicPr>
          <p:cNvPr id="1121" name="Google Shape;1121;p133"/>
          <p:cNvPicPr preferRelativeResize="0"/>
          <p:nvPr/>
        </p:nvPicPr>
        <p:blipFill rotWithShape="1">
          <a:blip r:embed="rId4">
            <a:alphaModFix/>
          </a:blip>
          <a:srcRect/>
          <a:stretch/>
        </p:blipFill>
        <p:spPr>
          <a:xfrm>
            <a:off x="2649943" y="3779836"/>
            <a:ext cx="5391925" cy="295716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pic>
        <p:nvPicPr>
          <p:cNvPr id="1126" name="Google Shape;1126;p134"/>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27" name="Google Shape;1127;p134"/>
          <p:cNvSpPr txBox="1"/>
          <p:nvPr/>
        </p:nvSpPr>
        <p:spPr>
          <a:xfrm>
            <a:off x="877200" y="1257784"/>
            <a:ext cx="8353800" cy="5472227"/>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Intro</a:t>
            </a:r>
            <a:endParaRPr sz="1600" b="1" i="0" u="none" strike="noStrike" cap="none" dirty="0">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Die EU hat die </a:t>
            </a:r>
            <a:r>
              <a:rPr lang="en-US" sz="1600" b="0" i="0" u="none" strike="noStrike" cap="none" dirty="0" err="1">
                <a:solidFill>
                  <a:schemeClr val="dk1"/>
                </a:solidFill>
                <a:latin typeface="Arial"/>
                <a:ea typeface="Arial"/>
                <a:cs typeface="Arial"/>
                <a:sym typeface="Arial"/>
              </a:rPr>
              <a:t>Bedeutung</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Vernetzung</a:t>
            </a:r>
            <a:r>
              <a:rPr lang="en-US" sz="1600" b="0" i="0" u="none" strike="noStrike" cap="none" dirty="0">
                <a:solidFill>
                  <a:schemeClr val="dk1"/>
                </a:solidFill>
                <a:latin typeface="Arial"/>
                <a:ea typeface="Arial"/>
                <a:cs typeface="Arial"/>
                <a:sym typeface="Arial"/>
              </a:rPr>
              <a:t> und die </a:t>
            </a:r>
            <a:r>
              <a:rPr lang="en-US" sz="1600" b="0" i="0" u="none" strike="noStrike" cap="none" dirty="0" err="1">
                <a:solidFill>
                  <a:schemeClr val="dk1"/>
                </a:solidFill>
                <a:latin typeface="Arial"/>
                <a:ea typeface="Arial"/>
                <a:cs typeface="Arial"/>
                <a:sym typeface="Arial"/>
              </a:rPr>
              <a:t>Schwierigkeiten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Marktzugang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erkannt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deshalb</a:t>
            </a:r>
            <a:r>
              <a:rPr lang="en-US" sz="1600" b="0" i="0" u="none" strike="noStrike" cap="none" dirty="0">
                <a:solidFill>
                  <a:schemeClr val="dk1"/>
                </a:solidFill>
                <a:latin typeface="Arial"/>
                <a:ea typeface="Arial"/>
                <a:cs typeface="Arial"/>
                <a:sym typeface="Arial"/>
              </a:rPr>
              <a:t> das COSME-</a:t>
            </a:r>
            <a:r>
              <a:rPr lang="en-US" sz="1600" b="0" i="0" u="none" strike="noStrike" cap="none" dirty="0" err="1">
                <a:solidFill>
                  <a:schemeClr val="dk1"/>
                </a:solidFill>
                <a:latin typeface="Arial"/>
                <a:ea typeface="Arial"/>
                <a:cs typeface="Arial"/>
                <a:sym typeface="Arial"/>
              </a:rPr>
              <a:t>Programm</a:t>
            </a:r>
            <a:r>
              <a:rPr lang="en-US" sz="1600" b="0" i="0" u="none" strike="noStrike" cap="none" dirty="0">
                <a:solidFill>
                  <a:schemeClr val="dk1"/>
                </a:solidFill>
                <a:latin typeface="Arial"/>
                <a:ea typeface="Arial"/>
                <a:cs typeface="Arial"/>
                <a:sym typeface="Arial"/>
              </a:rPr>
              <a:t> ins Leben </a:t>
            </a:r>
            <a:r>
              <a:rPr lang="en-US" sz="1600" b="0" i="0" u="none" strike="noStrike" cap="none" dirty="0" err="1">
                <a:solidFill>
                  <a:schemeClr val="dk1"/>
                </a:solidFill>
                <a:latin typeface="Arial"/>
                <a:ea typeface="Arial"/>
                <a:cs typeface="Arial"/>
                <a:sym typeface="Arial"/>
              </a:rPr>
              <a:t>gerufen</a:t>
            </a:r>
            <a:r>
              <a:rPr lang="en-US" sz="1600" b="0" i="0" u="none" strike="noStrike" cap="none" dirty="0">
                <a:solidFill>
                  <a:schemeClr val="dk1"/>
                </a:solidFill>
                <a:latin typeface="Arial"/>
                <a:ea typeface="Arial"/>
                <a:cs typeface="Arial"/>
                <a:sym typeface="Arial"/>
              </a:rPr>
              <a:t>. Das Enterprise Europe Network </a:t>
            </a:r>
            <a:r>
              <a:rPr lang="en-US" sz="1600" b="0" i="0" u="none" strike="noStrike" cap="none" dirty="0" err="1">
                <a:solidFill>
                  <a:schemeClr val="dk1"/>
                </a:solidFill>
                <a:latin typeface="Arial"/>
                <a:ea typeface="Arial"/>
                <a:cs typeface="Arial"/>
                <a:sym typeface="Arial"/>
              </a:rPr>
              <a:t>stellt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die auf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Märkte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expandieren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Ressourcen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Verfügung</a:t>
            </a:r>
            <a:r>
              <a:rPr lang="en-US" sz="1600" b="0" i="0" u="none" strike="noStrike" cap="none" dirty="0">
                <a:solidFill>
                  <a:schemeClr val="dk1"/>
                </a:solidFill>
                <a:latin typeface="Arial"/>
                <a:ea typeface="Arial"/>
                <a:cs typeface="Arial"/>
                <a:sym typeface="Arial"/>
              </a:rPr>
              <a:t>. KMU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an den </a:t>
            </a:r>
            <a:r>
              <a:rPr lang="en-US" sz="1600" b="0" i="0" u="none" strike="noStrike" cap="none" dirty="0" err="1">
                <a:solidFill>
                  <a:schemeClr val="dk1"/>
                </a:solidFill>
                <a:latin typeface="Arial"/>
                <a:ea typeface="Arial"/>
                <a:cs typeface="Arial"/>
                <a:sym typeface="Arial"/>
              </a:rPr>
              <a:t>lokalen</a:t>
            </a:r>
            <a:r>
              <a:rPr lang="en-US" sz="1600" b="0" i="0" u="none" strike="noStrike" cap="none" dirty="0">
                <a:solidFill>
                  <a:schemeClr val="dk1"/>
                </a:solidFill>
                <a:latin typeface="Arial"/>
                <a:ea typeface="Arial"/>
                <a:cs typeface="Arial"/>
                <a:sym typeface="Arial"/>
              </a:rPr>
              <a:t> Partner in </a:t>
            </a:r>
            <a:r>
              <a:rPr lang="en-US" sz="1600" b="0" i="0" u="none" strike="noStrike" cap="none" dirty="0" err="1">
                <a:solidFill>
                  <a:schemeClr val="dk1"/>
                </a:solidFill>
                <a:latin typeface="Arial"/>
                <a:ea typeface="Arial"/>
                <a:cs typeface="Arial"/>
                <a:sym typeface="Arial"/>
              </a:rPr>
              <a:t>ihrer</a:t>
            </a:r>
            <a:r>
              <a:rPr lang="en-US" sz="1600" b="0" i="0" u="none" strike="noStrike" cap="none" dirty="0">
                <a:solidFill>
                  <a:schemeClr val="dk1"/>
                </a:solidFill>
                <a:latin typeface="Arial"/>
                <a:ea typeface="Arial"/>
                <a:cs typeface="Arial"/>
                <a:sym typeface="Arial"/>
              </a:rPr>
              <a:t> Region </a:t>
            </a:r>
            <a:r>
              <a:rPr lang="en-US" sz="1600" b="0" i="0" u="none" strike="noStrike" cap="none" dirty="0" err="1">
                <a:solidFill>
                  <a:schemeClr val="dk1"/>
                </a:solidFill>
                <a:latin typeface="Arial"/>
                <a:ea typeface="Arial"/>
                <a:cs typeface="Arial"/>
                <a:sym typeface="Arial"/>
              </a:rPr>
              <a:t>wenden</a:t>
            </a:r>
            <a:r>
              <a:rPr lang="en-US" sz="1600" b="0" i="0" u="none" strike="noStrike" cap="none" dirty="0">
                <a:solidFill>
                  <a:schemeClr val="dk1"/>
                </a:solidFill>
                <a:latin typeface="Arial"/>
                <a:ea typeface="Arial"/>
                <a:cs typeface="Arial"/>
                <a:sym typeface="Arial"/>
              </a:rPr>
              <a:t>, um </a:t>
            </a:r>
            <a:r>
              <a:rPr lang="en-US" sz="1600" b="0" i="0" u="none" strike="noStrike" cap="none" dirty="0" err="1">
                <a:solidFill>
                  <a:schemeClr val="dk1"/>
                </a:solidFill>
                <a:latin typeface="Arial"/>
                <a:ea typeface="Arial"/>
                <a:cs typeface="Arial"/>
                <a:sym typeface="Arial"/>
              </a:rPr>
              <a:t>Beratung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Informationen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erhalten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600 </a:t>
            </a:r>
            <a:r>
              <a:rPr lang="en-US" sz="1600" b="0" i="0" u="none" strike="noStrike" cap="none" dirty="0" err="1">
                <a:solidFill>
                  <a:schemeClr val="dk1"/>
                </a:solidFill>
                <a:latin typeface="Arial"/>
                <a:ea typeface="Arial"/>
                <a:cs typeface="Arial"/>
                <a:sym typeface="Arial"/>
              </a:rPr>
              <a:t>Partnerorganisationen</a:t>
            </a:r>
            <a:r>
              <a:rPr lang="en-US" sz="1600" b="0" i="0" u="none" strike="noStrike" cap="none" dirty="0">
                <a:solidFill>
                  <a:schemeClr val="dk1"/>
                </a:solidFill>
                <a:latin typeface="Arial"/>
                <a:ea typeface="Arial"/>
                <a:cs typeface="Arial"/>
                <a:sym typeface="Arial"/>
              </a:rPr>
              <a:t> in 54 </a:t>
            </a:r>
            <a:r>
              <a:rPr lang="en-US" sz="1600" b="0" i="0" u="none" strike="noStrike" cap="none" dirty="0" err="1">
                <a:solidFill>
                  <a:schemeClr val="dk1"/>
                </a:solidFill>
                <a:latin typeface="Arial"/>
                <a:ea typeface="Arial"/>
                <a:cs typeface="Arial"/>
                <a:sym typeface="Arial"/>
              </a:rPr>
              <a:t>Ländern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haben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Möglichkeit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mehr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als</a:t>
            </a:r>
            <a:r>
              <a:rPr lang="en-US" sz="1600" b="0" i="0" u="none" strike="noStrike" cap="none" dirty="0">
                <a:solidFill>
                  <a:schemeClr val="dk1"/>
                </a:solidFill>
                <a:latin typeface="Arial"/>
                <a:ea typeface="Arial"/>
                <a:cs typeface="Arial"/>
                <a:sym typeface="Arial"/>
              </a:rPr>
              <a:t> 2 </a:t>
            </a:r>
            <a:r>
              <a:rPr lang="en-US" sz="1600" b="0" i="0" u="none" strike="noStrike" cap="none" dirty="0" err="1">
                <a:solidFill>
                  <a:schemeClr val="dk1"/>
                </a:solidFill>
                <a:latin typeface="Arial"/>
                <a:ea typeface="Arial"/>
                <a:cs typeface="Arial"/>
                <a:sym typeface="Arial"/>
              </a:rPr>
              <a:t>Millionen</a:t>
            </a:r>
            <a:r>
              <a:rPr lang="en-US" sz="1600" b="0" i="0" u="none" strike="noStrike" cap="none" dirty="0">
                <a:solidFill>
                  <a:schemeClr val="dk1"/>
                </a:solidFill>
                <a:latin typeface="Arial"/>
                <a:ea typeface="Arial"/>
                <a:cs typeface="Arial"/>
                <a:sym typeface="Arial"/>
              </a:rPr>
              <a:t> KMU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erreichen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r>
              <a:rPr lang="en-US" sz="1600" b="0" i="0" u="none" strike="noStrike" cap="none" dirty="0" err="1">
                <a:solidFill>
                  <a:schemeClr val="dk1"/>
                </a:solidFill>
                <a:latin typeface="Arial"/>
                <a:ea typeface="Arial"/>
                <a:cs typeface="Arial"/>
                <a:sym typeface="Arial"/>
              </a:rPr>
              <a:t>Wenn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daran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interessiert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in der </a:t>
            </a:r>
            <a:r>
              <a:rPr lang="en-US" sz="1600" b="0" i="0" u="none" strike="noStrike" cap="none" dirty="0" err="1">
                <a:solidFill>
                  <a:schemeClr val="dk1"/>
                </a:solidFill>
                <a:latin typeface="Arial"/>
                <a:ea typeface="Arial"/>
                <a:cs typeface="Arial"/>
                <a:sym typeface="Arial"/>
              </a:rPr>
              <a:t>ganzen</a:t>
            </a:r>
            <a:r>
              <a:rPr lang="en-US" sz="1600" b="0" i="0" u="none" strike="noStrike" cap="none" dirty="0">
                <a:solidFill>
                  <a:schemeClr val="dk1"/>
                </a:solidFill>
                <a:latin typeface="Arial"/>
                <a:ea typeface="Arial"/>
                <a:cs typeface="Arial"/>
                <a:sym typeface="Arial"/>
              </a:rPr>
              <a:t> Welt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eröffnen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bietet</a:t>
            </a:r>
            <a:r>
              <a:rPr lang="en-US" sz="1600" b="0" i="0" u="none" strike="noStrike" cap="none" dirty="0">
                <a:solidFill>
                  <a:schemeClr val="dk1"/>
                </a:solidFill>
                <a:latin typeface="Arial"/>
                <a:ea typeface="Arial"/>
                <a:cs typeface="Arial"/>
                <a:sym typeface="Arial"/>
              </a:rPr>
              <a:t> das Enterprise Network </a:t>
            </a:r>
            <a:r>
              <a:rPr lang="en-US" sz="1600" b="0" i="0" u="none" strike="noStrike" cap="none" dirty="0" err="1">
                <a:solidFill>
                  <a:schemeClr val="dk1"/>
                </a:solidFill>
                <a:latin typeface="Arial"/>
                <a:ea typeface="Arial"/>
                <a:cs typeface="Arial"/>
                <a:sym typeface="Arial"/>
              </a:rPr>
              <a:t>auch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lokale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Kontaktstellen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verschiedenen</a:t>
            </a:r>
            <a:r>
              <a:rPr lang="en-US" sz="1600" b="0" i="0" u="none" strike="noStrike" cap="none" dirty="0">
                <a:solidFill>
                  <a:schemeClr val="dk1"/>
                </a:solidFill>
                <a:latin typeface="Arial"/>
                <a:ea typeface="Arial"/>
                <a:cs typeface="Arial"/>
                <a:sym typeface="Arial"/>
              </a:rPr>
              <a:t> EU- und </a:t>
            </a:r>
            <a:r>
              <a:rPr lang="en-US" sz="1600" b="0" i="0" u="none" strike="noStrike" cap="none" dirty="0" err="1">
                <a:solidFill>
                  <a:schemeClr val="dk1"/>
                </a:solidFill>
                <a:latin typeface="Arial"/>
                <a:ea typeface="Arial"/>
                <a:cs typeface="Arial"/>
                <a:sym typeface="Arial"/>
              </a:rPr>
              <a:t>Nicht</a:t>
            </a:r>
            <a:r>
              <a:rPr lang="en-US" sz="1600" b="0" i="0" u="none" strike="noStrike" cap="none" dirty="0">
                <a:solidFill>
                  <a:schemeClr val="dk1"/>
                </a:solidFill>
                <a:latin typeface="Arial"/>
                <a:ea typeface="Arial"/>
                <a:cs typeface="Arial"/>
                <a:sym typeface="Arial"/>
              </a:rPr>
              <a:t>-EU-</a:t>
            </a:r>
            <a:r>
              <a:rPr lang="en-US" sz="1600" b="0" i="0" u="none" strike="noStrike" cap="none" dirty="0" err="1">
                <a:solidFill>
                  <a:schemeClr val="dk1"/>
                </a:solidFill>
                <a:latin typeface="Arial"/>
                <a:ea typeface="Arial"/>
                <a:cs typeface="Arial"/>
                <a:sym typeface="Arial"/>
              </a:rPr>
              <a:t>Ländern</a:t>
            </a:r>
            <a:r>
              <a:rPr lang="en-US" sz="1600" b="0" i="0" u="none" strike="noStrike" cap="none" dirty="0">
                <a:solidFill>
                  <a:schemeClr val="dk1"/>
                </a:solidFill>
                <a:latin typeface="Arial"/>
                <a:ea typeface="Arial"/>
                <a:cs typeface="Arial"/>
                <a:sym typeface="Arial"/>
              </a:rPr>
              <a:t>: </a:t>
            </a:r>
            <a:r>
              <a:rPr lang="en-US" sz="1600" b="0" i="0" u="sng" strike="noStrike" cap="none" dirty="0">
                <a:solidFill>
                  <a:schemeClr val="hlink"/>
                </a:solidFill>
                <a:latin typeface="Arial"/>
                <a:ea typeface="Arial"/>
                <a:cs typeface="Arial"/>
                <a:sym typeface="Arial"/>
                <a:hlinkClick r:id="rId4"/>
              </a:rPr>
              <a:t>https:</a:t>
            </a:r>
            <a:r>
              <a:rPr lang="en-US" sz="1600" b="0" i="0" u="none" strike="noStrike" cap="none" dirty="0">
                <a:solidFill>
                  <a:schemeClr val="dk1"/>
                </a:solidFill>
                <a:latin typeface="Arial"/>
                <a:ea typeface="Arial"/>
                <a:cs typeface="Arial"/>
                <a:sym typeface="Arial"/>
              </a:rPr>
              <a:t>//een.ec.europa.eu/local-contact-points </a:t>
            </a:r>
            <a:endParaRPr sz="1600" b="0" i="0" u="none" strike="noStrike" cap="none" dirty="0">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Eine </a:t>
            </a:r>
            <a:r>
              <a:rPr lang="en-US" sz="1600" b="0" i="0" u="none" strike="noStrike" cap="none" dirty="0" err="1">
                <a:solidFill>
                  <a:schemeClr val="dk1"/>
                </a:solidFill>
                <a:latin typeface="Arial"/>
                <a:ea typeface="Arial"/>
                <a:cs typeface="Arial"/>
                <a:sym typeface="Arial"/>
              </a:rPr>
              <a:t>weitere</a:t>
            </a:r>
            <a:r>
              <a:rPr lang="en-US" sz="1600" b="0" i="0" u="none" strike="noStrike" cap="none" dirty="0">
                <a:solidFill>
                  <a:schemeClr val="dk1"/>
                </a:solidFill>
                <a:latin typeface="Arial"/>
                <a:ea typeface="Arial"/>
                <a:cs typeface="Arial"/>
                <a:sym typeface="Arial"/>
              </a:rPr>
              <a:t> von der EU </a:t>
            </a:r>
            <a:r>
              <a:rPr lang="en-US" sz="1600" b="0" i="0" u="none" strike="noStrike" cap="none" dirty="0" err="1">
                <a:solidFill>
                  <a:schemeClr val="dk1"/>
                </a:solidFill>
                <a:latin typeface="Arial"/>
                <a:ea typeface="Arial"/>
                <a:cs typeface="Arial"/>
                <a:sym typeface="Arial"/>
              </a:rPr>
              <a:t>angebotene</a:t>
            </a:r>
            <a:r>
              <a:rPr lang="en-US" sz="1600" b="0" i="0" u="none" strike="noStrike" cap="none" dirty="0">
                <a:solidFill>
                  <a:schemeClr val="dk1"/>
                </a:solidFill>
                <a:latin typeface="Arial"/>
                <a:ea typeface="Arial"/>
                <a:cs typeface="Arial"/>
                <a:sym typeface="Arial"/>
              </a:rPr>
              <a:t> Website </a:t>
            </a:r>
            <a:r>
              <a:rPr lang="en-US" sz="1600" b="0" i="0" u="none" strike="noStrike" cap="none" dirty="0" err="1">
                <a:solidFill>
                  <a:schemeClr val="dk1"/>
                </a:solidFill>
                <a:latin typeface="Arial"/>
                <a:ea typeface="Arial"/>
                <a:cs typeface="Arial"/>
                <a:sym typeface="Arial"/>
              </a:rPr>
              <a:t>unterstützt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Unternehmerinnen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verschiedene</a:t>
            </a:r>
            <a:r>
              <a:rPr lang="en-US" sz="1600" b="0" i="0" u="none" strike="noStrike" cap="none" dirty="0">
                <a:solidFill>
                  <a:schemeClr val="dk1"/>
                </a:solidFill>
                <a:latin typeface="Arial"/>
                <a:ea typeface="Arial"/>
                <a:cs typeface="Arial"/>
                <a:sym typeface="Arial"/>
              </a:rPr>
              <a:t> Engel, die Sie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Vorhaben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unterstützen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sng" strike="noStrike" cap="none" dirty="0">
                <a:solidFill>
                  <a:schemeClr val="hlink"/>
                </a:solidFill>
                <a:latin typeface="Arial"/>
                <a:ea typeface="Arial"/>
                <a:cs typeface="Arial"/>
                <a:sym typeface="Arial"/>
                <a:hlinkClick r:id="rId5"/>
              </a:rPr>
              <a:t>https://single-market-economy.ec.europa.eu/smes/supporting-entrepreneurship/women-entrepreneurs/support-tools-and-networks-women_en</a:t>
            </a:r>
            <a:endParaRPr sz="1600" b="0" i="0" u="none" strike="noStrike" cap="none" dirty="0">
              <a:solidFill>
                <a:schemeClr val="dk1"/>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Die EU </a:t>
            </a:r>
            <a:r>
              <a:rPr lang="en-US" sz="1600" b="1" i="0" u="none" strike="noStrike" cap="none" dirty="0" err="1">
                <a:solidFill>
                  <a:schemeClr val="dk1"/>
                </a:solidFill>
                <a:latin typeface="Arial"/>
                <a:ea typeface="Arial"/>
                <a:cs typeface="Arial"/>
                <a:sym typeface="Arial"/>
              </a:rPr>
              <a:t>bietet</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auch</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finanzielle</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wirtschaftliche</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Unterstützung</a:t>
            </a:r>
            <a:r>
              <a:rPr lang="en-US" sz="1600" b="1" i="0" u="none" strike="noStrike" cap="none" dirty="0">
                <a:solidFill>
                  <a:schemeClr val="dk1"/>
                </a:solidFill>
                <a:latin typeface="Arial"/>
                <a:ea typeface="Arial"/>
                <a:cs typeface="Arial"/>
                <a:sym typeface="Arial"/>
              </a:rPr>
              <a:t> für die </a:t>
            </a:r>
            <a:r>
              <a:rPr lang="en-US" sz="1600" b="1" i="0" u="none" strike="noStrike" cap="none" dirty="0" err="1">
                <a:solidFill>
                  <a:schemeClr val="dk1"/>
                </a:solidFill>
                <a:latin typeface="Arial"/>
                <a:ea typeface="Arial"/>
                <a:cs typeface="Arial"/>
                <a:sym typeface="Arial"/>
              </a:rPr>
              <a:t>Gründung</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eines</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Unternehmens</a:t>
            </a:r>
            <a:r>
              <a:rPr lang="en-US" sz="1600" b="1" i="0" u="none" strike="noStrike" cap="none" dirty="0">
                <a:solidFill>
                  <a:schemeClr val="dk1"/>
                </a:solidFill>
                <a:latin typeface="Arial"/>
                <a:ea typeface="Arial"/>
                <a:cs typeface="Arial"/>
                <a:sym typeface="Arial"/>
              </a:rPr>
              <a:t>.</a:t>
            </a:r>
            <a:endParaRPr sz="1600" b="1" i="0" u="none" strike="noStrike" cap="none" dirty="0">
              <a:solidFill>
                <a:schemeClr val="dk1"/>
              </a:solidFill>
              <a:latin typeface="Arial"/>
              <a:ea typeface="Arial"/>
              <a:cs typeface="Arial"/>
              <a:sym typeface="Arial"/>
            </a:endParaRPr>
          </a:p>
        </p:txBody>
      </p:sp>
      <p:sp>
        <p:nvSpPr>
          <p:cNvPr id="1128" name="Google Shape;1128;p134"/>
          <p:cNvSpPr txBox="1"/>
          <p:nvPr/>
        </p:nvSpPr>
        <p:spPr>
          <a:xfrm>
            <a:off x="877200" y="684450"/>
            <a:ext cx="9263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pic>
        <p:nvPicPr>
          <p:cNvPr id="1133" name="Google Shape;1133;p135"/>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34" name="Google Shape;1134;p135"/>
          <p:cNvSpPr txBox="1"/>
          <p:nvPr/>
        </p:nvSpPr>
        <p:spPr>
          <a:xfrm>
            <a:off x="1169006" y="1199100"/>
            <a:ext cx="8353800" cy="202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500"/>
              <a:buFont typeface="Arial"/>
              <a:buNone/>
            </a:pPr>
            <a:r>
              <a:rPr lang="en-US" sz="1500" b="1" i="0" u="none" strike="noStrike" cap="none" dirty="0" err="1">
                <a:solidFill>
                  <a:schemeClr val="dk1"/>
                </a:solidFill>
                <a:latin typeface="Arial"/>
                <a:ea typeface="Arial"/>
                <a:cs typeface="Arial"/>
                <a:sym typeface="Arial"/>
              </a:rPr>
              <a:t>Überblick</a:t>
            </a:r>
            <a:r>
              <a:rPr lang="en-US" sz="1500" b="1" i="0" u="none" strike="noStrike" cap="none" dirty="0">
                <a:solidFill>
                  <a:schemeClr val="dk1"/>
                </a:solidFill>
                <a:latin typeface="Arial"/>
                <a:ea typeface="Arial"/>
                <a:cs typeface="Arial"/>
                <a:sym typeface="Arial"/>
              </a:rPr>
              <a:t> </a:t>
            </a:r>
            <a:r>
              <a:rPr lang="en-US" sz="1500" b="1" i="0" u="none" strike="noStrike" cap="none" dirty="0" err="1">
                <a:solidFill>
                  <a:schemeClr val="dk1"/>
                </a:solidFill>
                <a:latin typeface="Arial"/>
                <a:ea typeface="Arial"/>
                <a:cs typeface="Arial"/>
                <a:sym typeface="Arial"/>
              </a:rPr>
              <a:t>über</a:t>
            </a:r>
            <a:r>
              <a:rPr lang="en-US" sz="1500" b="1" i="0" u="none" strike="noStrike" cap="none" dirty="0">
                <a:solidFill>
                  <a:schemeClr val="dk1"/>
                </a:solidFill>
                <a:latin typeface="Arial"/>
                <a:ea typeface="Arial"/>
                <a:cs typeface="Arial"/>
                <a:sym typeface="Arial"/>
              </a:rPr>
              <a:t> die </a:t>
            </a:r>
            <a:r>
              <a:rPr lang="en-US" sz="1500" b="1" i="0" u="none" strike="noStrike" cap="none" dirty="0" err="1">
                <a:solidFill>
                  <a:schemeClr val="dk1"/>
                </a:solidFill>
                <a:latin typeface="Arial"/>
                <a:ea typeface="Arial"/>
                <a:cs typeface="Arial"/>
                <a:sym typeface="Arial"/>
              </a:rPr>
              <a:t>Finanzierungsquellen</a:t>
            </a:r>
            <a:r>
              <a:rPr lang="en-US" sz="1500" b="1" i="0" u="none" strike="noStrike" cap="none" dirty="0">
                <a:solidFill>
                  <a:schemeClr val="dk1"/>
                </a:solidFill>
                <a:latin typeface="Arial"/>
                <a:ea typeface="Arial"/>
                <a:cs typeface="Arial"/>
                <a:sym typeface="Arial"/>
              </a:rPr>
              <a:t> </a:t>
            </a:r>
            <a:r>
              <a:rPr lang="en-US" sz="1500" b="1" i="0" u="none" strike="noStrike" cap="none" dirty="0" err="1">
                <a:solidFill>
                  <a:schemeClr val="dk1"/>
                </a:solidFill>
                <a:latin typeface="Arial"/>
                <a:ea typeface="Arial"/>
                <a:cs typeface="Arial"/>
                <a:sym typeface="Arial"/>
              </a:rPr>
              <a:t>innerhalb</a:t>
            </a:r>
            <a:r>
              <a:rPr lang="en-US" sz="1500" b="1" i="0" u="none" strike="noStrike" cap="none" dirty="0">
                <a:solidFill>
                  <a:schemeClr val="dk1"/>
                </a:solidFill>
                <a:latin typeface="Arial"/>
                <a:ea typeface="Arial"/>
                <a:cs typeface="Arial"/>
                <a:sym typeface="Arial"/>
              </a:rPr>
              <a:t> der </a:t>
            </a:r>
            <a:r>
              <a:rPr lang="en-US" sz="1500" b="1" i="0" u="none" strike="noStrike" cap="none" dirty="0" err="1">
                <a:solidFill>
                  <a:schemeClr val="dk1"/>
                </a:solidFill>
                <a:latin typeface="Arial"/>
                <a:ea typeface="Arial"/>
                <a:cs typeface="Arial"/>
                <a:sym typeface="Arial"/>
              </a:rPr>
              <a:t>Europäischen</a:t>
            </a:r>
            <a:r>
              <a:rPr lang="en-US" sz="1500" b="1" i="0" u="none" strike="noStrike" cap="none" dirty="0">
                <a:solidFill>
                  <a:schemeClr val="dk1"/>
                </a:solidFill>
                <a:latin typeface="Arial"/>
                <a:ea typeface="Arial"/>
                <a:cs typeface="Arial"/>
                <a:sym typeface="Arial"/>
              </a:rPr>
              <a:t> Fonds (2021 - 2027)</a:t>
            </a:r>
            <a:endParaRPr sz="1500" b="1"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500"/>
              <a:buFont typeface="Arial"/>
              <a:buNone/>
            </a:pPr>
            <a:endParaRPr sz="1500" b="1"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500"/>
              <a:buFont typeface="Arial"/>
              <a:buNone/>
            </a:pPr>
            <a:endParaRPr sz="1500" b="1"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Arial"/>
              <a:ea typeface="Arial"/>
              <a:cs typeface="Arial"/>
              <a:sym typeface="Arial"/>
            </a:endParaRPr>
          </a:p>
        </p:txBody>
      </p:sp>
      <p:sp>
        <p:nvSpPr>
          <p:cNvPr id="1135" name="Google Shape;1135;p135"/>
          <p:cNvSpPr txBox="1"/>
          <p:nvPr/>
        </p:nvSpPr>
        <p:spPr>
          <a:xfrm>
            <a:off x="877200" y="684450"/>
            <a:ext cx="9263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 Finanzierungsmöglichkeiten für Unternehmerinnen und Unternehmer</a:t>
            </a:r>
            <a:endParaRPr sz="1500" b="0" i="1" u="none" strike="noStrike" cap="none">
              <a:solidFill>
                <a:schemeClr val="dk1"/>
              </a:solidFill>
              <a:latin typeface="Arial"/>
              <a:ea typeface="Arial"/>
              <a:cs typeface="Arial"/>
              <a:sym typeface="Arial"/>
            </a:endParaRPr>
          </a:p>
        </p:txBody>
      </p:sp>
      <p:pic>
        <p:nvPicPr>
          <p:cNvPr id="1136" name="Google Shape;1136;p135"/>
          <p:cNvPicPr preferRelativeResize="0"/>
          <p:nvPr/>
        </p:nvPicPr>
        <p:blipFill rotWithShape="1">
          <a:blip r:embed="rId4">
            <a:alphaModFix/>
          </a:blip>
          <a:srcRect/>
          <a:stretch/>
        </p:blipFill>
        <p:spPr>
          <a:xfrm>
            <a:off x="1493848" y="1981823"/>
            <a:ext cx="7704126" cy="3980349"/>
          </a:xfrm>
          <a:prstGeom prst="rect">
            <a:avLst/>
          </a:prstGeom>
          <a:noFill/>
          <a:ln>
            <a:noFill/>
          </a:ln>
        </p:spPr>
      </p:pic>
      <p:sp>
        <p:nvSpPr>
          <p:cNvPr id="1137" name="Google Shape;1137;p135"/>
          <p:cNvSpPr/>
          <p:nvPr/>
        </p:nvSpPr>
        <p:spPr>
          <a:xfrm>
            <a:off x="8692327" y="2005448"/>
            <a:ext cx="1469700" cy="1183705"/>
          </a:xfrm>
          <a:prstGeom prst="rect">
            <a:avLst/>
          </a:prstGeom>
          <a:solidFill>
            <a:srgbClr val="F7894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Vorläufiges Instrument zur Stromversorgung der Wiederherstellung</a:t>
            </a:r>
            <a:endParaRPr sz="1200" b="0" i="0" u="none" strike="noStrike" cap="none">
              <a:solidFill>
                <a:schemeClr val="dk1"/>
              </a:solidFill>
              <a:latin typeface="Arial"/>
              <a:ea typeface="Arial"/>
              <a:cs typeface="Arial"/>
              <a:sym typeface="Arial"/>
            </a:endParaRPr>
          </a:p>
        </p:txBody>
      </p:sp>
      <p:sp>
        <p:nvSpPr>
          <p:cNvPr id="1138" name="Google Shape;1138;p135"/>
          <p:cNvSpPr/>
          <p:nvPr/>
        </p:nvSpPr>
        <p:spPr>
          <a:xfrm>
            <a:off x="554325" y="2209200"/>
            <a:ext cx="1469700" cy="762300"/>
          </a:xfrm>
          <a:prstGeom prst="rect">
            <a:avLst/>
          </a:prstGeom>
          <a:solidFill>
            <a:srgbClr val="2FA7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Der langfristige Haushalt der EU für 2021 bis 2027 </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142"/>
        <p:cNvGrpSpPr/>
        <p:nvPr/>
      </p:nvGrpSpPr>
      <p:grpSpPr>
        <a:xfrm>
          <a:off x="0" y="0"/>
          <a:ext cx="0" cy="0"/>
          <a:chOff x="0" y="0"/>
          <a:chExt cx="0" cy="0"/>
        </a:xfrm>
      </p:grpSpPr>
      <p:pic>
        <p:nvPicPr>
          <p:cNvPr id="1143" name="Google Shape;1143;p136"/>
          <p:cNvPicPr preferRelativeResize="0"/>
          <p:nvPr/>
        </p:nvPicPr>
        <p:blipFill rotWithShape="1">
          <a:blip r:embed="rId3">
            <a:alphaModFix/>
          </a:blip>
          <a:srcRect/>
          <a:stretch/>
        </p:blipFill>
        <p:spPr>
          <a:xfrm>
            <a:off x="1420" y="0"/>
            <a:ext cx="10701518" cy="7559673"/>
          </a:xfrm>
          <a:prstGeom prst="rect">
            <a:avLst/>
          </a:prstGeom>
          <a:noFill/>
          <a:ln>
            <a:noFill/>
          </a:ln>
        </p:spPr>
      </p:pic>
      <p:sp>
        <p:nvSpPr>
          <p:cNvPr id="1144" name="Google Shape;1144;p136"/>
          <p:cNvSpPr txBox="1"/>
          <p:nvPr/>
        </p:nvSpPr>
        <p:spPr>
          <a:xfrm>
            <a:off x="813850" y="1759100"/>
            <a:ext cx="9337320" cy="21590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Die 2 wichtigsten Fonds, die von den Europäischen Fonds für den Zeitraum 2021 - 2027 angeboten werden, sind: </a:t>
            </a:r>
            <a:endParaRPr sz="1700" b="1"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457200" marR="0" lvl="0" indent="-330200" algn="l" rtl="0">
              <a:lnSpc>
                <a:spcPct val="115000"/>
              </a:lnSpc>
              <a:spcBef>
                <a:spcPts val="0"/>
              </a:spcBef>
              <a:spcAft>
                <a:spcPts val="0"/>
              </a:spcAft>
              <a:buClr>
                <a:srgbClr val="404040"/>
              </a:buClr>
              <a:buSzPts val="1600"/>
              <a:buFont typeface="Arial"/>
              <a:buChar char="●"/>
            </a:pPr>
            <a:r>
              <a:rPr lang="en-US" sz="1700" b="0" i="0" u="none" strike="noStrike" cap="none">
                <a:solidFill>
                  <a:schemeClr val="dk1"/>
                </a:solidFill>
                <a:latin typeface="Arial"/>
                <a:ea typeface="Arial"/>
                <a:cs typeface="Arial"/>
                <a:sym typeface="Arial"/>
              </a:rPr>
              <a:t>Programm für den Binnenmarkt </a:t>
            </a:r>
            <a:endParaRPr sz="1700" b="0" i="0" u="none" strike="noStrike" cap="none">
              <a:solidFill>
                <a:schemeClr val="dk1"/>
              </a:solidFill>
              <a:latin typeface="Arial"/>
              <a:ea typeface="Arial"/>
              <a:cs typeface="Arial"/>
              <a:sym typeface="Arial"/>
            </a:endParaRPr>
          </a:p>
          <a:p>
            <a:pPr marL="457200" marR="0" lvl="0" indent="-330200" algn="l" rtl="0">
              <a:lnSpc>
                <a:spcPct val="115000"/>
              </a:lnSpc>
              <a:spcBef>
                <a:spcPts val="0"/>
              </a:spcBef>
              <a:spcAft>
                <a:spcPts val="0"/>
              </a:spcAft>
              <a:buClr>
                <a:srgbClr val="404040"/>
              </a:buClr>
              <a:buSzPts val="1600"/>
              <a:buFont typeface="Arial"/>
              <a:buChar char="●"/>
            </a:pPr>
            <a:r>
              <a:rPr lang="en-US" sz="1700" b="0" i="0" u="none" strike="noStrike" cap="none">
                <a:solidFill>
                  <a:schemeClr val="dk1"/>
                </a:solidFill>
                <a:latin typeface="Arial"/>
                <a:ea typeface="Arial"/>
                <a:cs typeface="Arial"/>
                <a:sym typeface="Arial"/>
              </a:rPr>
              <a:t>Erasmus für Jungunternehmer</a:t>
            </a:r>
            <a:endParaRPr sz="1700" b="1" i="0" u="none" strike="noStrike" cap="none">
              <a:solidFill>
                <a:schemeClr val="dk1"/>
              </a:solidFill>
              <a:latin typeface="Arial"/>
              <a:ea typeface="Arial"/>
              <a:cs typeface="Arial"/>
              <a:sym typeface="Arial"/>
            </a:endParaRPr>
          </a:p>
        </p:txBody>
      </p:sp>
      <p:sp>
        <p:nvSpPr>
          <p:cNvPr id="1145" name="Google Shape;1145;p136"/>
          <p:cNvSpPr txBox="1"/>
          <p:nvPr/>
        </p:nvSpPr>
        <p:spPr>
          <a:xfrm>
            <a:off x="877200" y="684450"/>
            <a:ext cx="9273970" cy="615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2021 - 2027</a:t>
            </a:r>
            <a:endParaRPr sz="1700" b="1" i="0" u="none" strike="noStrike" cap="none">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pic>
        <p:nvPicPr>
          <p:cNvPr id="1150" name="Google Shape;1150;p137"/>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51" name="Google Shape;1151;p137"/>
          <p:cNvSpPr txBox="1"/>
          <p:nvPr/>
        </p:nvSpPr>
        <p:spPr>
          <a:xfrm>
            <a:off x="877200" y="1117416"/>
            <a:ext cx="8645100" cy="5661509"/>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Überblick</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über</a:t>
            </a:r>
            <a:r>
              <a:rPr lang="en-US" sz="1600" b="1" i="0" u="none" strike="noStrike" cap="none" dirty="0">
                <a:solidFill>
                  <a:schemeClr val="dk1"/>
                </a:solidFill>
                <a:latin typeface="Arial"/>
                <a:ea typeface="Arial"/>
                <a:cs typeface="Arial"/>
                <a:sym typeface="Arial"/>
              </a:rPr>
              <a:t> die </a:t>
            </a:r>
            <a:r>
              <a:rPr lang="en-US" sz="1600" b="1" i="0" u="none" strike="noStrike" cap="none" dirty="0" err="1">
                <a:solidFill>
                  <a:schemeClr val="dk1"/>
                </a:solidFill>
                <a:latin typeface="Arial"/>
                <a:ea typeface="Arial"/>
                <a:cs typeface="Arial"/>
                <a:sym typeface="Arial"/>
              </a:rPr>
              <a:t>Finanzierungsquellen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innerhalb</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Europäischen</a:t>
            </a:r>
            <a:r>
              <a:rPr lang="en-US" sz="1600" b="1" i="0" u="none" strike="noStrike" cap="none" dirty="0">
                <a:solidFill>
                  <a:schemeClr val="dk1"/>
                </a:solidFill>
                <a:latin typeface="Arial"/>
                <a:ea typeface="Arial"/>
                <a:cs typeface="Arial"/>
                <a:sym typeface="Arial"/>
              </a:rPr>
              <a:t> Fonds (2021 - 2027)</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Binnenmarktprogramm</a:t>
            </a:r>
            <a:r>
              <a:rPr lang="en-US" sz="1600" b="1" i="0" u="none" strike="noStrike" cap="none" dirty="0">
                <a:solidFill>
                  <a:schemeClr val="dk1"/>
                </a:solidFill>
                <a:latin typeface="Arial"/>
                <a:ea typeface="Arial"/>
                <a:cs typeface="Arial"/>
                <a:sym typeface="Arial"/>
              </a:rPr>
              <a:t> (SMP) von EISMEA (</a:t>
            </a:r>
            <a:r>
              <a:rPr lang="en-US" sz="1600" b="1" i="0" u="none" strike="noStrike" cap="none" dirty="0" err="1">
                <a:solidFill>
                  <a:schemeClr val="dk1"/>
                </a:solidFill>
                <a:latin typeface="Arial"/>
                <a:ea typeface="Arial"/>
                <a:cs typeface="Arial"/>
                <a:sym typeface="Arial"/>
              </a:rPr>
              <a:t>Europäischer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Innovationsrat</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Exekutivagentur</a:t>
            </a:r>
            <a:r>
              <a:rPr lang="en-US" sz="1600" b="1" i="0" u="none" strike="noStrike" cap="none" dirty="0">
                <a:solidFill>
                  <a:schemeClr val="dk1"/>
                </a:solidFill>
                <a:latin typeface="Arial"/>
                <a:ea typeface="Arial"/>
                <a:cs typeface="Arial"/>
                <a:sym typeface="Arial"/>
              </a:rPr>
              <a:t> für KMU)</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Das </a:t>
            </a:r>
            <a:r>
              <a:rPr lang="en-US" sz="1600" b="0" i="0" u="none" strike="noStrike" cap="none" dirty="0" err="1">
                <a:solidFill>
                  <a:schemeClr val="dk1"/>
                </a:solidFill>
                <a:latin typeface="Arial"/>
                <a:ea typeface="Arial"/>
                <a:cs typeface="Arial"/>
                <a:sym typeface="Arial"/>
              </a:rPr>
              <a:t>Binnenmarktprogramm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das EU-</a:t>
            </a:r>
            <a:r>
              <a:rPr lang="en-US" sz="1600" b="0" i="0" u="none" strike="noStrike" cap="none" dirty="0" err="1">
                <a:solidFill>
                  <a:schemeClr val="dk1"/>
                </a:solidFill>
                <a:latin typeface="Arial"/>
                <a:ea typeface="Arial"/>
                <a:cs typeface="Arial"/>
                <a:sym typeface="Arial"/>
              </a:rPr>
              <a:t>Finanzierungsprogramm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Finanzierung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Maßnahmen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Förderung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gut </a:t>
            </a:r>
            <a:r>
              <a:rPr lang="en-US" sz="1600" b="0" i="0" u="none" strike="noStrike" cap="none" dirty="0" err="1">
                <a:solidFill>
                  <a:schemeClr val="dk1"/>
                </a:solidFill>
                <a:latin typeface="Arial"/>
                <a:ea typeface="Arial"/>
                <a:cs typeface="Arial"/>
                <a:sym typeface="Arial"/>
              </a:rPr>
              <a:t>funktionierenden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nachhaltigen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Binnenmarktes</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Das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4,2 </a:t>
            </a:r>
            <a:r>
              <a:rPr lang="en-US" sz="1600" b="0" i="0" u="none" strike="noStrike" cap="none" dirty="0" err="1">
                <a:solidFill>
                  <a:schemeClr val="dk1"/>
                </a:solidFill>
                <a:latin typeface="Arial"/>
                <a:ea typeface="Arial"/>
                <a:cs typeface="Arial"/>
                <a:sym typeface="Arial"/>
              </a:rPr>
              <a:t>Milliarden</a:t>
            </a:r>
            <a:r>
              <a:rPr lang="en-US" sz="1600" b="0" i="0" u="none" strike="noStrike" cap="none" dirty="0">
                <a:solidFill>
                  <a:schemeClr val="dk1"/>
                </a:solidFill>
                <a:latin typeface="Arial"/>
                <a:ea typeface="Arial"/>
                <a:cs typeface="Arial"/>
                <a:sym typeface="Arial"/>
              </a:rPr>
              <a:t> Euro </a:t>
            </a:r>
            <a:r>
              <a:rPr lang="en-US" sz="1600" b="0" i="0" u="none" strike="noStrike" cap="none" dirty="0" err="1">
                <a:solidFill>
                  <a:schemeClr val="dk1"/>
                </a:solidFill>
                <a:latin typeface="Arial"/>
                <a:ea typeface="Arial"/>
                <a:cs typeface="Arial"/>
                <a:sym typeface="Arial"/>
              </a:rPr>
              <a:t>ausgestattete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Binnenmarktprogramm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wird</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Verwaltung</a:t>
            </a:r>
            <a:r>
              <a:rPr lang="en-US" sz="1600" b="0" i="0" u="none" strike="noStrike" cap="none" dirty="0">
                <a:solidFill>
                  <a:schemeClr val="dk1"/>
                </a:solidFill>
                <a:latin typeface="Arial"/>
                <a:ea typeface="Arial"/>
                <a:cs typeface="Arial"/>
                <a:sym typeface="Arial"/>
              </a:rPr>
              <a:t> des EU-</a:t>
            </a:r>
            <a:r>
              <a:rPr lang="en-US" sz="1600" b="0" i="0" u="none" strike="noStrike" cap="none" dirty="0" err="1">
                <a:solidFill>
                  <a:schemeClr val="dk1"/>
                </a:solidFill>
                <a:latin typeface="Arial"/>
                <a:ea typeface="Arial"/>
                <a:cs typeface="Arial"/>
                <a:sym typeface="Arial"/>
              </a:rPr>
              <a:t>Binnenmarktes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stärken</a:t>
            </a:r>
            <a:r>
              <a:rPr lang="en-US" sz="1600" b="0" i="0" u="none" strike="noStrike" cap="none" dirty="0">
                <a:solidFill>
                  <a:schemeClr val="dk1"/>
                </a:solidFill>
                <a:latin typeface="Arial"/>
                <a:ea typeface="Arial"/>
                <a:cs typeface="Arial"/>
                <a:sym typeface="Arial"/>
              </a:rPr>
              <a:t>. Es </a:t>
            </a:r>
            <a:r>
              <a:rPr lang="en-US" sz="1600" b="0" i="0" u="none" strike="noStrike" cap="none" dirty="0" err="1">
                <a:solidFill>
                  <a:schemeClr val="dk1"/>
                </a:solidFill>
                <a:latin typeface="Arial"/>
                <a:ea typeface="Arial"/>
                <a:cs typeface="Arial"/>
                <a:sym typeface="Arial"/>
              </a:rPr>
              <a:t>wird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beitragen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298450" algn="just" rtl="0">
              <a:lnSpc>
                <a:spcPct val="115000"/>
              </a:lnSpc>
              <a:spcBef>
                <a:spcPts val="1200"/>
              </a:spcBef>
              <a:spcAft>
                <a:spcPts val="0"/>
              </a:spcAft>
              <a:buClr>
                <a:srgbClr val="404040"/>
              </a:buClr>
              <a:buSzPts val="1100"/>
              <a:buFont typeface="Arial"/>
              <a:buChar char="●"/>
            </a:pPr>
            <a:r>
              <a:rPr lang="en-US" sz="1600" b="0" i="0" u="none" strike="noStrike" cap="none" dirty="0" err="1">
                <a:solidFill>
                  <a:schemeClr val="dk1"/>
                </a:solidFill>
                <a:latin typeface="Arial"/>
                <a:ea typeface="Arial"/>
                <a:cs typeface="Arial"/>
                <a:sym typeface="Arial"/>
              </a:rPr>
              <a:t>Verbesserung</a:t>
            </a:r>
            <a:r>
              <a:rPr lang="en-US" sz="1600" b="0" i="0" u="none" strike="noStrike" cap="none" dirty="0">
                <a:solidFill>
                  <a:schemeClr val="dk1"/>
                </a:solidFill>
                <a:latin typeface="Arial"/>
                <a:ea typeface="Arial"/>
                <a:cs typeface="Arial"/>
                <a:sym typeface="Arial"/>
              </a:rPr>
              <a:t> des </a:t>
            </a:r>
            <a:r>
              <a:rPr lang="en-US" sz="1600" b="0" i="0" u="none" strike="noStrike" cap="none" dirty="0" err="1">
                <a:solidFill>
                  <a:schemeClr val="dk1"/>
                </a:solidFill>
                <a:latin typeface="Arial"/>
                <a:ea typeface="Arial"/>
                <a:cs typeface="Arial"/>
                <a:sym typeface="Arial"/>
              </a:rPr>
              <a:t>Funktionierens</a:t>
            </a:r>
            <a:r>
              <a:rPr lang="en-US" sz="1600" b="0" i="0" u="none" strike="noStrike" cap="none" dirty="0">
                <a:solidFill>
                  <a:schemeClr val="dk1"/>
                </a:solidFill>
                <a:latin typeface="Arial"/>
                <a:ea typeface="Arial"/>
                <a:cs typeface="Arial"/>
                <a:sym typeface="Arial"/>
              </a:rPr>
              <a:t> des </a:t>
            </a:r>
            <a:r>
              <a:rPr lang="en-US" sz="1600" b="0" i="0" u="none" strike="noStrike" cap="none" dirty="0" err="1">
                <a:solidFill>
                  <a:schemeClr val="dk1"/>
                </a:solidFill>
                <a:latin typeface="Arial"/>
                <a:ea typeface="Arial"/>
                <a:cs typeface="Arial"/>
                <a:sym typeface="Arial"/>
              </a:rPr>
              <a:t>Binnenmarktes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durch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Maßnahmen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bessere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Marktüberwachung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Unterstützung</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Bürgern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Problemlösung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verstärkte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Wettbewerbspolitik</a:t>
            </a:r>
            <a:endParaRPr sz="1600" b="0" i="0" u="none" strike="noStrike" cap="none" dirty="0">
              <a:solidFill>
                <a:schemeClr val="dk1"/>
              </a:solidFill>
              <a:latin typeface="Arial"/>
              <a:ea typeface="Arial"/>
              <a:cs typeface="Arial"/>
              <a:sym typeface="Arial"/>
            </a:endParaRPr>
          </a:p>
          <a:p>
            <a:pPr marL="457200" marR="0" lvl="0" indent="-298450" algn="just" rtl="0">
              <a:lnSpc>
                <a:spcPct val="115000"/>
              </a:lnSpc>
              <a:spcBef>
                <a:spcPts val="0"/>
              </a:spcBef>
              <a:spcAft>
                <a:spcPts val="0"/>
              </a:spcAft>
              <a:buClr>
                <a:srgbClr val="404040"/>
              </a:buClr>
              <a:buSzPts val="1100"/>
              <a:buFont typeface="Arial"/>
              <a:buChar char="●"/>
            </a:pPr>
            <a:r>
              <a:rPr lang="en-US" sz="1600" b="1" i="0" u="none" strike="noStrike" cap="none" dirty="0" err="1">
                <a:solidFill>
                  <a:schemeClr val="dk1"/>
                </a:solidFill>
                <a:latin typeface="Arial"/>
                <a:ea typeface="Arial"/>
                <a:cs typeface="Arial"/>
                <a:sym typeface="Arial"/>
              </a:rPr>
              <a:t>Förderung</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Wettbewerbsfähigkeit</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Unternehmen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insbesondere</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kleinen</a:t>
            </a:r>
            <a:r>
              <a:rPr lang="en-US" sz="1600" b="1" i="0" u="none" strike="noStrike" cap="none" dirty="0">
                <a:solidFill>
                  <a:schemeClr val="dk1"/>
                </a:solidFill>
                <a:latin typeface="Arial"/>
                <a:ea typeface="Arial"/>
                <a:cs typeface="Arial"/>
                <a:sym typeface="Arial"/>
              </a:rPr>
              <a:t> und </a:t>
            </a:r>
            <a:r>
              <a:rPr lang="en-US" sz="1600" b="1" i="0" u="none" strike="noStrike" cap="none" dirty="0" err="1">
                <a:solidFill>
                  <a:schemeClr val="dk1"/>
                </a:solidFill>
                <a:latin typeface="Arial"/>
                <a:ea typeface="Arial"/>
                <a:cs typeface="Arial"/>
                <a:sym typeface="Arial"/>
              </a:rPr>
              <a:t>mittleren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Unternehmen</a:t>
            </a:r>
            <a:r>
              <a:rPr lang="en-US" sz="1600" b="1" i="0" u="none" strike="noStrike" cap="none" dirty="0">
                <a:solidFill>
                  <a:schemeClr val="dk1"/>
                </a:solidFill>
                <a:latin typeface="Arial"/>
                <a:ea typeface="Arial"/>
                <a:cs typeface="Arial"/>
                <a:sym typeface="Arial"/>
              </a:rPr>
              <a:t> (KMU), </a:t>
            </a:r>
            <a:endParaRPr sz="1600" b="1" i="0" u="none" strike="noStrike" cap="none" dirty="0">
              <a:solidFill>
                <a:schemeClr val="dk1"/>
              </a:solidFill>
              <a:latin typeface="Arial"/>
              <a:ea typeface="Arial"/>
              <a:cs typeface="Arial"/>
              <a:sym typeface="Arial"/>
            </a:endParaRPr>
          </a:p>
          <a:p>
            <a:pPr marL="457200" marR="0" lvl="0" indent="-298450" algn="just" rtl="0">
              <a:lnSpc>
                <a:spcPct val="115000"/>
              </a:lnSpc>
              <a:spcBef>
                <a:spcPts val="0"/>
              </a:spcBef>
              <a:spcAft>
                <a:spcPts val="0"/>
              </a:spcAft>
              <a:buClr>
                <a:srgbClr val="404040"/>
              </a:buClr>
              <a:buSzPts val="1100"/>
              <a:buFont typeface="Arial"/>
              <a:buChar char="●"/>
            </a:pPr>
            <a:r>
              <a:rPr lang="en-US" sz="1600" b="0" i="0" u="none" strike="noStrike" cap="none" dirty="0" err="1">
                <a:solidFill>
                  <a:schemeClr val="dk1"/>
                </a:solidFill>
                <a:latin typeface="Arial"/>
                <a:ea typeface="Arial"/>
                <a:cs typeface="Arial"/>
                <a:sym typeface="Arial"/>
              </a:rPr>
              <a:t>Entwicklung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wirksamer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europäischer</a:t>
            </a:r>
            <a:r>
              <a:rPr lang="en-US" sz="1600" b="0" i="0" u="none" strike="noStrike" cap="none" dirty="0">
                <a:solidFill>
                  <a:schemeClr val="dk1"/>
                </a:solidFill>
                <a:latin typeface="Arial"/>
                <a:ea typeface="Arial"/>
                <a:cs typeface="Arial"/>
                <a:sym typeface="Arial"/>
              </a:rPr>
              <a:t> Standards und </a:t>
            </a:r>
            <a:r>
              <a:rPr lang="en-US" sz="1600" b="0" i="0" u="none" strike="noStrike" cap="none" dirty="0" err="1">
                <a:solidFill>
                  <a:schemeClr val="dk1"/>
                </a:solidFill>
                <a:latin typeface="Arial"/>
                <a:ea typeface="Arial"/>
                <a:cs typeface="Arial"/>
                <a:sym typeface="Arial"/>
              </a:rPr>
              <a:t>internationaler</a:t>
            </a:r>
            <a:r>
              <a:rPr lang="en-US" sz="1600" b="0" i="0" u="none" strike="noStrike" cap="none" dirty="0">
                <a:solidFill>
                  <a:schemeClr val="dk1"/>
                </a:solidFill>
                <a:latin typeface="Arial"/>
                <a:ea typeface="Arial"/>
                <a:cs typeface="Arial"/>
                <a:sym typeface="Arial"/>
              </a:rPr>
              <a:t> Standards für die </a:t>
            </a:r>
            <a:r>
              <a:rPr lang="en-US" sz="1600" b="0" i="0" u="none" strike="noStrike" cap="none" dirty="0" err="1">
                <a:solidFill>
                  <a:schemeClr val="dk1"/>
                </a:solidFill>
                <a:latin typeface="Arial"/>
                <a:ea typeface="Arial"/>
                <a:cs typeface="Arial"/>
                <a:sym typeface="Arial"/>
              </a:rPr>
              <a:t>finanzielle</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nichtfinanzielle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Berichterstattung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Rechnungsprüfung</a:t>
            </a:r>
            <a:endParaRPr sz="1600" b="0" i="0" u="none" strike="noStrike" cap="none" dirty="0">
              <a:solidFill>
                <a:schemeClr val="dk1"/>
              </a:solidFill>
              <a:latin typeface="Arial"/>
              <a:ea typeface="Arial"/>
              <a:cs typeface="Arial"/>
              <a:sym typeface="Arial"/>
            </a:endParaRPr>
          </a:p>
          <a:p>
            <a:pPr marL="457200" marR="0" lvl="0" indent="-298450" algn="just" rtl="0">
              <a:lnSpc>
                <a:spcPct val="115000"/>
              </a:lnSpc>
              <a:spcBef>
                <a:spcPts val="0"/>
              </a:spcBef>
              <a:spcAft>
                <a:spcPts val="0"/>
              </a:spcAft>
              <a:buClr>
                <a:srgbClr val="404040"/>
              </a:buClr>
              <a:buSzPts val="1100"/>
              <a:buFont typeface="Arial"/>
              <a:buChar char="●"/>
            </a:pPr>
            <a:r>
              <a:rPr lang="en-US" sz="1600" b="0" i="0" u="none" strike="noStrike" cap="none" dirty="0" err="1">
                <a:solidFill>
                  <a:schemeClr val="dk1"/>
                </a:solidFill>
                <a:latin typeface="Arial"/>
                <a:ea typeface="Arial"/>
                <a:cs typeface="Arial"/>
                <a:sym typeface="Arial"/>
              </a:rPr>
              <a:t>einen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noch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besseren</a:t>
            </a:r>
            <a:r>
              <a:rPr lang="en-US" sz="1600" b="0" i="0" u="none" strike="noStrike" cap="none" dirty="0">
                <a:solidFill>
                  <a:schemeClr val="dk1"/>
                </a:solidFill>
                <a:latin typeface="Arial"/>
                <a:ea typeface="Arial"/>
                <a:cs typeface="Arial"/>
                <a:sym typeface="Arial"/>
              </a:rPr>
              <a:t> Schutz der </a:t>
            </a:r>
            <a:r>
              <a:rPr lang="en-US" sz="1600" b="0" i="0" u="none" strike="noStrike" cap="none" dirty="0" err="1">
                <a:solidFill>
                  <a:schemeClr val="dk1"/>
                </a:solidFill>
                <a:latin typeface="Arial"/>
                <a:ea typeface="Arial"/>
                <a:cs typeface="Arial"/>
                <a:sym typeface="Arial"/>
              </a:rPr>
              <a:t>Verbraucher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gewährleisten</a:t>
            </a:r>
            <a:endParaRPr sz="1600" b="0" i="0" u="none" strike="noStrike" cap="none" dirty="0">
              <a:solidFill>
                <a:schemeClr val="dk1"/>
              </a:solidFill>
              <a:latin typeface="Arial"/>
              <a:ea typeface="Arial"/>
              <a:cs typeface="Arial"/>
              <a:sym typeface="Arial"/>
            </a:endParaRPr>
          </a:p>
          <a:p>
            <a:pPr marL="457200" marR="0" lvl="0" indent="-298450" algn="just" rtl="0">
              <a:lnSpc>
                <a:spcPct val="115000"/>
              </a:lnSpc>
              <a:spcBef>
                <a:spcPts val="0"/>
              </a:spcBef>
              <a:spcAft>
                <a:spcPts val="0"/>
              </a:spcAft>
              <a:buClr>
                <a:srgbClr val="404040"/>
              </a:buClr>
              <a:buSzPts val="1100"/>
              <a:buFont typeface="Arial"/>
              <a:buChar char="●"/>
            </a:pPr>
            <a:r>
              <a:rPr lang="en-US" sz="1600" b="0" i="0" u="none" strike="noStrike" cap="none" dirty="0" err="1">
                <a:solidFill>
                  <a:schemeClr val="dk1"/>
                </a:solidFill>
                <a:latin typeface="Arial"/>
                <a:ea typeface="Arial"/>
                <a:cs typeface="Arial"/>
                <a:sym typeface="Arial"/>
              </a:rPr>
              <a:t>Aufrechterhaltung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hohen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Niveaus</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Lebensmittelsicherheit</a:t>
            </a:r>
            <a:endParaRPr sz="1600" b="0" i="0" u="none" strike="noStrike" cap="none" dirty="0">
              <a:solidFill>
                <a:schemeClr val="dk1"/>
              </a:solidFill>
              <a:latin typeface="Arial"/>
              <a:ea typeface="Arial"/>
              <a:cs typeface="Arial"/>
              <a:sym typeface="Arial"/>
            </a:endParaRPr>
          </a:p>
          <a:p>
            <a:pPr marL="457200" marR="0" lvl="0" indent="-298450" algn="just" rtl="0">
              <a:lnSpc>
                <a:spcPct val="115000"/>
              </a:lnSpc>
              <a:spcBef>
                <a:spcPts val="0"/>
              </a:spcBef>
              <a:spcAft>
                <a:spcPts val="0"/>
              </a:spcAft>
              <a:buClr>
                <a:srgbClr val="404040"/>
              </a:buClr>
              <a:buSzPts val="1100"/>
              <a:buFont typeface="Arial"/>
              <a:buChar char="●"/>
            </a:pPr>
            <a:r>
              <a:rPr lang="en-US" sz="1600" b="0" i="0" u="none" strike="noStrike" cap="none" dirty="0" err="1">
                <a:solidFill>
                  <a:schemeClr val="dk1"/>
                </a:solidFill>
                <a:latin typeface="Arial"/>
                <a:ea typeface="Arial"/>
                <a:cs typeface="Arial"/>
                <a:sym typeface="Arial"/>
              </a:rPr>
              <a:t>qualitativ</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hochwertige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Statistiken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erstellen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verbreiten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
        <p:nvSpPr>
          <p:cNvPr id="1152" name="Google Shape;1152;p137"/>
          <p:cNvSpPr txBox="1"/>
          <p:nvPr/>
        </p:nvSpPr>
        <p:spPr>
          <a:xfrm>
            <a:off x="877200" y="532050"/>
            <a:ext cx="8645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pic>
        <p:nvPicPr>
          <p:cNvPr id="1157" name="Google Shape;1157;p138"/>
          <p:cNvPicPr preferRelativeResize="0"/>
          <p:nvPr/>
        </p:nvPicPr>
        <p:blipFill rotWithShape="1">
          <a:blip r:embed="rId3">
            <a:alphaModFix/>
          </a:blip>
          <a:srcRect/>
          <a:stretch/>
        </p:blipFill>
        <p:spPr>
          <a:xfrm>
            <a:off x="2838" y="2"/>
            <a:ext cx="10688975" cy="7559673"/>
          </a:xfrm>
          <a:prstGeom prst="rect">
            <a:avLst/>
          </a:prstGeom>
          <a:noFill/>
          <a:ln>
            <a:noFill/>
          </a:ln>
        </p:spPr>
      </p:pic>
      <p:sp>
        <p:nvSpPr>
          <p:cNvPr id="1158" name="Google Shape;1158;p138"/>
          <p:cNvSpPr txBox="1"/>
          <p:nvPr/>
        </p:nvSpPr>
        <p:spPr>
          <a:xfrm>
            <a:off x="609826" y="923273"/>
            <a:ext cx="9151267" cy="5507621"/>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Begünstigte</a:t>
            </a:r>
            <a:r>
              <a:rPr lang="en-US" sz="1700" b="1" i="0" u="none" strike="noStrike" cap="none" dirty="0">
                <a:solidFill>
                  <a:schemeClr val="dk1"/>
                </a:solidFill>
                <a:latin typeface="Arial"/>
                <a:ea typeface="Arial"/>
                <a:cs typeface="Arial"/>
                <a:sym typeface="Arial"/>
              </a:rPr>
              <a:t>:</a:t>
            </a:r>
            <a:endParaRPr dirty="0"/>
          </a:p>
          <a:p>
            <a:pPr marL="0" marR="0" lvl="0" indent="0" algn="just" rtl="0">
              <a:lnSpc>
                <a:spcPct val="115000"/>
              </a:lnSpc>
              <a:spcBef>
                <a:spcPts val="0"/>
              </a:spcBef>
              <a:spcAft>
                <a:spcPts val="0"/>
              </a:spcAft>
              <a:buClr>
                <a:srgbClr val="000000"/>
              </a:buClr>
              <a:buSzPts val="1700"/>
              <a:buFont typeface="Arial"/>
              <a:buNone/>
            </a:pPr>
            <a:r>
              <a:rPr lang="en-US" sz="1700" b="0" i="0" u="none" strike="noStrike" cap="none" dirty="0">
                <a:solidFill>
                  <a:schemeClr val="dk1"/>
                </a:solidFill>
                <a:latin typeface="Arial"/>
                <a:ea typeface="Arial"/>
                <a:cs typeface="Arial"/>
                <a:sym typeface="Arial"/>
              </a:rPr>
              <a:t>Kleine und </a:t>
            </a:r>
            <a:r>
              <a:rPr lang="en-US" sz="1700" b="0" i="0" u="none" strike="noStrike" cap="none" dirty="0" err="1">
                <a:solidFill>
                  <a:schemeClr val="dk1"/>
                </a:solidFill>
                <a:latin typeface="Arial"/>
                <a:ea typeface="Arial"/>
                <a:cs typeface="Arial"/>
                <a:sym typeface="Arial"/>
              </a:rPr>
              <a:t>mittlere</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und Start-ups</a:t>
            </a:r>
            <a:endParaRPr dirty="0"/>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700" b="1" i="0" u="none" strike="noStrike" cap="none" dirty="0" err="1">
                <a:solidFill>
                  <a:schemeClr val="dk1"/>
                </a:solidFill>
                <a:latin typeface="Arial"/>
                <a:ea typeface="Arial"/>
                <a:cs typeface="Arial"/>
                <a:sym typeface="Arial"/>
              </a:rPr>
              <a:t>Handlungsfelder</a:t>
            </a:r>
            <a:r>
              <a:rPr lang="en-US" sz="1700" b="1" i="0" u="none" strike="noStrike" cap="none" dirty="0">
                <a:solidFill>
                  <a:schemeClr val="dk1"/>
                </a:solidFill>
                <a:latin typeface="Arial"/>
                <a:ea typeface="Arial"/>
                <a:cs typeface="Arial"/>
                <a:sym typeface="Arial"/>
              </a:rPr>
              <a:t>:</a:t>
            </a:r>
            <a:endParaRPr dirty="0"/>
          </a:p>
          <a:p>
            <a:pPr marL="0" marR="0" lvl="0" indent="0" algn="just" rtl="0">
              <a:lnSpc>
                <a:spcPct val="115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Landwirtschaft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Energie</a:t>
            </a:r>
            <a:r>
              <a:rPr lang="en-US" sz="1700" b="0" i="0" u="none" strike="noStrike" cap="none" dirty="0">
                <a:solidFill>
                  <a:schemeClr val="dk1"/>
                </a:solidFill>
                <a:latin typeface="Arial"/>
                <a:ea typeface="Arial"/>
                <a:cs typeface="Arial"/>
                <a:sym typeface="Arial"/>
              </a:rPr>
              <a:t> und Umwelt, </a:t>
            </a:r>
            <a:r>
              <a:rPr lang="en-US" sz="1700" b="0" i="0" u="none" strike="noStrike" cap="none" dirty="0" err="1">
                <a:solidFill>
                  <a:schemeClr val="dk1"/>
                </a:solidFill>
                <a:latin typeface="Arial"/>
                <a:ea typeface="Arial"/>
                <a:cs typeface="Arial"/>
                <a:sym typeface="Arial"/>
              </a:rPr>
              <a:t>Forschung</a:t>
            </a:r>
            <a:r>
              <a:rPr lang="en-US" sz="1700" b="0" i="0" u="none" strike="noStrike" cap="none" dirty="0">
                <a:solidFill>
                  <a:schemeClr val="dk1"/>
                </a:solidFill>
                <a:latin typeface="Arial"/>
                <a:ea typeface="Arial"/>
                <a:cs typeface="Arial"/>
                <a:sym typeface="Arial"/>
              </a:rPr>
              <a:t>, Innovation, Gesundheit, </a:t>
            </a:r>
            <a:r>
              <a:rPr lang="en-US" sz="1700" b="0" i="0" u="none" strike="noStrike" cap="none" dirty="0" err="1">
                <a:solidFill>
                  <a:schemeClr val="dk1"/>
                </a:solidFill>
                <a:latin typeface="Arial"/>
                <a:ea typeface="Arial"/>
                <a:cs typeface="Arial"/>
                <a:sym typeface="Arial"/>
              </a:rPr>
              <a:t>Sicherheit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Verkehr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Tourismus</a:t>
            </a:r>
            <a:r>
              <a:rPr lang="en-US" sz="1700" b="0" i="0" u="none" strike="noStrike" cap="none" dirty="0">
                <a:solidFill>
                  <a:schemeClr val="dk1"/>
                </a:solidFill>
                <a:latin typeface="Arial"/>
                <a:ea typeface="Arial"/>
                <a:cs typeface="Arial"/>
                <a:sym typeface="Arial"/>
              </a:rPr>
              <a:t> und Governance.</a:t>
            </a:r>
            <a:endParaRPr dirty="0"/>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Arial"/>
                <a:ea typeface="Arial"/>
                <a:cs typeface="Arial"/>
                <a:sym typeface="Arial"/>
              </a:rPr>
              <a:t>Aufforderungen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Einreichung</a:t>
            </a:r>
            <a:r>
              <a:rPr lang="en-US" sz="1700" b="0" i="0" u="none" strike="noStrike" cap="none" dirty="0">
                <a:solidFill>
                  <a:schemeClr val="dk1"/>
                </a:solidFill>
                <a:latin typeface="Arial"/>
                <a:ea typeface="Arial"/>
                <a:cs typeface="Arial"/>
                <a:sym typeface="Arial"/>
              </a:rPr>
              <a:t> von </a:t>
            </a:r>
            <a:r>
              <a:rPr lang="en-US" sz="1700" b="0" i="0" u="none" strike="noStrike" cap="none" dirty="0" err="1">
                <a:solidFill>
                  <a:schemeClr val="dk1"/>
                </a:solidFill>
                <a:latin typeface="Arial"/>
                <a:ea typeface="Arial"/>
                <a:cs typeface="Arial"/>
                <a:sym typeface="Arial"/>
              </a:rPr>
              <a:t>Vorschlägen</a:t>
            </a:r>
            <a:r>
              <a:rPr lang="en-US" sz="1700" b="0" i="0" u="none" strike="noStrike" cap="none" dirty="0">
                <a:solidFill>
                  <a:schemeClr val="dk1"/>
                </a:solidFill>
                <a:latin typeface="Arial"/>
                <a:ea typeface="Arial"/>
                <a:cs typeface="Arial"/>
                <a:sym typeface="Arial"/>
              </a:rPr>
              <a:t> für </a:t>
            </a:r>
            <a:r>
              <a:rPr lang="en-US" sz="1700" b="0" i="0" u="none" strike="noStrike" cap="none" dirty="0" err="1">
                <a:solidFill>
                  <a:schemeClr val="dk1"/>
                </a:solidFill>
                <a:latin typeface="Arial"/>
                <a:ea typeface="Arial"/>
                <a:cs typeface="Arial"/>
                <a:sym typeface="Arial"/>
              </a:rPr>
              <a:t>Maßnahmen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zur</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Unterstützung</a:t>
            </a:r>
            <a:r>
              <a:rPr lang="en-US" sz="1700" b="0" i="0" u="none" strike="noStrike" cap="none" dirty="0">
                <a:solidFill>
                  <a:schemeClr val="dk1"/>
                </a:solidFill>
                <a:latin typeface="Arial"/>
                <a:ea typeface="Arial"/>
                <a:cs typeface="Arial"/>
                <a:sym typeface="Arial"/>
              </a:rPr>
              <a:t> von EU-</a:t>
            </a:r>
            <a:r>
              <a:rPr lang="en-US" sz="1700" b="0" i="0" u="none" strike="noStrike" cap="none" dirty="0" err="1">
                <a:solidFill>
                  <a:schemeClr val="dk1"/>
                </a:solidFill>
                <a:latin typeface="Arial"/>
                <a:ea typeface="Arial"/>
                <a:cs typeface="Arial"/>
                <a:sym typeface="Arial"/>
              </a:rPr>
              <a:t>Unternehmen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im</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Rahmen</a:t>
            </a:r>
            <a:r>
              <a:rPr lang="en-US" sz="1700" b="0" i="0" u="none" strike="noStrike" cap="none" dirty="0">
                <a:solidFill>
                  <a:schemeClr val="dk1"/>
                </a:solidFill>
                <a:latin typeface="Arial"/>
                <a:ea typeface="Arial"/>
                <a:cs typeface="Arial"/>
                <a:sym typeface="Arial"/>
              </a:rPr>
              <a:t> des </a:t>
            </a:r>
            <a:r>
              <a:rPr lang="en-US" sz="1700" b="0" i="0" u="none" strike="noStrike" cap="none" dirty="0" err="1">
                <a:solidFill>
                  <a:schemeClr val="dk1"/>
                </a:solidFill>
                <a:latin typeface="Arial"/>
                <a:ea typeface="Arial"/>
                <a:cs typeface="Arial"/>
                <a:sym typeface="Arial"/>
              </a:rPr>
              <a:t>Binnenmarktprogramms</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werden</a:t>
            </a:r>
            <a:r>
              <a:rPr lang="en-US" sz="1700" b="0" i="0" u="none" strike="noStrike" cap="none" dirty="0">
                <a:solidFill>
                  <a:schemeClr val="dk1"/>
                </a:solidFill>
                <a:latin typeface="Arial"/>
                <a:ea typeface="Arial"/>
                <a:cs typeface="Arial"/>
                <a:sym typeface="Arial"/>
              </a:rPr>
              <a:t> auf der </a:t>
            </a:r>
            <a:r>
              <a:rPr lang="en-US" sz="1700" b="0" i="0" u="sng" strike="noStrike" cap="none" dirty="0">
                <a:solidFill>
                  <a:schemeClr val="hlink"/>
                </a:solidFill>
                <a:latin typeface="Arial"/>
                <a:ea typeface="Arial"/>
                <a:cs typeface="Arial"/>
                <a:sym typeface="Arial"/>
                <a:hlinkClick r:id="rId4"/>
              </a:rPr>
              <a:t>Website des </a:t>
            </a:r>
            <a:r>
              <a:rPr lang="en-US" sz="1700" b="0" i="0" u="sng" strike="noStrike" cap="none" dirty="0" err="1">
                <a:solidFill>
                  <a:schemeClr val="hlink"/>
                </a:solidFill>
                <a:latin typeface="Arial"/>
                <a:ea typeface="Arial"/>
                <a:cs typeface="Arial"/>
                <a:sym typeface="Arial"/>
                <a:hlinkClick r:id="rId4"/>
              </a:rPr>
              <a:t>Europäischen</a:t>
            </a:r>
            <a:r>
              <a:rPr lang="en-US" sz="1700" b="0" i="0" u="sng" strike="noStrike" cap="none" dirty="0">
                <a:solidFill>
                  <a:schemeClr val="hlink"/>
                </a:solidFill>
                <a:latin typeface="Arial"/>
                <a:ea typeface="Arial"/>
                <a:cs typeface="Arial"/>
                <a:sym typeface="Arial"/>
                <a:hlinkClick r:id="rId4"/>
              </a:rPr>
              <a:t> </a:t>
            </a:r>
            <a:r>
              <a:rPr lang="en-US" sz="1700" b="0" i="0" u="sng" strike="noStrike" cap="none" dirty="0" err="1">
                <a:solidFill>
                  <a:schemeClr val="hlink"/>
                </a:solidFill>
                <a:latin typeface="Arial"/>
                <a:ea typeface="Arial"/>
                <a:cs typeface="Arial"/>
                <a:sym typeface="Arial"/>
                <a:hlinkClick r:id="rId4"/>
              </a:rPr>
              <a:t>Innovationsrates</a:t>
            </a:r>
            <a:r>
              <a:rPr lang="en-US" sz="1700" b="0" i="0" u="sng" strike="noStrike" cap="none" dirty="0">
                <a:solidFill>
                  <a:schemeClr val="hlink"/>
                </a:solidFill>
                <a:latin typeface="Arial"/>
                <a:ea typeface="Arial"/>
                <a:cs typeface="Arial"/>
                <a:sym typeface="Arial"/>
                <a:hlinkClick r:id="rId4"/>
              </a:rPr>
              <a:t> und der </a:t>
            </a:r>
            <a:r>
              <a:rPr lang="en-US" sz="1700" b="0" i="0" u="sng" strike="noStrike" cap="none" dirty="0" err="1">
                <a:solidFill>
                  <a:schemeClr val="hlink"/>
                </a:solidFill>
                <a:latin typeface="Arial"/>
                <a:ea typeface="Arial"/>
                <a:cs typeface="Arial"/>
                <a:sym typeface="Arial"/>
                <a:hlinkClick r:id="rId4"/>
              </a:rPr>
              <a:t>Exekutivagentur</a:t>
            </a:r>
            <a:r>
              <a:rPr lang="en-US" sz="1700" b="0" i="0" u="sng" strike="noStrike" cap="none" dirty="0">
                <a:solidFill>
                  <a:schemeClr val="hlink"/>
                </a:solidFill>
                <a:latin typeface="Arial"/>
                <a:ea typeface="Arial"/>
                <a:cs typeface="Arial"/>
                <a:sym typeface="Arial"/>
                <a:hlinkClick r:id="rId4"/>
              </a:rPr>
              <a:t> für KMU </a:t>
            </a:r>
            <a:r>
              <a:rPr lang="en-US" sz="1700" b="0" i="0" u="none" strike="noStrike" cap="none" dirty="0" err="1">
                <a:solidFill>
                  <a:schemeClr val="dk1"/>
                </a:solidFill>
                <a:latin typeface="Arial"/>
                <a:ea typeface="Arial"/>
                <a:cs typeface="Arial"/>
                <a:sym typeface="Arial"/>
              </a:rPr>
              <a:t>bekannt</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gemacht</a:t>
            </a:r>
            <a:r>
              <a:rPr lang="en-US" sz="1700" b="0" i="0" u="none" strike="noStrike" cap="none" dirty="0">
                <a:solidFill>
                  <a:schemeClr val="dk1"/>
                </a:solidFill>
                <a:latin typeface="Arial"/>
                <a:ea typeface="Arial"/>
                <a:cs typeface="Arial"/>
                <a:sym typeface="Arial"/>
              </a:rPr>
              <a:t> und auf dem </a:t>
            </a:r>
            <a:r>
              <a:rPr lang="en-US" sz="1700" b="0" i="0" u="sng" strike="noStrike" cap="none" dirty="0" err="1">
                <a:solidFill>
                  <a:schemeClr val="hlink"/>
                </a:solidFill>
                <a:latin typeface="Arial"/>
                <a:ea typeface="Arial"/>
                <a:cs typeface="Arial"/>
                <a:sym typeface="Arial"/>
                <a:hlinkClick r:id="rId5"/>
              </a:rPr>
              <a:t>Förder</a:t>
            </a:r>
            <a:r>
              <a:rPr lang="en-US" sz="1700" b="0" i="0" u="sng" strike="noStrike" cap="none" dirty="0">
                <a:solidFill>
                  <a:schemeClr val="hlink"/>
                </a:solidFill>
                <a:latin typeface="Arial"/>
                <a:ea typeface="Arial"/>
                <a:cs typeface="Arial"/>
                <a:sym typeface="Arial"/>
                <a:hlinkClick r:id="rId5"/>
              </a:rPr>
              <a:t>- und </a:t>
            </a:r>
            <a:r>
              <a:rPr lang="en-US" sz="1700" b="0" i="0" u="sng" strike="noStrike" cap="none" dirty="0" err="1">
                <a:solidFill>
                  <a:schemeClr val="hlink"/>
                </a:solidFill>
                <a:latin typeface="Arial"/>
                <a:ea typeface="Arial"/>
                <a:cs typeface="Arial"/>
                <a:sym typeface="Arial"/>
                <a:hlinkClick r:id="rId5"/>
              </a:rPr>
              <a:t>Ausschreibungsportal</a:t>
            </a:r>
            <a:r>
              <a:rPr lang="en-US" sz="1700" b="0" i="0" u="sng" strike="noStrike" cap="none" dirty="0">
                <a:solidFill>
                  <a:schemeClr val="hlink"/>
                </a:solidFill>
                <a:latin typeface="Arial"/>
                <a:ea typeface="Arial"/>
                <a:cs typeface="Arial"/>
                <a:sym typeface="Arial"/>
                <a:hlinkClick r:id="rId5"/>
              </a:rPr>
              <a:t> </a:t>
            </a:r>
            <a:r>
              <a:rPr lang="en-US" sz="1700" b="0" i="0" u="none" strike="noStrike" cap="none" dirty="0">
                <a:solidFill>
                  <a:schemeClr val="dk1"/>
                </a:solidFill>
                <a:latin typeface="Arial"/>
                <a:ea typeface="Arial"/>
                <a:cs typeface="Arial"/>
                <a:sym typeface="Arial"/>
              </a:rPr>
              <a:t>der </a:t>
            </a:r>
            <a:r>
              <a:rPr lang="en-US" sz="1700" b="0" i="0" u="none" strike="noStrike" cap="none" dirty="0" err="1">
                <a:solidFill>
                  <a:schemeClr val="dk1"/>
                </a:solidFill>
                <a:latin typeface="Arial"/>
                <a:ea typeface="Arial"/>
                <a:cs typeface="Arial"/>
                <a:sym typeface="Arial"/>
              </a:rPr>
              <a:t>Europäischen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Kommission</a:t>
            </a:r>
            <a:r>
              <a:rPr lang="en-US" sz="1700" b="0" i="0" u="none" strike="noStrike" cap="none" dirty="0">
                <a:solidFill>
                  <a:schemeClr val="dk1"/>
                </a:solidFill>
                <a:latin typeface="Arial"/>
                <a:ea typeface="Arial"/>
                <a:cs typeface="Arial"/>
                <a:sym typeface="Arial"/>
              </a:rPr>
              <a:t> </a:t>
            </a:r>
            <a:r>
              <a:rPr lang="en-US" sz="1700" b="0" i="0" u="none" strike="noStrike" cap="none" dirty="0" err="1">
                <a:solidFill>
                  <a:schemeClr val="dk1"/>
                </a:solidFill>
                <a:latin typeface="Arial"/>
                <a:ea typeface="Arial"/>
                <a:cs typeface="Arial"/>
                <a:sym typeface="Arial"/>
              </a:rPr>
              <a:t>veröffentlicht</a:t>
            </a:r>
            <a:r>
              <a:rPr lang="en-US" sz="1700" b="0" i="0" u="none" strike="noStrike" cap="none" dirty="0">
                <a:solidFill>
                  <a:schemeClr val="dk1"/>
                </a:solidFill>
                <a:latin typeface="Arial"/>
                <a:ea typeface="Arial"/>
                <a:cs typeface="Arial"/>
                <a:sym typeface="Arial"/>
              </a:rPr>
              <a:t>.</a:t>
            </a:r>
            <a:endParaRPr dirty="0"/>
          </a:p>
        </p:txBody>
      </p:sp>
      <p:pic>
        <p:nvPicPr>
          <p:cNvPr id="1159" name="Google Shape;1159;p138"/>
          <p:cNvPicPr preferRelativeResize="0"/>
          <p:nvPr/>
        </p:nvPicPr>
        <p:blipFill rotWithShape="1">
          <a:blip r:embed="rId6">
            <a:alphaModFix/>
          </a:blip>
          <a:srcRect/>
          <a:stretch/>
        </p:blipFill>
        <p:spPr>
          <a:xfrm>
            <a:off x="3691052" y="2986819"/>
            <a:ext cx="2988817" cy="1921382"/>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pic>
        <p:nvPicPr>
          <p:cNvPr id="1164" name="Google Shape;1164;p139"/>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65" name="Google Shape;1165;p139"/>
          <p:cNvSpPr txBox="1"/>
          <p:nvPr/>
        </p:nvSpPr>
        <p:spPr>
          <a:xfrm>
            <a:off x="650106" y="998333"/>
            <a:ext cx="5160559" cy="5755381"/>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Überblick</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über</a:t>
            </a:r>
            <a:r>
              <a:rPr lang="en-US" sz="1600" b="1" i="0" u="none" strike="noStrike" cap="none" dirty="0">
                <a:solidFill>
                  <a:schemeClr val="dk1"/>
                </a:solidFill>
                <a:latin typeface="Arial"/>
                <a:ea typeface="Arial"/>
                <a:cs typeface="Arial"/>
                <a:sym typeface="Arial"/>
              </a:rPr>
              <a:t> die </a:t>
            </a:r>
            <a:r>
              <a:rPr lang="en-US" sz="1600" b="1" i="0" u="none" strike="noStrike" cap="none" dirty="0" err="1">
                <a:solidFill>
                  <a:schemeClr val="dk1"/>
                </a:solidFill>
                <a:latin typeface="Arial"/>
                <a:ea typeface="Arial"/>
                <a:cs typeface="Arial"/>
                <a:sym typeface="Arial"/>
              </a:rPr>
              <a:t>Finanzierungsquellen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innerhalb</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Europäischen</a:t>
            </a:r>
            <a:r>
              <a:rPr lang="en-US" sz="1600" b="1" i="0" u="none" strike="noStrike" cap="none" dirty="0">
                <a:solidFill>
                  <a:schemeClr val="dk1"/>
                </a:solidFill>
                <a:latin typeface="Arial"/>
                <a:ea typeface="Arial"/>
                <a:cs typeface="Arial"/>
                <a:sym typeface="Arial"/>
              </a:rPr>
              <a:t> Fonds (2021 - 2027)</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Erasmus für </a:t>
            </a:r>
            <a:r>
              <a:rPr lang="en-US" sz="1600" b="1" i="0" u="none" strike="noStrike" cap="none" dirty="0" err="1">
                <a:solidFill>
                  <a:schemeClr val="dk1"/>
                </a:solidFill>
                <a:latin typeface="Arial"/>
                <a:ea typeface="Arial"/>
                <a:cs typeface="Arial"/>
                <a:sym typeface="Arial"/>
              </a:rPr>
              <a:t>Jungunternehmer</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Erasmus für </a:t>
            </a:r>
            <a:r>
              <a:rPr lang="en-US" sz="1600" b="0" i="0" u="none" strike="noStrike" cap="none" dirty="0" err="1">
                <a:solidFill>
                  <a:schemeClr val="dk1"/>
                </a:solidFill>
                <a:latin typeface="Arial"/>
                <a:ea typeface="Arial"/>
                <a:cs typeface="Arial"/>
                <a:sym typeface="Arial"/>
              </a:rPr>
              <a:t>Jungunternehmer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grenzüberschreitendes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Austauschprogramm</a:t>
            </a:r>
            <a:r>
              <a:rPr lang="en-US" sz="1600" b="0" i="0" u="none" strike="noStrike" cap="none" dirty="0">
                <a:solidFill>
                  <a:schemeClr val="dk1"/>
                </a:solidFill>
                <a:latin typeface="Arial"/>
                <a:ea typeface="Arial"/>
                <a:cs typeface="Arial"/>
                <a:sym typeface="Arial"/>
              </a:rPr>
              <a:t>, das </a:t>
            </a:r>
            <a:r>
              <a:rPr lang="en-US" sz="1600" b="0" i="0" u="none" strike="noStrike" cap="none" dirty="0" err="1">
                <a:solidFill>
                  <a:schemeClr val="dk1"/>
                </a:solidFill>
                <a:latin typeface="Arial"/>
                <a:ea typeface="Arial"/>
                <a:cs typeface="Arial"/>
                <a:sym typeface="Arial"/>
              </a:rPr>
              <a:t>neuen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angehenden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Möglichkeit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gibt</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erfahrenen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lernen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kleine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anderen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teilnehmenden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Ländern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führen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chemeClr val="dk1"/>
              </a:buClr>
              <a:buSzPts val="11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Der </a:t>
            </a:r>
            <a:r>
              <a:rPr lang="en-US" sz="1600" b="0" i="0" u="none" strike="noStrike" cap="none" dirty="0" err="1">
                <a:solidFill>
                  <a:schemeClr val="dk1"/>
                </a:solidFill>
                <a:latin typeface="Arial"/>
                <a:ea typeface="Arial"/>
                <a:cs typeface="Arial"/>
                <a:sym typeface="Arial"/>
              </a:rPr>
              <a:t>Erfahrungsaustausch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findet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während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Aufenthalts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erfahrenen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statt</a:t>
            </a:r>
            <a:r>
              <a:rPr lang="en-US" sz="1600" b="0" i="0" u="none" strike="noStrike" cap="none" dirty="0">
                <a:solidFill>
                  <a:schemeClr val="dk1"/>
                </a:solidFill>
                <a:latin typeface="Arial"/>
                <a:ea typeface="Arial"/>
                <a:cs typeface="Arial"/>
                <a:sym typeface="Arial"/>
              </a:rPr>
              <a:t>, der dem </a:t>
            </a:r>
            <a:r>
              <a:rPr lang="en-US" sz="1600" b="0" i="0" u="none" strike="noStrike" cap="none" dirty="0" err="1">
                <a:solidFill>
                  <a:schemeClr val="dk1"/>
                </a:solidFill>
                <a:latin typeface="Arial"/>
                <a:ea typeface="Arial"/>
                <a:cs typeface="Arial"/>
                <a:sym typeface="Arial"/>
              </a:rPr>
              <a:t>neuen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hilft</a:t>
            </a:r>
            <a:r>
              <a:rPr lang="en-US" sz="1600" b="0" i="0" u="none" strike="noStrike" cap="none" dirty="0">
                <a:solidFill>
                  <a:schemeClr val="dk1"/>
                </a:solidFill>
                <a:latin typeface="Arial"/>
                <a:ea typeface="Arial"/>
                <a:cs typeface="Arial"/>
                <a:sym typeface="Arial"/>
              </a:rPr>
              <a:t>, die für die </a:t>
            </a:r>
            <a:r>
              <a:rPr lang="en-US" sz="1600" b="0" i="0" u="none" strike="noStrike" cap="none" dirty="0" err="1">
                <a:solidFill>
                  <a:schemeClr val="dk1"/>
                </a:solidFill>
                <a:latin typeface="Arial"/>
                <a:ea typeface="Arial"/>
                <a:cs typeface="Arial"/>
                <a:sym typeface="Arial"/>
              </a:rPr>
              <a:t>Führung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Kleinunternehmens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erforderlichen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Fähigkeiten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erwerben</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Gastgeber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profitiert</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neuen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Perspektiven</a:t>
            </a:r>
            <a:r>
              <a:rPr lang="en-US" sz="1600" b="0" i="0" u="none" strike="noStrike" cap="none" dirty="0">
                <a:solidFill>
                  <a:schemeClr val="dk1"/>
                </a:solidFill>
                <a:latin typeface="Arial"/>
                <a:ea typeface="Arial"/>
                <a:cs typeface="Arial"/>
                <a:sym typeface="Arial"/>
              </a:rPr>
              <a:t> für sein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erhält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Möglichkeit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ausländischen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Partnern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zusammenzuarbeiten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Märkte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kennenzulernen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
        <p:nvSpPr>
          <p:cNvPr id="1166" name="Google Shape;1166;p139"/>
          <p:cNvSpPr txBox="1"/>
          <p:nvPr/>
        </p:nvSpPr>
        <p:spPr>
          <a:xfrm>
            <a:off x="877200" y="451925"/>
            <a:ext cx="8645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pic>
        <p:nvPicPr>
          <p:cNvPr id="1167" name="Google Shape;1167;p139"/>
          <p:cNvPicPr preferRelativeResize="0"/>
          <p:nvPr/>
        </p:nvPicPr>
        <p:blipFill rotWithShape="1">
          <a:blip r:embed="rId4">
            <a:alphaModFix/>
          </a:blip>
          <a:srcRect/>
          <a:stretch/>
        </p:blipFill>
        <p:spPr>
          <a:xfrm>
            <a:off x="6076551" y="1732547"/>
            <a:ext cx="3693091" cy="1676666"/>
          </a:xfrm>
          <a:prstGeom prst="rect">
            <a:avLst/>
          </a:prstGeom>
          <a:noFill/>
          <a:ln>
            <a:noFill/>
          </a:ln>
        </p:spPr>
      </p:pic>
      <p:sp>
        <p:nvSpPr>
          <p:cNvPr id="1168" name="Google Shape;1168;p139"/>
          <p:cNvSpPr txBox="1"/>
          <p:nvPr/>
        </p:nvSpPr>
        <p:spPr>
          <a:xfrm>
            <a:off x="6012038" y="3564631"/>
            <a:ext cx="4360127" cy="2806882"/>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Wer</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kann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teilnehmen</a:t>
            </a:r>
            <a:r>
              <a:rPr lang="en-US" sz="1600" b="1" i="0" u="none" strike="noStrike" cap="none" dirty="0">
                <a:solidFill>
                  <a:schemeClr val="dk1"/>
                </a:solidFill>
                <a:latin typeface="Arial"/>
                <a:ea typeface="Arial"/>
                <a:cs typeface="Arial"/>
                <a:sym typeface="Arial"/>
              </a:rPr>
              <a:t>?</a:t>
            </a:r>
            <a:endParaRPr sz="1200" dirty="0"/>
          </a:p>
          <a:p>
            <a:pPr marL="438150" marR="0" lvl="0" indent="-285750" algn="just" rtl="0">
              <a:lnSpc>
                <a:spcPct val="100000"/>
              </a:lnSpc>
              <a:spcBef>
                <a:spcPts val="0"/>
              </a:spcBef>
              <a:spcAft>
                <a:spcPts val="0"/>
              </a:spcAft>
              <a:buClr>
                <a:srgbClr val="374151"/>
              </a:buClr>
              <a:buSzPts val="1200"/>
              <a:buFont typeface="Arial"/>
              <a:buChar char="•"/>
            </a:pPr>
            <a:r>
              <a:rPr lang="en-US" sz="1600" b="0" i="0" u="none" strike="noStrike" cap="none" dirty="0" err="1">
                <a:solidFill>
                  <a:schemeClr val="dk1"/>
                </a:solidFill>
                <a:latin typeface="Arial"/>
                <a:ea typeface="Arial"/>
                <a:cs typeface="Arial"/>
                <a:sym typeface="Arial"/>
              </a:rPr>
              <a:t>Existenzgründer</a:t>
            </a:r>
            <a:r>
              <a:rPr lang="en-US" sz="1600" b="0" i="0" u="none" strike="noStrike" cap="none" dirty="0">
                <a:solidFill>
                  <a:schemeClr val="dk1"/>
                </a:solidFill>
                <a:latin typeface="Arial"/>
                <a:ea typeface="Arial"/>
                <a:cs typeface="Arial"/>
                <a:sym typeface="Arial"/>
              </a:rPr>
              <a:t>, die fest </a:t>
            </a:r>
            <a:r>
              <a:rPr lang="en-US" sz="1600" b="0" i="0" u="none" strike="noStrike" cap="none" dirty="0" err="1">
                <a:solidFill>
                  <a:schemeClr val="dk1"/>
                </a:solidFill>
                <a:latin typeface="Arial"/>
                <a:ea typeface="Arial"/>
                <a:cs typeface="Arial"/>
                <a:sym typeface="Arial"/>
              </a:rPr>
              <a:t>vorhaben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eigenes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gründen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in den </a:t>
            </a:r>
            <a:r>
              <a:rPr lang="en-US" sz="1600" b="0" i="0" u="none" strike="noStrike" cap="none" dirty="0" err="1">
                <a:solidFill>
                  <a:schemeClr val="dk1"/>
                </a:solidFill>
                <a:latin typeface="Arial"/>
                <a:ea typeface="Arial"/>
                <a:cs typeface="Arial"/>
                <a:sym typeface="Arial"/>
              </a:rPr>
              <a:t>letzten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drei</a:t>
            </a:r>
            <a:r>
              <a:rPr lang="en-US" sz="1600" b="0" i="0" u="none" strike="noStrike" cap="none" dirty="0">
                <a:solidFill>
                  <a:schemeClr val="dk1"/>
                </a:solidFill>
                <a:latin typeface="Arial"/>
                <a:ea typeface="Arial"/>
                <a:cs typeface="Arial"/>
                <a:sym typeface="Arial"/>
              </a:rPr>
              <a:t> Jahren </a:t>
            </a:r>
            <a:r>
              <a:rPr lang="en-US" sz="1600" b="0" i="0" u="none" strike="noStrike" cap="none" dirty="0" err="1">
                <a:solidFill>
                  <a:schemeClr val="dk1"/>
                </a:solidFill>
                <a:latin typeface="Arial"/>
                <a:ea typeface="Arial"/>
                <a:cs typeface="Arial"/>
                <a:sym typeface="Arial"/>
              </a:rPr>
              <a:t>bereits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gegründet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haben</a:t>
            </a:r>
            <a:endParaRPr sz="1200" dirty="0"/>
          </a:p>
          <a:p>
            <a:pPr marL="438150" marR="0" lvl="0" indent="-285750" algn="just" rtl="0">
              <a:lnSpc>
                <a:spcPct val="100000"/>
              </a:lnSpc>
              <a:spcBef>
                <a:spcPts val="0"/>
              </a:spcBef>
              <a:spcAft>
                <a:spcPts val="0"/>
              </a:spcAft>
              <a:buClr>
                <a:srgbClr val="374151"/>
              </a:buClr>
              <a:buSzPts val="1200"/>
              <a:buFont typeface="Arial"/>
              <a:buChar char="•"/>
            </a:pPr>
            <a:r>
              <a:rPr lang="en-US" sz="1600" b="0" i="0" u="none" strike="noStrike" cap="none" dirty="0" err="1">
                <a:solidFill>
                  <a:schemeClr val="dk1"/>
                </a:solidFill>
                <a:latin typeface="Arial"/>
                <a:ea typeface="Arial"/>
                <a:cs typeface="Arial"/>
                <a:sym typeface="Arial"/>
              </a:rPr>
              <a:t>Nehmen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erfahrene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auf, die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kleines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mittleres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teilnehmenden</a:t>
            </a:r>
            <a:r>
              <a:rPr lang="en-US" sz="1600" b="0" i="0" u="none" strike="noStrike" cap="none" dirty="0">
                <a:solidFill>
                  <a:schemeClr val="dk1"/>
                </a:solidFill>
                <a:latin typeface="Arial"/>
                <a:ea typeface="Arial"/>
                <a:cs typeface="Arial"/>
                <a:sym typeface="Arial"/>
              </a:rPr>
              <a:t> Länder </a:t>
            </a:r>
            <a:r>
              <a:rPr lang="en-US" sz="1600" b="0" i="0" u="none" strike="noStrike" cap="none" dirty="0" err="1">
                <a:solidFill>
                  <a:schemeClr val="dk1"/>
                </a:solidFill>
                <a:latin typeface="Arial"/>
                <a:ea typeface="Arial"/>
                <a:cs typeface="Arial"/>
                <a:sym typeface="Arial"/>
              </a:rPr>
              <a:t>besitzen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leiten</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pic>
        <p:nvPicPr>
          <p:cNvPr id="1173" name="Google Shape;1173;p140"/>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74" name="Google Shape;1174;p140"/>
          <p:cNvSpPr txBox="1"/>
          <p:nvPr/>
        </p:nvSpPr>
        <p:spPr>
          <a:xfrm>
            <a:off x="658256" y="1281284"/>
            <a:ext cx="9375300" cy="6035458"/>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err="1">
                <a:solidFill>
                  <a:schemeClr val="dk1"/>
                </a:solidFill>
                <a:latin typeface="Arial"/>
                <a:ea typeface="Arial"/>
                <a:cs typeface="Arial"/>
                <a:sym typeface="Arial"/>
              </a:rPr>
              <a:t>Überblick</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über</a:t>
            </a:r>
            <a:r>
              <a:rPr lang="en-US" sz="1600" b="1" i="0" u="none" strike="noStrike" cap="none" dirty="0">
                <a:solidFill>
                  <a:schemeClr val="dk1"/>
                </a:solidFill>
                <a:latin typeface="Arial"/>
                <a:ea typeface="Arial"/>
                <a:cs typeface="Arial"/>
                <a:sym typeface="Arial"/>
              </a:rPr>
              <a:t> die </a:t>
            </a:r>
            <a:r>
              <a:rPr lang="en-US" sz="1600" b="1" i="0" u="none" strike="noStrike" cap="none" dirty="0" err="1">
                <a:solidFill>
                  <a:schemeClr val="dk1"/>
                </a:solidFill>
                <a:latin typeface="Arial"/>
                <a:ea typeface="Arial"/>
                <a:cs typeface="Arial"/>
                <a:sym typeface="Arial"/>
              </a:rPr>
              <a:t>Finanzierungsquellen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innerhalb</a:t>
            </a:r>
            <a:r>
              <a:rPr lang="en-US" sz="1600" b="1" i="0" u="none" strike="noStrike" cap="none" dirty="0">
                <a:solidFill>
                  <a:schemeClr val="dk1"/>
                </a:solidFill>
                <a:latin typeface="Arial"/>
                <a:ea typeface="Arial"/>
                <a:cs typeface="Arial"/>
                <a:sym typeface="Arial"/>
              </a:rPr>
              <a:t> der </a:t>
            </a:r>
            <a:r>
              <a:rPr lang="en-US" sz="1600" b="1" i="0" u="none" strike="noStrike" cap="none" dirty="0" err="1">
                <a:solidFill>
                  <a:schemeClr val="dk1"/>
                </a:solidFill>
                <a:latin typeface="Arial"/>
                <a:ea typeface="Arial"/>
                <a:cs typeface="Arial"/>
                <a:sym typeface="Arial"/>
              </a:rPr>
              <a:t>Europäischen</a:t>
            </a:r>
            <a:r>
              <a:rPr lang="en-US" sz="1600" b="1" i="0" u="none" strike="noStrike" cap="none" dirty="0">
                <a:solidFill>
                  <a:schemeClr val="dk1"/>
                </a:solidFill>
                <a:latin typeface="Arial"/>
                <a:ea typeface="Arial"/>
                <a:cs typeface="Arial"/>
                <a:sym typeface="Arial"/>
              </a:rPr>
              <a:t> Fonds (2021 - 2027)</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Erasmus für </a:t>
            </a:r>
            <a:r>
              <a:rPr lang="en-US" sz="1600" b="1" i="0" u="none" strike="noStrike" cap="none" dirty="0" err="1">
                <a:solidFill>
                  <a:schemeClr val="dk1"/>
                </a:solidFill>
                <a:latin typeface="Arial"/>
                <a:ea typeface="Arial"/>
                <a:cs typeface="Arial"/>
                <a:sym typeface="Arial"/>
              </a:rPr>
              <a:t>Jungunternehmer</a:t>
            </a: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1800"/>
              </a:spcBef>
              <a:spcAft>
                <a:spcPts val="0"/>
              </a:spcAft>
              <a:buClr>
                <a:schemeClr val="dk1"/>
              </a:buClr>
              <a:buSzPts val="1100"/>
              <a:buFont typeface="Arial"/>
              <a:buNone/>
            </a:pPr>
            <a:r>
              <a:rPr lang="en-US" sz="1600" b="1" i="0" u="none" strike="noStrike" cap="none" dirty="0">
                <a:solidFill>
                  <a:schemeClr val="dk1"/>
                </a:solidFill>
                <a:latin typeface="Arial"/>
                <a:ea typeface="Arial"/>
                <a:cs typeface="Arial"/>
                <a:sym typeface="Arial"/>
              </a:rPr>
              <a:t>Wie man </a:t>
            </a:r>
            <a:r>
              <a:rPr lang="en-US" sz="1600" b="1" i="0" u="none" strike="noStrike" cap="none" dirty="0" err="1">
                <a:solidFill>
                  <a:schemeClr val="dk1"/>
                </a:solidFill>
                <a:latin typeface="Arial"/>
                <a:ea typeface="Arial"/>
                <a:cs typeface="Arial"/>
                <a:sym typeface="Arial"/>
              </a:rPr>
              <a:t>teilnimmt</a:t>
            </a:r>
            <a:endParaRPr sz="1200" dirty="0"/>
          </a:p>
          <a:p>
            <a:pPr marL="0" marR="0" lvl="0" indent="0" algn="just" rtl="0">
              <a:lnSpc>
                <a:spcPct val="100000"/>
              </a:lnSpc>
              <a:spcBef>
                <a:spcPts val="1800"/>
              </a:spcBef>
              <a:spcAft>
                <a:spcPts val="0"/>
              </a:spcAft>
              <a:buClr>
                <a:schemeClr val="dk1"/>
              </a:buClr>
              <a:buSzPts val="1100"/>
              <a:buFont typeface="Arial"/>
              <a:buNone/>
            </a:pPr>
            <a:r>
              <a:rPr lang="en-US" sz="1600" b="0" i="0" u="none" strike="noStrike" cap="none" dirty="0">
                <a:solidFill>
                  <a:schemeClr val="dk1"/>
                </a:solidFill>
                <a:latin typeface="Arial"/>
                <a:ea typeface="Arial"/>
                <a:cs typeface="Arial"/>
                <a:sym typeface="Arial"/>
              </a:rPr>
              <a:t>Neue und </a:t>
            </a:r>
            <a:r>
              <a:rPr lang="en-US" sz="1600" b="0" i="0" u="none" strike="noStrike" cap="none" dirty="0" err="1">
                <a:solidFill>
                  <a:schemeClr val="dk1"/>
                </a:solidFill>
                <a:latin typeface="Arial"/>
                <a:ea typeface="Arial"/>
                <a:cs typeface="Arial"/>
                <a:sym typeface="Arial"/>
              </a:rPr>
              <a:t>erfahrene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die am </a:t>
            </a:r>
            <a:r>
              <a:rPr lang="en-US" sz="1600" b="0" i="0" u="none" strike="noStrike" cap="none" dirty="0" err="1">
                <a:solidFill>
                  <a:schemeClr val="dk1"/>
                </a:solidFill>
                <a:latin typeface="Arial"/>
                <a:ea typeface="Arial"/>
                <a:cs typeface="Arial"/>
                <a:sym typeface="Arial"/>
              </a:rPr>
              <a:t>Austauschprogramm</a:t>
            </a:r>
            <a:r>
              <a:rPr lang="en-US" sz="1600" b="0" i="0" u="none" strike="noStrike" cap="none" dirty="0">
                <a:solidFill>
                  <a:schemeClr val="dk1"/>
                </a:solidFill>
                <a:latin typeface="Arial"/>
                <a:ea typeface="Arial"/>
                <a:cs typeface="Arial"/>
                <a:sym typeface="Arial"/>
              </a:rPr>
              <a:t> für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teilnehmen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möchten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die </a:t>
            </a:r>
            <a:r>
              <a:rPr lang="en-US" sz="1600" b="0" i="0" u="none" strike="noStrike" cap="none" dirty="0">
                <a:solidFill>
                  <a:schemeClr val="hlink"/>
                </a:solidFill>
                <a:uFill>
                  <a:noFill/>
                </a:uFill>
                <a:latin typeface="Arial"/>
                <a:ea typeface="Arial"/>
                <a:cs typeface="Arial"/>
                <a:sym typeface="Arial"/>
                <a:hlinkClick r:id="rId4"/>
              </a:rPr>
              <a:t>Website des </a:t>
            </a:r>
            <a:r>
              <a:rPr lang="en-US" sz="1600" b="0" i="0" u="none" strike="noStrike" cap="none" dirty="0" err="1">
                <a:solidFill>
                  <a:schemeClr val="hlink"/>
                </a:solidFill>
                <a:uFill>
                  <a:noFill/>
                </a:uFill>
                <a:latin typeface="Arial"/>
                <a:ea typeface="Arial"/>
                <a:cs typeface="Arial"/>
                <a:sym typeface="Arial"/>
                <a:hlinkClick r:id="rId4"/>
              </a:rPr>
              <a:t>Programms</a:t>
            </a:r>
            <a:r>
              <a:rPr lang="en-US" sz="1600" b="0" i="0" u="none" strike="noStrike" cap="none" dirty="0">
                <a:solidFill>
                  <a:schemeClr val="hlink"/>
                </a:solidFill>
                <a:uFill>
                  <a:noFill/>
                </a:uFill>
                <a:latin typeface="Arial"/>
                <a:ea typeface="Arial"/>
                <a:cs typeface="Arial"/>
                <a:sym typeface="Arial"/>
                <a:hlinkClick r:id="rId4"/>
              </a:rPr>
              <a:t> </a:t>
            </a:r>
            <a:r>
              <a:rPr lang="en-US" sz="1600" b="0" i="0" u="none" strike="noStrike" cap="none" dirty="0" err="1">
                <a:solidFill>
                  <a:schemeClr val="dk1"/>
                </a:solidFill>
                <a:latin typeface="Arial"/>
                <a:ea typeface="Arial"/>
                <a:cs typeface="Arial"/>
                <a:sym typeface="Arial"/>
              </a:rPr>
              <a:t>bewerben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bevorzugte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lokale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Kontaktstelle</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ihrem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jeweiligen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Wohnsitzland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auswählen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Bewerbung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sollte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Lebenslauf</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Motivationsschreiben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wenn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neuer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Geschäftsplan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enthalten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Sobald</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angenommen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wurden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Sie in der </a:t>
            </a:r>
            <a:r>
              <a:rPr lang="en-US" sz="1600" b="0" i="0" u="none" strike="noStrike" cap="none" dirty="0" err="1">
                <a:solidFill>
                  <a:schemeClr val="dk1"/>
                </a:solidFill>
                <a:latin typeface="Arial"/>
                <a:ea typeface="Arial"/>
                <a:cs typeface="Arial"/>
                <a:sym typeface="Arial"/>
              </a:rPr>
              <a:t>Programmdatenbank</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suchen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dem Sie </a:t>
            </a:r>
            <a:r>
              <a:rPr lang="en-US" sz="1600" b="0" i="0" u="none" strike="noStrike" cap="none" dirty="0" err="1">
                <a:solidFill>
                  <a:schemeClr val="dk1"/>
                </a:solidFill>
                <a:latin typeface="Arial"/>
                <a:ea typeface="Arial"/>
                <a:cs typeface="Arial"/>
                <a:sym typeface="Arial"/>
              </a:rPr>
              <a:t>zusammengebracht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empfehlen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Ihnen</a:t>
            </a:r>
            <a:r>
              <a:rPr lang="en-US" sz="1600" b="0" i="0" u="none" strike="noStrike" cap="none" dirty="0">
                <a:solidFill>
                  <a:schemeClr val="dk1"/>
                </a:solidFill>
                <a:latin typeface="Arial"/>
                <a:ea typeface="Arial"/>
                <a:cs typeface="Arial"/>
                <a:sym typeface="Arial"/>
              </a:rPr>
              <a:t>, den </a:t>
            </a:r>
            <a:r>
              <a:rPr lang="en-US" sz="1600" b="0" i="0" u="none" strike="noStrike" cap="none" dirty="0" err="1">
                <a:solidFill>
                  <a:schemeClr val="hlink"/>
                </a:solidFill>
                <a:uFill>
                  <a:noFill/>
                </a:uFill>
                <a:latin typeface="Arial"/>
                <a:ea typeface="Arial"/>
                <a:cs typeface="Arial"/>
                <a:sym typeface="Arial"/>
                <a:hlinkClick r:id="rId5"/>
              </a:rPr>
              <a:t>Leitfaden</a:t>
            </a:r>
            <a:r>
              <a:rPr lang="en-US" sz="1600" b="0" i="0" u="none" strike="noStrike" cap="none" dirty="0">
                <a:solidFill>
                  <a:schemeClr val="hlink"/>
                </a:solidFill>
                <a:uFill>
                  <a:noFill/>
                </a:uFill>
                <a:latin typeface="Arial"/>
                <a:ea typeface="Arial"/>
                <a:cs typeface="Arial"/>
                <a:sym typeface="Arial"/>
                <a:hlinkClick r:id="rId5"/>
              </a:rPr>
              <a:t> für die </a:t>
            </a:r>
            <a:r>
              <a:rPr lang="en-US" sz="1600" b="0" i="0" u="none" strike="noStrike" cap="none" dirty="0" err="1">
                <a:solidFill>
                  <a:schemeClr val="hlink"/>
                </a:solidFill>
                <a:uFill>
                  <a:noFill/>
                </a:uFill>
                <a:latin typeface="Arial"/>
                <a:ea typeface="Arial"/>
                <a:cs typeface="Arial"/>
                <a:sym typeface="Arial"/>
                <a:hlinkClick r:id="rId5"/>
              </a:rPr>
              <a:t>Anmeldung</a:t>
            </a:r>
            <a:r>
              <a:rPr lang="en-US" sz="1600" b="0" i="0" u="none" strike="noStrike" cap="none" dirty="0">
                <a:solidFill>
                  <a:schemeClr val="hlink"/>
                </a:solidFill>
                <a:uFill>
                  <a:noFill/>
                </a:uFill>
                <a:latin typeface="Arial"/>
                <a:ea typeface="Arial"/>
                <a:cs typeface="Arial"/>
                <a:sym typeface="Arial"/>
                <a:hlinkClick r:id="rId5"/>
              </a:rPr>
              <a:t> </a:t>
            </a:r>
            <a:r>
              <a:rPr lang="en-US" sz="1600" b="0" i="0" u="none" strike="noStrike" cap="none" dirty="0" err="1">
                <a:solidFill>
                  <a:schemeClr val="dk1"/>
                </a:solidFill>
                <a:latin typeface="Arial"/>
                <a:ea typeface="Arial"/>
                <a:cs typeface="Arial"/>
                <a:sym typeface="Arial"/>
              </a:rPr>
              <a:t>sorgfältig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damit</a:t>
            </a:r>
            <a:r>
              <a:rPr lang="en-US" sz="1600" b="0" i="0" u="none" strike="noStrike" cap="none" dirty="0">
                <a:solidFill>
                  <a:schemeClr val="dk1"/>
                </a:solidFill>
                <a:latin typeface="Arial"/>
                <a:ea typeface="Arial"/>
                <a:cs typeface="Arial"/>
                <a:sym typeface="Arial"/>
              </a:rPr>
              <a:t> Sie alle </a:t>
            </a:r>
            <a:r>
              <a:rPr lang="en-US" sz="1600" b="0" i="0" u="none" strike="noStrike" cap="none" dirty="0" err="1">
                <a:solidFill>
                  <a:schemeClr val="dk1"/>
                </a:solidFill>
                <a:latin typeface="Arial"/>
                <a:ea typeface="Arial"/>
                <a:cs typeface="Arial"/>
                <a:sym typeface="Arial"/>
              </a:rPr>
              <a:t>erforderlichen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Informationen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zur</a:t>
            </a:r>
            <a:r>
              <a:rPr lang="en-US" sz="1600" b="0" i="0" u="none" strike="noStrike" cap="none" dirty="0">
                <a:solidFill>
                  <a:schemeClr val="dk1"/>
                </a:solidFill>
                <a:latin typeface="Arial"/>
                <a:ea typeface="Arial"/>
                <a:cs typeface="Arial"/>
                <a:sym typeface="Arial"/>
              </a:rPr>
              <a:t> Hand </a:t>
            </a:r>
            <a:r>
              <a:rPr lang="en-US" sz="1600" b="0" i="0" u="none" strike="noStrike" cap="none" dirty="0" err="1">
                <a:solidFill>
                  <a:schemeClr val="dk1"/>
                </a:solidFill>
                <a:latin typeface="Arial"/>
                <a:ea typeface="Arial"/>
                <a:cs typeface="Arial"/>
                <a:sym typeface="Arial"/>
              </a:rPr>
              <a:t>haben</a:t>
            </a:r>
            <a:r>
              <a:rPr lang="en-US" sz="1600" b="0" i="0" u="none" strike="noStrike" cap="none" dirty="0">
                <a:solidFill>
                  <a:schemeClr val="dk1"/>
                </a:solidFill>
                <a:latin typeface="Arial"/>
                <a:ea typeface="Arial"/>
                <a:cs typeface="Arial"/>
                <a:sym typeface="Arial"/>
              </a:rPr>
              <a:t>, bevor Sie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dem </a:t>
            </a:r>
            <a:r>
              <a:rPr lang="en-US" sz="1600" b="0" i="0" u="none" strike="noStrike" cap="none" dirty="0" err="1">
                <a:solidFill>
                  <a:schemeClr val="dk1"/>
                </a:solidFill>
                <a:latin typeface="Arial"/>
                <a:ea typeface="Arial"/>
                <a:cs typeface="Arial"/>
                <a:sym typeface="Arial"/>
              </a:rPr>
              <a:t>Anmeldeverfahren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beginnen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100"/>
              <a:buFont typeface="Arial"/>
              <a:buNone/>
            </a:pPr>
            <a:r>
              <a:rPr lang="en-US" sz="1600" b="1" i="0" u="none" strike="noStrike" cap="none" dirty="0">
                <a:solidFill>
                  <a:schemeClr val="dk1"/>
                </a:solidFill>
                <a:latin typeface="Arial"/>
                <a:ea typeface="Arial"/>
                <a:cs typeface="Arial"/>
                <a:sym typeface="Arial"/>
              </a:rPr>
              <a:t>EYE Global </a:t>
            </a:r>
            <a:r>
              <a:rPr lang="en-US" sz="1600" b="1" i="0" u="none" strike="noStrike" cap="none" dirty="0" err="1">
                <a:solidFill>
                  <a:schemeClr val="dk1"/>
                </a:solidFill>
                <a:latin typeface="Arial"/>
                <a:ea typeface="Arial"/>
                <a:cs typeface="Arial"/>
                <a:sym typeface="Arial"/>
              </a:rPr>
              <a:t>Projekt</a:t>
            </a:r>
            <a:endParaRPr sz="1600" b="1" i="0" u="none" strike="noStrike" cap="none" dirty="0">
              <a:solidFill>
                <a:schemeClr val="dk1"/>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100"/>
              <a:buFont typeface="Arial"/>
              <a:buNone/>
            </a:pPr>
            <a:r>
              <a:rPr lang="en-US" sz="1600" b="0" i="0" u="none" strike="noStrike" cap="none" dirty="0">
                <a:solidFill>
                  <a:schemeClr val="dk1"/>
                </a:solidFill>
                <a:latin typeface="Arial"/>
                <a:ea typeface="Arial"/>
                <a:cs typeface="Arial"/>
                <a:sym typeface="Arial"/>
              </a:rPr>
              <a:t>Dank </a:t>
            </a:r>
            <a:r>
              <a:rPr lang="en-US" sz="1600" b="0" i="0" u="none" strike="noStrike" cap="none" dirty="0" err="1">
                <a:solidFill>
                  <a:schemeClr val="dk1"/>
                </a:solidFill>
                <a:latin typeface="Arial"/>
                <a:ea typeface="Arial"/>
                <a:cs typeface="Arial"/>
                <a:sym typeface="Arial"/>
              </a:rPr>
              <a:t>zusätzlicher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finanzieller</a:t>
            </a:r>
            <a:r>
              <a:rPr lang="en-US" sz="1600" b="0" i="0" u="none" strike="noStrike" cap="none" dirty="0">
                <a:solidFill>
                  <a:schemeClr val="dk1"/>
                </a:solidFill>
                <a:latin typeface="Arial"/>
                <a:ea typeface="Arial"/>
                <a:cs typeface="Arial"/>
                <a:sym typeface="Arial"/>
              </a:rPr>
              <a:t> Mittel </a:t>
            </a:r>
            <a:r>
              <a:rPr lang="en-US" sz="1600" b="0" i="0" u="none" strike="noStrike" cap="none" dirty="0" err="1">
                <a:solidFill>
                  <a:schemeClr val="dk1"/>
                </a:solidFill>
                <a:latin typeface="Arial"/>
                <a:ea typeface="Arial"/>
                <a:cs typeface="Arial"/>
                <a:sym typeface="Arial"/>
              </a:rPr>
              <a:t>haben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wir</a:t>
            </a:r>
            <a:r>
              <a:rPr lang="en-US" sz="1600" b="0" i="0" u="none" strike="noStrike" cap="none" dirty="0">
                <a:solidFill>
                  <a:schemeClr val="dk1"/>
                </a:solidFill>
                <a:latin typeface="Arial"/>
                <a:ea typeface="Arial"/>
                <a:cs typeface="Arial"/>
                <a:sym typeface="Arial"/>
              </a:rPr>
              <a:t> das </a:t>
            </a:r>
            <a:r>
              <a:rPr lang="en-US" sz="1600" b="0" i="0" u="none" strike="noStrike" cap="none" dirty="0" err="1">
                <a:solidFill>
                  <a:schemeClr val="dk1"/>
                </a:solidFill>
                <a:latin typeface="Arial"/>
                <a:ea typeface="Arial"/>
                <a:cs typeface="Arial"/>
                <a:sym typeface="Arial"/>
              </a:rPr>
              <a:t>Programm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EYE Global </a:t>
            </a:r>
            <a:r>
              <a:rPr lang="en-US" sz="1600" b="0" i="0" u="none" strike="noStrike" cap="none" dirty="0" err="1">
                <a:solidFill>
                  <a:schemeClr val="dk1"/>
                </a:solidFill>
                <a:latin typeface="Arial"/>
                <a:ea typeface="Arial"/>
                <a:cs typeface="Arial"/>
                <a:sym typeface="Arial"/>
              </a:rPr>
              <a:t>vorübergehend</a:t>
            </a:r>
            <a:r>
              <a:rPr lang="en-US" sz="1600" b="0" i="0" u="none" strike="noStrike" cap="none" dirty="0">
                <a:solidFill>
                  <a:schemeClr val="dk1"/>
                </a:solidFill>
                <a:latin typeface="Arial"/>
                <a:ea typeface="Arial"/>
                <a:cs typeface="Arial"/>
                <a:sym typeface="Arial"/>
              </a:rPr>
              <a:t> auf Länder </a:t>
            </a:r>
            <a:r>
              <a:rPr lang="en-US" sz="1600" b="0" i="0" u="none" strike="noStrike" cap="none" dirty="0" err="1">
                <a:solidFill>
                  <a:schemeClr val="dk1"/>
                </a:solidFill>
                <a:latin typeface="Arial"/>
                <a:ea typeface="Arial"/>
                <a:cs typeface="Arial"/>
                <a:sym typeface="Arial"/>
              </a:rPr>
              <a:t>außerhalb</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Europas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ausgeweitet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a:t>
            </a:r>
            <a:r>
              <a:rPr lang="en-US" sz="1600" b="0" i="0" u="none" strike="noStrike" cap="none" dirty="0">
                <a:solidFill>
                  <a:schemeClr val="dk1"/>
                </a:solidFill>
                <a:latin typeface="Arial"/>
                <a:ea typeface="Arial"/>
                <a:cs typeface="Arial"/>
                <a:sym typeface="Arial"/>
              </a:rPr>
              <a:t> EYE Global </a:t>
            </a:r>
            <a:r>
              <a:rPr lang="en-US" sz="1600" b="0" i="0" u="none" strike="noStrike" cap="none" dirty="0" err="1">
                <a:solidFill>
                  <a:schemeClr val="dk1"/>
                </a:solidFill>
                <a:latin typeface="Arial"/>
                <a:ea typeface="Arial"/>
                <a:cs typeface="Arial"/>
                <a:sym typeface="Arial"/>
              </a:rPr>
              <a:t>können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Jungunternehmer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EU-</a:t>
            </a:r>
            <a:r>
              <a:rPr lang="en-US" sz="1600" b="0" i="0" u="none" strike="noStrike" cap="none" dirty="0" err="1">
                <a:solidFill>
                  <a:schemeClr val="dk1"/>
                </a:solidFill>
                <a:latin typeface="Arial"/>
                <a:ea typeface="Arial"/>
                <a:cs typeface="Arial"/>
                <a:sym typeface="Arial"/>
              </a:rPr>
              <a:t>Ländern</a:t>
            </a:r>
            <a:r>
              <a:rPr lang="en-US" sz="1600" b="0" i="0" u="none" strike="noStrike" cap="none" dirty="0">
                <a:solidFill>
                  <a:schemeClr val="dk1"/>
                </a:solidFill>
                <a:latin typeface="Arial"/>
                <a:ea typeface="Arial"/>
                <a:cs typeface="Arial"/>
                <a:sym typeface="Arial"/>
              </a:rPr>
              <a:t> und dem </a:t>
            </a:r>
            <a:r>
              <a:rPr lang="en-US" sz="1600" b="0" i="0" u="none" strike="noStrike" cap="none" dirty="0" err="1">
                <a:solidFill>
                  <a:schemeClr val="dk1"/>
                </a:solidFill>
                <a:latin typeface="Arial"/>
                <a:ea typeface="Arial"/>
                <a:cs typeface="Arial"/>
                <a:sym typeface="Arial"/>
              </a:rPr>
              <a:t>Vereinigten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Königreich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auch</a:t>
            </a:r>
            <a:r>
              <a:rPr lang="en-US" sz="1600" b="0" i="0" u="none" strike="noStrike" cap="none" dirty="0">
                <a:solidFill>
                  <a:schemeClr val="dk1"/>
                </a:solidFill>
                <a:latin typeface="Arial"/>
                <a:ea typeface="Arial"/>
                <a:cs typeface="Arial"/>
                <a:sym typeface="Arial"/>
              </a:rPr>
              <a:t> an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Austausch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Gastunternehmern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aus</a:t>
            </a:r>
            <a:r>
              <a:rPr lang="en-US" sz="1600" b="0" i="0" u="none" strike="noStrike" cap="none" dirty="0">
                <a:solidFill>
                  <a:schemeClr val="dk1"/>
                </a:solidFill>
                <a:latin typeface="Arial"/>
                <a:ea typeface="Arial"/>
                <a:cs typeface="Arial"/>
                <a:sym typeface="Arial"/>
              </a:rPr>
              <a:t> Kanada (British Columbia, Ontario, Quebec), Israel, </a:t>
            </a:r>
            <a:r>
              <a:rPr lang="en-US" sz="1600" b="0" i="0" u="none" strike="noStrike" cap="none" dirty="0" err="1">
                <a:solidFill>
                  <a:schemeClr val="dk1"/>
                </a:solidFill>
                <a:latin typeface="Arial"/>
                <a:ea typeface="Arial"/>
                <a:cs typeface="Arial"/>
                <a:sym typeface="Arial"/>
              </a:rPr>
              <a:t>Singapur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Südkorea</a:t>
            </a:r>
            <a:r>
              <a:rPr lang="en-US" sz="1600" b="0" i="0" u="none" strike="noStrike" cap="none" dirty="0">
                <a:solidFill>
                  <a:schemeClr val="dk1"/>
                </a:solidFill>
                <a:latin typeface="Arial"/>
                <a:ea typeface="Arial"/>
                <a:cs typeface="Arial"/>
                <a:sym typeface="Arial"/>
              </a:rPr>
              <a:t>, Taiwan und den USA (New York State und </a:t>
            </a:r>
            <a:r>
              <a:rPr lang="en-US" sz="1600" b="0" i="0" u="none" strike="noStrike" cap="none" dirty="0" err="1">
                <a:solidFill>
                  <a:schemeClr val="dk1"/>
                </a:solidFill>
                <a:latin typeface="Arial"/>
                <a:ea typeface="Arial"/>
                <a:cs typeface="Arial"/>
                <a:sym typeface="Arial"/>
              </a:rPr>
              <a:t>Kalifornien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teilnehmen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0" marR="0" lvl="0" indent="0" algn="just" rtl="0">
              <a:lnSpc>
                <a:spcPct val="115000"/>
              </a:lnSpc>
              <a:spcBef>
                <a:spcPts val="1200"/>
              </a:spcBef>
              <a:spcAft>
                <a:spcPts val="0"/>
              </a:spcAft>
              <a:buClr>
                <a:schemeClr val="dk1"/>
              </a:buClr>
              <a:buSzPts val="1100"/>
              <a:buFont typeface="Arial"/>
              <a:buNone/>
            </a:pPr>
            <a:endParaRPr sz="1600" b="0" i="0" u="none" strike="noStrike" cap="none" dirty="0">
              <a:solidFill>
                <a:schemeClr val="dk1"/>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p:txBody>
      </p:sp>
      <p:sp>
        <p:nvSpPr>
          <p:cNvPr id="1175" name="Google Shape;1175;p140"/>
          <p:cNvSpPr txBox="1"/>
          <p:nvPr/>
        </p:nvSpPr>
        <p:spPr>
          <a:xfrm>
            <a:off x="877200" y="684450"/>
            <a:ext cx="8645100" cy="35390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pic>
        <p:nvPicPr>
          <p:cNvPr id="1180" name="Google Shape;1180;p141"/>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81" name="Google Shape;1181;p141"/>
          <p:cNvSpPr txBox="1"/>
          <p:nvPr/>
        </p:nvSpPr>
        <p:spPr>
          <a:xfrm>
            <a:off x="638075" y="1149500"/>
            <a:ext cx="9375300" cy="48274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Neben den Finanzierungsmöglichkeiten gibt es auch andere Möglichkeiten, ein Unternehmen zu gründen:</a:t>
            </a:r>
            <a:endParaRPr sz="17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Partner</a:t>
            </a:r>
            <a:endParaRPr sz="1700" b="0"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Persönliche Investoren</a:t>
            </a:r>
            <a:endParaRPr sz="1700" b="0"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Banken</a:t>
            </a:r>
            <a:endParaRPr sz="1700" b="0"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Angel-Investoren sind häufig wohlhabende Privatpersonen, die in der Frühphase neuer Unternehmen investieren. </a:t>
            </a:r>
            <a:endParaRPr sz="1700" b="0"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Risikokapitalgeber, sind institutionelle Anleger, die zu Risikokapitalgesellschaften gehören</a:t>
            </a:r>
            <a:endParaRPr sz="1700" b="0" i="0" u="none" strike="noStrike" cap="none">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rgbClr val="374151"/>
              </a:buClr>
              <a:buSzPts val="1500"/>
              <a:buFont typeface="Arial"/>
              <a:buChar char="●"/>
            </a:pPr>
            <a:r>
              <a:rPr lang="en-US" sz="1700" b="0" i="0" u="none" strike="noStrike" cap="none">
                <a:solidFill>
                  <a:schemeClr val="dk1"/>
                </a:solidFill>
                <a:latin typeface="Arial"/>
                <a:ea typeface="Arial"/>
                <a:cs typeface="Arial"/>
                <a:sym typeface="Arial"/>
              </a:rPr>
              <a:t>Crowdfunding wie das Peer-to-Peer-Lending. </a:t>
            </a:r>
            <a:endParaRPr sz="1700" b="0" i="0" u="none" strike="noStrike" cap="none">
              <a:solidFill>
                <a:schemeClr val="dk1"/>
              </a:solidFill>
              <a:latin typeface="Arial"/>
              <a:ea typeface="Arial"/>
              <a:cs typeface="Arial"/>
              <a:sym typeface="Arial"/>
            </a:endParaRPr>
          </a:p>
          <a:p>
            <a:pPr marL="457200" marR="0" lvl="0" indent="0" algn="ctr"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p:txBody>
      </p:sp>
      <p:sp>
        <p:nvSpPr>
          <p:cNvPr id="1182" name="Google Shape;1182;p141"/>
          <p:cNvSpPr txBox="1"/>
          <p:nvPr/>
        </p:nvSpPr>
        <p:spPr>
          <a:xfrm>
            <a:off x="877200" y="684450"/>
            <a:ext cx="8645100" cy="3539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186"/>
        <p:cNvGrpSpPr/>
        <p:nvPr/>
      </p:nvGrpSpPr>
      <p:grpSpPr>
        <a:xfrm>
          <a:off x="0" y="0"/>
          <a:ext cx="0" cy="0"/>
          <a:chOff x="0" y="0"/>
          <a:chExt cx="0" cy="0"/>
        </a:xfrm>
      </p:grpSpPr>
      <p:pic>
        <p:nvPicPr>
          <p:cNvPr id="1187" name="Google Shape;1187;p142"/>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88" name="Google Shape;1188;p142"/>
          <p:cNvSpPr txBox="1"/>
          <p:nvPr/>
        </p:nvSpPr>
        <p:spPr>
          <a:xfrm>
            <a:off x="638075" y="1261013"/>
            <a:ext cx="9375300" cy="5312953"/>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Wie man </a:t>
            </a:r>
            <a:r>
              <a:rPr lang="en-US" sz="1600" b="1" i="0" u="none" strike="noStrike" cap="none" dirty="0" err="1">
                <a:solidFill>
                  <a:schemeClr val="dk1"/>
                </a:solidFill>
                <a:latin typeface="Arial"/>
                <a:ea typeface="Arial"/>
                <a:cs typeface="Arial"/>
                <a:sym typeface="Arial"/>
              </a:rPr>
              <a:t>bei</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Investoren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vorspricht</a:t>
            </a: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0" i="0" u="none" strike="noStrike" cap="none" dirty="0">
                <a:solidFill>
                  <a:schemeClr val="dk1"/>
                </a:solidFill>
                <a:latin typeface="Arial"/>
                <a:ea typeface="Arial"/>
                <a:cs typeface="Arial"/>
                <a:sym typeface="Arial"/>
              </a:rPr>
              <a:t>Pitch-</a:t>
            </a:r>
            <a:r>
              <a:rPr lang="en-US" sz="1600" b="0" i="0" u="none" strike="noStrike" cap="none" dirty="0" err="1">
                <a:solidFill>
                  <a:schemeClr val="dk1"/>
                </a:solidFill>
                <a:latin typeface="Arial"/>
                <a:ea typeface="Arial"/>
                <a:cs typeface="Arial"/>
                <a:sym typeface="Arial"/>
              </a:rPr>
              <a:t>Präsentationen</a:t>
            </a:r>
            <a:r>
              <a:rPr lang="en-US" sz="1600" b="0" i="0" u="none" strike="noStrike" cap="none" dirty="0">
                <a:solidFill>
                  <a:schemeClr val="dk1"/>
                </a:solidFill>
                <a:latin typeface="Arial"/>
                <a:ea typeface="Arial"/>
                <a:cs typeface="Arial"/>
                <a:sym typeface="Arial"/>
              </a:rPr>
              <a:t> von </a:t>
            </a:r>
            <a:r>
              <a:rPr lang="en-US" sz="1600" b="0" i="0" u="none" strike="noStrike" cap="none" dirty="0" err="1">
                <a:solidFill>
                  <a:schemeClr val="dk1"/>
                </a:solidFill>
                <a:latin typeface="Arial"/>
                <a:ea typeface="Arial"/>
                <a:cs typeface="Arial"/>
                <a:sym typeface="Arial"/>
              </a:rPr>
              <a:t>Unternehmern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zielgerichtete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Reden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Investoren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davon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überzeugen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Unternehmen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indem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sowohl</a:t>
            </a:r>
            <a:r>
              <a:rPr lang="en-US" sz="1600" b="0" i="0" u="none" strike="noStrike" cap="none" dirty="0">
                <a:solidFill>
                  <a:schemeClr val="dk1"/>
                </a:solidFill>
                <a:latin typeface="Arial"/>
                <a:ea typeface="Arial"/>
                <a:cs typeface="Arial"/>
                <a:sym typeface="Arial"/>
              </a:rPr>
              <a:t> an die </a:t>
            </a:r>
            <a:r>
              <a:rPr lang="en-US" sz="1600" b="0" i="0" u="none" strike="noStrike" cap="none" dirty="0" err="1">
                <a:solidFill>
                  <a:schemeClr val="dk1"/>
                </a:solidFill>
                <a:latin typeface="Arial"/>
                <a:ea typeface="Arial"/>
                <a:cs typeface="Arial"/>
                <a:sym typeface="Arial"/>
              </a:rPr>
              <a:t>Emotionen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auch</a:t>
            </a:r>
            <a:r>
              <a:rPr lang="en-US" sz="1600" b="0" i="0" u="none" strike="noStrike" cap="none" dirty="0">
                <a:solidFill>
                  <a:schemeClr val="dk1"/>
                </a:solidFill>
                <a:latin typeface="Arial"/>
                <a:ea typeface="Arial"/>
                <a:cs typeface="Arial"/>
                <a:sym typeface="Arial"/>
              </a:rPr>
              <a:t> an die </a:t>
            </a:r>
            <a:r>
              <a:rPr lang="en-US" sz="1600" b="0" i="0" u="none" strike="noStrike" cap="none" dirty="0" err="1">
                <a:solidFill>
                  <a:schemeClr val="dk1"/>
                </a:solidFill>
                <a:latin typeface="Arial"/>
                <a:ea typeface="Arial"/>
                <a:cs typeface="Arial"/>
                <a:sym typeface="Arial"/>
              </a:rPr>
              <a:t>Logik</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appellieren</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Unternehmer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müssen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klare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Geschäftsidee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präsentieren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erklären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sind</a:t>
            </a:r>
            <a:r>
              <a:rPr lang="en-US" sz="1600" b="0" i="0" u="none" strike="noStrike" cap="none" dirty="0">
                <a:solidFill>
                  <a:schemeClr val="dk1"/>
                </a:solidFill>
                <a:latin typeface="Arial"/>
                <a:ea typeface="Arial"/>
                <a:cs typeface="Arial"/>
                <a:sym typeface="Arial"/>
              </a:rPr>
              <a:t>, welches Problem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lösen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wollen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welche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Produkte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Dienstleistungen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anbieten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Einnahmen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Gewinne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erzielen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warum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Investition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notwendig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wie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hoch</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Finanzierungsbedarf</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ist</a:t>
            </a:r>
            <a:r>
              <a:rPr lang="en-US" sz="1600" b="0" i="0" u="none" strike="noStrike" cap="none" dirty="0">
                <a:solidFill>
                  <a:schemeClr val="dk1"/>
                </a:solidFill>
                <a:latin typeface="Arial"/>
                <a:ea typeface="Arial"/>
                <a:cs typeface="Arial"/>
                <a:sym typeface="Arial"/>
              </a:rPr>
              <a:t>. Das </a:t>
            </a:r>
            <a:r>
              <a:rPr lang="en-US" sz="1600" b="0" i="0" u="none" strike="noStrike" cap="none" dirty="0" err="1">
                <a:solidFill>
                  <a:schemeClr val="dk1"/>
                </a:solidFill>
                <a:latin typeface="Arial"/>
                <a:ea typeface="Arial"/>
                <a:cs typeface="Arial"/>
                <a:sym typeface="Arial"/>
              </a:rPr>
              <a:t>Hauptziel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besteht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darin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Finanzierungsmöglichkeit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sichern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indem</a:t>
            </a:r>
            <a:r>
              <a:rPr lang="en-US" sz="1600" b="0" i="0" u="none" strike="noStrike" cap="none" dirty="0">
                <a:solidFill>
                  <a:schemeClr val="dk1"/>
                </a:solidFill>
                <a:latin typeface="Arial"/>
                <a:ea typeface="Arial"/>
                <a:cs typeface="Arial"/>
                <a:sym typeface="Arial"/>
              </a:rPr>
              <a:t> man die </a:t>
            </a:r>
            <a:r>
              <a:rPr lang="en-US" sz="1600" b="0" i="0" u="none" strike="noStrike" cap="none" dirty="0" err="1">
                <a:solidFill>
                  <a:schemeClr val="dk1"/>
                </a:solidFill>
                <a:latin typeface="Arial"/>
                <a:ea typeface="Arial"/>
                <a:cs typeface="Arial"/>
                <a:sym typeface="Arial"/>
              </a:rPr>
              <a:t>erste</a:t>
            </a:r>
            <a:r>
              <a:rPr lang="en-US" sz="1600" b="0" i="0" u="none" strike="noStrike" cap="none" dirty="0">
                <a:solidFill>
                  <a:schemeClr val="dk1"/>
                </a:solidFill>
                <a:latin typeface="Arial"/>
                <a:ea typeface="Arial"/>
                <a:cs typeface="Arial"/>
                <a:sym typeface="Arial"/>
              </a:rPr>
              <a:t> Screening-Phase </a:t>
            </a:r>
            <a:r>
              <a:rPr lang="en-US" sz="1600" b="0" i="0" u="none" strike="noStrike" cap="none" dirty="0" err="1">
                <a:solidFill>
                  <a:schemeClr val="dk1"/>
                </a:solidFill>
                <a:latin typeface="Arial"/>
                <a:ea typeface="Arial"/>
                <a:cs typeface="Arial"/>
                <a:sym typeface="Arial"/>
              </a:rPr>
              <a:t>im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Entscheidungsprozess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eines</a:t>
            </a:r>
            <a:r>
              <a:rPr lang="en-US" sz="1600" b="0" i="0" u="none" strike="noStrike" cap="none" dirty="0">
                <a:solidFill>
                  <a:schemeClr val="dk1"/>
                </a:solidFill>
                <a:latin typeface="Arial"/>
                <a:ea typeface="Arial"/>
                <a:cs typeface="Arial"/>
                <a:sym typeface="Arial"/>
              </a:rPr>
              <a:t> Investors </a:t>
            </a:r>
            <a:r>
              <a:rPr lang="en-US" sz="1600" b="0" i="0" u="none" strike="noStrike" cap="none" dirty="0" err="1">
                <a:solidFill>
                  <a:schemeClr val="dk1"/>
                </a:solidFill>
                <a:latin typeface="Arial"/>
                <a:ea typeface="Arial"/>
                <a:cs typeface="Arial"/>
                <a:sym typeface="Arial"/>
              </a:rPr>
              <a:t>übersteht</a:t>
            </a:r>
            <a:r>
              <a:rPr lang="en-US" sz="1600" b="0" i="0" u="none" strike="noStrike" cap="none" dirty="0">
                <a:solidFill>
                  <a:schemeClr val="dk1"/>
                </a:solidFill>
                <a:latin typeface="Arial"/>
                <a:ea typeface="Arial"/>
                <a:cs typeface="Arial"/>
                <a:sym typeface="Arial"/>
              </a:rPr>
              <a:t>. Eine </a:t>
            </a:r>
            <a:r>
              <a:rPr lang="en-US" sz="1600" b="0" i="0" u="none" strike="noStrike" cap="none" dirty="0" err="1">
                <a:solidFill>
                  <a:schemeClr val="dk1"/>
                </a:solidFill>
                <a:latin typeface="Arial"/>
                <a:ea typeface="Arial"/>
                <a:cs typeface="Arial"/>
                <a:sym typeface="Arial"/>
              </a:rPr>
              <a:t>überzeugende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Präsentation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überzeugt</a:t>
            </a:r>
            <a:r>
              <a:rPr lang="en-US" sz="1600" b="0" i="0" u="none" strike="noStrike" cap="none" dirty="0">
                <a:solidFill>
                  <a:schemeClr val="dk1"/>
                </a:solidFill>
                <a:latin typeface="Arial"/>
                <a:ea typeface="Arial"/>
                <a:cs typeface="Arial"/>
                <a:sym typeface="Arial"/>
              </a:rPr>
              <a:t> die </a:t>
            </a:r>
            <a:r>
              <a:rPr lang="en-US" sz="1600" b="0" i="0" u="none" strike="noStrike" cap="none" dirty="0" err="1">
                <a:solidFill>
                  <a:schemeClr val="dk1"/>
                </a:solidFill>
                <a:latin typeface="Arial"/>
                <a:ea typeface="Arial"/>
                <a:cs typeface="Arial"/>
                <a:sym typeface="Arial"/>
              </a:rPr>
              <a:t>Investoren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ihr</a:t>
            </a:r>
            <a:r>
              <a:rPr lang="en-US" sz="1600" b="0" i="0" u="none" strike="noStrike" cap="none" dirty="0">
                <a:solidFill>
                  <a:schemeClr val="dk1"/>
                </a:solidFill>
                <a:latin typeface="Arial"/>
                <a:ea typeface="Arial"/>
                <a:cs typeface="Arial"/>
                <a:sym typeface="Arial"/>
              </a:rPr>
              <a:t> Geld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investieren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finanzielles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Risiko</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einzugehen</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Zeit </a:t>
            </a:r>
            <a:r>
              <a:rPr lang="en-US" sz="1600" b="0" i="0" u="none" strike="noStrike" cap="none" dirty="0" err="1">
                <a:solidFill>
                  <a:schemeClr val="dk1"/>
                </a:solidFill>
                <a:latin typeface="Arial"/>
                <a:ea typeface="Arial"/>
                <a:cs typeface="Arial"/>
                <a:sym typeface="Arial"/>
              </a:rPr>
              <a:t>zu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investieren</a:t>
            </a:r>
            <a:r>
              <a:rPr lang="en-US" sz="1600" b="0" i="0" u="none" strike="noStrike" cap="none" dirty="0">
                <a:solidFill>
                  <a:schemeClr val="dk1"/>
                </a:solidFill>
                <a:latin typeface="Arial"/>
                <a:ea typeface="Arial"/>
                <a:cs typeface="Arial"/>
                <a:sym typeface="Arial"/>
              </a:rPr>
              <a:t>.</a:t>
            </a:r>
            <a:endParaRPr sz="1200" dirty="0"/>
          </a:p>
          <a:p>
            <a:pPr marL="0" marR="0" lvl="0" indent="0" algn="just" rtl="0">
              <a:lnSpc>
                <a:spcPct val="115000"/>
              </a:lnSpc>
              <a:spcBef>
                <a:spcPts val="0"/>
              </a:spcBef>
              <a:spcAft>
                <a:spcPts val="0"/>
              </a:spcAft>
              <a:buClr>
                <a:srgbClr val="000000"/>
              </a:buClr>
              <a:buSzPts val="1700"/>
              <a:buFont typeface="Arial"/>
              <a:buNone/>
            </a:pPr>
            <a:endParaRPr sz="1600" b="1" i="0" u="none" strike="noStrike" cap="none" dirty="0">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700"/>
              <a:buFont typeface="Arial"/>
              <a:buNone/>
            </a:pPr>
            <a:r>
              <a:rPr lang="en-US" sz="1600" b="1" i="0" u="none" strike="noStrike" cap="none" dirty="0">
                <a:solidFill>
                  <a:schemeClr val="dk1"/>
                </a:solidFill>
                <a:latin typeface="Arial"/>
                <a:ea typeface="Arial"/>
                <a:cs typeface="Arial"/>
                <a:sym typeface="Arial"/>
              </a:rPr>
              <a:t>Tipps:</a:t>
            </a:r>
            <a:endParaRPr sz="1600" b="1" i="0" u="none" strike="noStrike" cap="none" dirty="0">
              <a:solidFill>
                <a:schemeClr val="dk1"/>
              </a:solidFill>
              <a:latin typeface="Arial"/>
              <a:ea typeface="Arial"/>
              <a:cs typeface="Arial"/>
              <a:sym typeface="Arial"/>
            </a:endParaRPr>
          </a:p>
          <a:p>
            <a:pPr marL="457200" marR="0" lvl="0" indent="-323850" algn="just" rtl="0">
              <a:lnSpc>
                <a:spcPct val="115000"/>
              </a:lnSpc>
              <a:spcBef>
                <a:spcPts val="0"/>
              </a:spcBef>
              <a:spcAft>
                <a:spcPts val="0"/>
              </a:spcAft>
              <a:buClr>
                <a:srgbClr val="374151"/>
              </a:buClr>
              <a:buSzPts val="1500"/>
              <a:buFont typeface="Arial"/>
              <a:buChar char="●"/>
            </a:pPr>
            <a:r>
              <a:rPr lang="en-US" sz="1600" b="0" i="0" u="none" strike="noStrike" cap="none" dirty="0">
                <a:solidFill>
                  <a:schemeClr val="dk1"/>
                </a:solidFill>
                <a:latin typeface="Arial"/>
                <a:ea typeface="Arial"/>
                <a:cs typeface="Arial"/>
                <a:sym typeface="Arial"/>
              </a:rPr>
              <a:t>Machen Sie es </a:t>
            </a:r>
            <a:r>
              <a:rPr lang="en-US" sz="1600" b="0" i="0" u="none" strike="noStrike" cap="none" dirty="0" err="1">
                <a:solidFill>
                  <a:schemeClr val="dk1"/>
                </a:solidFill>
                <a:latin typeface="Arial"/>
                <a:ea typeface="Arial"/>
                <a:cs typeface="Arial"/>
                <a:sym typeface="Arial"/>
              </a:rPr>
              <a:t>kurz</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bündig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emotionaler</a:t>
            </a:r>
            <a:r>
              <a:rPr lang="en-US" sz="1600" b="0" i="0" u="none" strike="noStrike" cap="none" dirty="0">
                <a:solidFill>
                  <a:schemeClr val="dk1"/>
                </a:solidFill>
                <a:latin typeface="Arial"/>
                <a:ea typeface="Arial"/>
                <a:cs typeface="Arial"/>
                <a:sym typeface="Arial"/>
              </a:rPr>
              <a:t> Teil)</a:t>
            </a:r>
            <a:endParaRPr sz="1600" b="0" i="0" u="none" strike="noStrike" cap="none" dirty="0">
              <a:solidFill>
                <a:schemeClr val="dk1"/>
              </a:solidFill>
              <a:latin typeface="Arial"/>
              <a:ea typeface="Arial"/>
              <a:cs typeface="Arial"/>
              <a:sym typeface="Arial"/>
            </a:endParaRPr>
          </a:p>
          <a:p>
            <a:pPr marL="457200" marR="0" lvl="0" indent="-323850" algn="just" rtl="0">
              <a:lnSpc>
                <a:spcPct val="115000"/>
              </a:lnSpc>
              <a:spcBef>
                <a:spcPts val="0"/>
              </a:spcBef>
              <a:spcAft>
                <a:spcPts val="0"/>
              </a:spcAft>
              <a:buClr>
                <a:srgbClr val="374151"/>
              </a:buClr>
              <a:buSzPts val="1500"/>
              <a:buFont typeface="Arial"/>
              <a:buChar char="●"/>
            </a:pPr>
            <a:r>
              <a:rPr lang="en-US" sz="1600" b="0" i="0" u="none" strike="noStrike" cap="none" dirty="0" err="1">
                <a:solidFill>
                  <a:schemeClr val="dk1"/>
                </a:solidFill>
                <a:latin typeface="Arial"/>
                <a:ea typeface="Arial"/>
                <a:cs typeface="Arial"/>
                <a:sym typeface="Arial"/>
              </a:rPr>
              <a:t>Stellen</a:t>
            </a:r>
            <a:r>
              <a:rPr lang="en-US" sz="1600" b="0" i="0" u="none" strike="noStrike" cap="none" dirty="0">
                <a:solidFill>
                  <a:schemeClr val="dk1"/>
                </a:solidFill>
                <a:latin typeface="Arial"/>
                <a:ea typeface="Arial"/>
                <a:cs typeface="Arial"/>
                <a:sym typeface="Arial"/>
              </a:rPr>
              <a:t> Sie das Problem </a:t>
            </a:r>
            <a:r>
              <a:rPr lang="en-US" sz="1600" b="0" i="0" u="none" strike="noStrike" cap="none" dirty="0" err="1">
                <a:solidFill>
                  <a:schemeClr val="dk1"/>
                </a:solidFill>
                <a:latin typeface="Arial"/>
                <a:ea typeface="Arial"/>
                <a:cs typeface="Arial"/>
                <a:sym typeface="Arial"/>
              </a:rPr>
              <a:t>dar</a:t>
            </a:r>
            <a:r>
              <a:rPr lang="en-US" sz="1600" b="0" i="0" u="none" strike="noStrike" cap="none" dirty="0">
                <a:solidFill>
                  <a:schemeClr val="dk1"/>
                </a:solidFill>
                <a:latin typeface="Arial"/>
                <a:ea typeface="Arial"/>
                <a:cs typeface="Arial"/>
                <a:sym typeface="Arial"/>
              </a:rPr>
              <a:t>, das Sie </a:t>
            </a:r>
            <a:r>
              <a:rPr lang="en-US" sz="1600" b="0" i="0" u="none" strike="noStrike" cap="none" dirty="0" err="1">
                <a:solidFill>
                  <a:schemeClr val="dk1"/>
                </a:solidFill>
                <a:latin typeface="Arial"/>
                <a:ea typeface="Arial"/>
                <a:cs typeface="Arial"/>
                <a:sym typeface="Arial"/>
              </a:rPr>
              <a:t>lösen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wollen</a:t>
            </a:r>
            <a:endParaRPr sz="1600" b="0" i="0" u="none" strike="noStrike" cap="none" dirty="0">
              <a:solidFill>
                <a:schemeClr val="dk1"/>
              </a:solidFill>
              <a:latin typeface="Arial"/>
              <a:ea typeface="Arial"/>
              <a:cs typeface="Arial"/>
              <a:sym typeface="Arial"/>
            </a:endParaRPr>
          </a:p>
          <a:p>
            <a:pPr marL="457200" marR="0" lvl="0" indent="-323850" algn="just" rtl="0">
              <a:lnSpc>
                <a:spcPct val="115000"/>
              </a:lnSpc>
              <a:spcBef>
                <a:spcPts val="0"/>
              </a:spcBef>
              <a:spcAft>
                <a:spcPts val="0"/>
              </a:spcAft>
              <a:buClr>
                <a:srgbClr val="374151"/>
              </a:buClr>
              <a:buSzPts val="1500"/>
              <a:buFont typeface="Arial"/>
              <a:buChar char="●"/>
            </a:pPr>
            <a:r>
              <a:rPr lang="en-US" sz="1600" b="0" i="0" u="none" strike="noStrike" cap="none" dirty="0" err="1">
                <a:solidFill>
                  <a:schemeClr val="dk1"/>
                </a:solidFill>
                <a:latin typeface="Arial"/>
                <a:ea typeface="Arial"/>
                <a:cs typeface="Arial"/>
                <a:sym typeface="Arial"/>
              </a:rPr>
              <a:t>Seien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klar</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prägnant</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befinden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in </a:t>
            </a:r>
            <a:r>
              <a:rPr lang="en-US" sz="1600" b="0" i="0" u="none" strike="noStrike" cap="none" dirty="0" err="1">
                <a:solidFill>
                  <a:schemeClr val="dk1"/>
                </a:solidFill>
                <a:latin typeface="Arial"/>
                <a:ea typeface="Arial"/>
                <a:cs typeface="Arial"/>
                <a:sym typeface="Arial"/>
              </a:rPr>
              <a:t>einem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Aufzug</a:t>
            </a:r>
            <a:r>
              <a:rPr lang="en-US" sz="1600" b="0" i="0" u="none" strike="noStrike" cap="none" dirty="0">
                <a:solidFill>
                  <a:schemeClr val="dk1"/>
                </a:solidFill>
                <a:latin typeface="Arial"/>
                <a:ea typeface="Arial"/>
                <a:cs typeface="Arial"/>
                <a:sym typeface="Arial"/>
              </a:rPr>
              <a:t> und </a:t>
            </a:r>
            <a:r>
              <a:rPr lang="en-US" sz="1600" b="0" i="0" u="none" strike="noStrike" cap="none" dirty="0" err="1">
                <a:solidFill>
                  <a:schemeClr val="dk1"/>
                </a:solidFill>
                <a:latin typeface="Arial"/>
                <a:ea typeface="Arial"/>
                <a:cs typeface="Arial"/>
                <a:sym typeface="Arial"/>
              </a:rPr>
              <a:t>müssen</a:t>
            </a:r>
            <a:r>
              <a:rPr lang="en-US" sz="1600" b="0" i="0" u="none" strike="noStrike" cap="none" dirty="0">
                <a:solidFill>
                  <a:schemeClr val="dk1"/>
                </a:solidFill>
                <a:latin typeface="Arial"/>
                <a:ea typeface="Arial"/>
                <a:cs typeface="Arial"/>
                <a:sym typeface="Arial"/>
              </a:rPr>
              <a:t> in 1 Minute </a:t>
            </a:r>
            <a:r>
              <a:rPr lang="en-US" sz="1600" b="0" i="0" u="none" strike="noStrike" cap="none" dirty="0" err="1">
                <a:solidFill>
                  <a:schemeClr val="dk1"/>
                </a:solidFill>
                <a:latin typeface="Arial"/>
                <a:ea typeface="Arial"/>
                <a:cs typeface="Arial"/>
                <a:sym typeface="Arial"/>
              </a:rPr>
              <a:t>aufblühen</a:t>
            </a:r>
            <a:r>
              <a:rPr lang="en-US" sz="1600" b="0" i="0" u="none" strike="noStrike" cap="none" dirty="0">
                <a:solidFill>
                  <a:schemeClr val="dk1"/>
                </a:solidFill>
                <a:latin typeface="Arial"/>
                <a:ea typeface="Arial"/>
                <a:cs typeface="Arial"/>
                <a:sym typeface="Arial"/>
              </a:rPr>
              <a:t> und die </a:t>
            </a:r>
            <a:r>
              <a:rPr lang="en-US" sz="1600" b="0" i="0" u="none" strike="noStrike" cap="none" dirty="0" err="1">
                <a:solidFill>
                  <a:schemeClr val="dk1"/>
                </a:solidFill>
                <a:latin typeface="Arial"/>
                <a:ea typeface="Arial"/>
                <a:cs typeface="Arial"/>
                <a:sym typeface="Arial"/>
              </a:rPr>
              <a:t>Aufmerksamkeit</a:t>
            </a:r>
            <a:r>
              <a:rPr lang="en-US" sz="1600" b="0" i="0" u="none" strike="noStrike" cap="none" dirty="0">
                <a:solidFill>
                  <a:schemeClr val="dk1"/>
                </a:solidFill>
                <a:latin typeface="Arial"/>
                <a:ea typeface="Arial"/>
                <a:cs typeface="Arial"/>
                <a:sym typeface="Arial"/>
              </a:rPr>
              <a:t> auf </a:t>
            </a:r>
            <a:r>
              <a:rPr lang="en-US" sz="1600" b="0" i="0" u="none" strike="noStrike" cap="none" dirty="0" err="1">
                <a:solidFill>
                  <a:schemeClr val="dk1"/>
                </a:solidFill>
                <a:latin typeface="Arial"/>
                <a:ea typeface="Arial"/>
                <a:cs typeface="Arial"/>
                <a:sym typeface="Arial"/>
              </a:rPr>
              <a:t>sich</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ziehen</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a:p>
            <a:pPr marL="457200" marR="0" lvl="0" indent="-323850" algn="just" rtl="0">
              <a:lnSpc>
                <a:spcPct val="115000"/>
              </a:lnSpc>
              <a:spcBef>
                <a:spcPts val="0"/>
              </a:spcBef>
              <a:spcAft>
                <a:spcPts val="0"/>
              </a:spcAft>
              <a:buClr>
                <a:srgbClr val="374151"/>
              </a:buClr>
              <a:buSzPts val="1500"/>
              <a:buFont typeface="Arial"/>
              <a:buChar char="●"/>
            </a:pPr>
            <a:r>
              <a:rPr lang="en-US" sz="1600" b="0" i="0" u="none" strike="noStrike" cap="none" dirty="0" err="1">
                <a:solidFill>
                  <a:schemeClr val="dk1"/>
                </a:solidFill>
                <a:latin typeface="Arial"/>
                <a:ea typeface="Arial"/>
                <a:cs typeface="Arial"/>
                <a:sym typeface="Arial"/>
              </a:rPr>
              <a:t>Üben</a:t>
            </a:r>
            <a:r>
              <a:rPr lang="en-US" sz="1600" b="0" i="0" u="none" strike="noStrike" cap="none" dirty="0">
                <a:solidFill>
                  <a:schemeClr val="dk1"/>
                </a:solidFill>
                <a:latin typeface="Arial"/>
                <a:ea typeface="Arial"/>
                <a:cs typeface="Arial"/>
                <a:sym typeface="Arial"/>
              </a:rPr>
              <a:t> Sie </a:t>
            </a:r>
            <a:r>
              <a:rPr lang="en-US" sz="1600" b="0" i="0" u="none" strike="noStrike" cap="none" dirty="0" err="1">
                <a:solidFill>
                  <a:schemeClr val="dk1"/>
                </a:solidFill>
                <a:latin typeface="Arial"/>
                <a:ea typeface="Arial"/>
                <a:cs typeface="Arial"/>
                <a:sym typeface="Arial"/>
              </a:rPr>
              <a:t>Ihre</a:t>
            </a:r>
            <a:r>
              <a:rPr lang="en-US" sz="1600" b="0" i="0" u="none" strike="noStrike" cap="none" dirty="0">
                <a:solidFill>
                  <a:schemeClr val="dk1"/>
                </a:solidFill>
                <a:latin typeface="Arial"/>
                <a:ea typeface="Arial"/>
                <a:cs typeface="Arial"/>
                <a:sym typeface="Arial"/>
              </a:rPr>
              <a:t> Rede!!!</a:t>
            </a:r>
            <a:endParaRPr sz="1600" b="0" i="0" u="none" strike="noStrike" cap="none" dirty="0">
              <a:solidFill>
                <a:schemeClr val="dk1"/>
              </a:solidFill>
              <a:latin typeface="Arial"/>
              <a:ea typeface="Arial"/>
              <a:cs typeface="Arial"/>
              <a:sym typeface="Arial"/>
            </a:endParaRPr>
          </a:p>
        </p:txBody>
      </p:sp>
      <p:sp>
        <p:nvSpPr>
          <p:cNvPr id="1189" name="Google Shape;1189;p142"/>
          <p:cNvSpPr txBox="1"/>
          <p:nvPr/>
        </p:nvSpPr>
        <p:spPr>
          <a:xfrm>
            <a:off x="638075" y="907110"/>
            <a:ext cx="8645100" cy="35390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 Finanzierungsmöglichkeiten für Unternehmerinnen und Unternehmer</a:t>
            </a:r>
            <a:endParaRPr sz="1700" b="0" i="1" u="none" strike="noStrike" cap="non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pic>
        <p:nvPicPr>
          <p:cNvPr id="1194" name="Google Shape;1194;p143"/>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195" name="Google Shape;1195;p143"/>
          <p:cNvSpPr txBox="1">
            <a:spLocks noGrp="1"/>
          </p:cNvSpPr>
          <p:nvPr>
            <p:ph type="title"/>
          </p:nvPr>
        </p:nvSpPr>
        <p:spPr>
          <a:xfrm>
            <a:off x="1148799" y="1417319"/>
            <a:ext cx="8396645" cy="857921"/>
          </a:xfrm>
          <a:prstGeom prst="rect">
            <a:avLst/>
          </a:prstGeom>
          <a:noFill/>
          <a:ln>
            <a:noFill/>
          </a:ln>
        </p:spPr>
        <p:txBody>
          <a:bodyPr spcFirstLastPara="1" wrap="square" lIns="0" tIns="13950" rIns="0" bIns="0" anchor="ctr" anchorCtr="0">
            <a:spAutoFit/>
          </a:bodyPr>
          <a:lstStyle/>
          <a:p>
            <a:pPr marL="2545331" marR="5078" lvl="0" indent="-2533271" algn="l" rtl="0">
              <a:lnSpc>
                <a:spcPct val="100000"/>
              </a:lnSpc>
              <a:spcBef>
                <a:spcPts val="110"/>
              </a:spcBef>
              <a:spcAft>
                <a:spcPts val="0"/>
              </a:spcAft>
              <a:buSzPts val="4850"/>
              <a:buNone/>
            </a:pPr>
            <a:r>
              <a:rPr lang="en-US" sz="2700"/>
              <a:t>Modul 7: Technologieintegration und digitale Werkzeuge in Ihrer Branche</a:t>
            </a:r>
            <a:endParaRPr/>
          </a:p>
        </p:txBody>
      </p:sp>
      <p:pic>
        <p:nvPicPr>
          <p:cNvPr id="1196" name="Google Shape;1196;p143"/>
          <p:cNvPicPr preferRelativeResize="0"/>
          <p:nvPr/>
        </p:nvPicPr>
        <p:blipFill rotWithShape="1">
          <a:blip r:embed="rId4">
            <a:alphaModFix/>
          </a:blip>
          <a:srcRect/>
          <a:stretch/>
        </p:blipFill>
        <p:spPr>
          <a:xfrm>
            <a:off x="2709746" y="2776654"/>
            <a:ext cx="5492425" cy="336570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pic>
        <p:nvPicPr>
          <p:cNvPr id="1201" name="Google Shape;1201;p144"/>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02" name="Google Shape;1202;p144"/>
          <p:cNvSpPr txBox="1"/>
          <p:nvPr/>
        </p:nvSpPr>
        <p:spPr>
          <a:xfrm>
            <a:off x="1048402" y="2209438"/>
            <a:ext cx="4297504" cy="3427472"/>
          </a:xfrm>
          <a:prstGeom prst="rect">
            <a:avLst/>
          </a:prstGeom>
          <a:noFill/>
          <a:ln>
            <a:noFill/>
          </a:ln>
        </p:spPr>
        <p:txBody>
          <a:bodyPr spcFirstLastPara="1" wrap="square" lIns="0" tIns="12675" rIns="0" bIns="0" anchor="t" anchorCtr="0">
            <a:spAutoFit/>
          </a:bodyPr>
          <a:lstStyle/>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12695" marR="5078" lvl="0" indent="0" algn="just" rtl="0">
              <a:lnSpc>
                <a:spcPct val="99900"/>
              </a:lnSpc>
              <a:spcBef>
                <a:spcPts val="5"/>
              </a:spcBef>
              <a:spcAft>
                <a:spcPts val="0"/>
              </a:spcAft>
              <a:buNone/>
            </a:pPr>
            <a:r>
              <a:rPr lang="en-US" sz="1700" b="0" i="0" u="none" strike="noStrike" cap="none" dirty="0">
                <a:solidFill>
                  <a:srgbClr val="000000"/>
                </a:solidFill>
                <a:latin typeface="Arial"/>
                <a:ea typeface="Arial"/>
                <a:cs typeface="Arial"/>
                <a:sym typeface="Arial"/>
              </a:rPr>
              <a:t>In der </a:t>
            </a:r>
            <a:r>
              <a:rPr lang="en-US" sz="1700" b="0" i="0" u="none" strike="noStrike" cap="none" dirty="0" err="1">
                <a:solidFill>
                  <a:srgbClr val="000000"/>
                </a:solidFill>
                <a:latin typeface="Arial"/>
                <a:ea typeface="Arial"/>
                <a:cs typeface="Arial"/>
                <a:sym typeface="Arial"/>
              </a:rPr>
              <a:t>heutigen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schnelllebigen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technologiegetriebenen</a:t>
            </a:r>
            <a:r>
              <a:rPr lang="en-US" sz="1700" b="0" i="0" u="none" strike="noStrike" cap="none" dirty="0">
                <a:solidFill>
                  <a:srgbClr val="000000"/>
                </a:solidFill>
                <a:latin typeface="Arial"/>
                <a:ea typeface="Arial"/>
                <a:cs typeface="Arial"/>
                <a:sym typeface="Arial"/>
              </a:rPr>
              <a:t> Welt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Informations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Kommunikationstechnologie</a:t>
            </a:r>
            <a:r>
              <a:rPr lang="en-US" sz="1700" b="0" i="0" u="none" strike="noStrike" cap="none" dirty="0">
                <a:solidFill>
                  <a:srgbClr val="000000"/>
                </a:solidFill>
                <a:latin typeface="Arial"/>
                <a:ea typeface="Arial"/>
                <a:cs typeface="Arial"/>
                <a:sym typeface="Arial"/>
              </a:rPr>
              <a:t> (IKT) und E-Learning in </a:t>
            </a:r>
            <a:r>
              <a:rPr lang="en-US" sz="1700" b="0" i="0" u="none" strike="noStrike" cap="none" dirty="0" err="1">
                <a:solidFill>
                  <a:srgbClr val="000000"/>
                </a:solidFill>
                <a:latin typeface="Arial"/>
                <a:ea typeface="Arial"/>
                <a:cs typeface="Arial"/>
                <a:sym typeface="Arial"/>
              </a:rPr>
              <a:t>verschiedenen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Branchen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unverzichtbaren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Instrumenten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geworden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zahlreiche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Vorteile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darunter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höhere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Effizienz</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Zugang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Fülle</a:t>
            </a:r>
            <a:r>
              <a:rPr lang="en-US" sz="1700" b="0" i="0" u="none" strike="noStrike" cap="none" dirty="0">
                <a:solidFill>
                  <a:srgbClr val="000000"/>
                </a:solidFill>
                <a:latin typeface="Arial"/>
                <a:ea typeface="Arial"/>
                <a:cs typeface="Arial"/>
                <a:sym typeface="Arial"/>
              </a:rPr>
              <a:t> von Wissen und die </a:t>
            </a:r>
            <a:r>
              <a:rPr lang="en-US" sz="1700" b="0" i="0" u="none" strike="noStrike" cap="none" dirty="0" err="1">
                <a:solidFill>
                  <a:srgbClr val="000000"/>
                </a:solidFill>
                <a:latin typeface="Arial"/>
                <a:ea typeface="Arial"/>
                <a:cs typeface="Arial"/>
                <a:sym typeface="Arial"/>
              </a:rPr>
              <a:t>Möglichkeit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den </a:t>
            </a:r>
            <a:r>
              <a:rPr lang="en-US" sz="1700" b="0" i="0" u="none" strike="noStrike" cap="none" dirty="0" err="1">
                <a:solidFill>
                  <a:srgbClr val="000000"/>
                </a:solidFill>
                <a:latin typeface="Arial"/>
                <a:ea typeface="Arial"/>
                <a:cs typeface="Arial"/>
                <a:sym typeface="Arial"/>
              </a:rPr>
              <a:t>neuesten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Branchentrends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praktiken</a:t>
            </a:r>
            <a:r>
              <a:rPr lang="en-US" sz="1700" b="0" i="0" u="none" strike="noStrike" cap="none" dirty="0">
                <a:solidFill>
                  <a:srgbClr val="000000"/>
                </a:solidFill>
                <a:latin typeface="Arial"/>
                <a:ea typeface="Arial"/>
                <a:cs typeface="Arial"/>
                <a:sym typeface="Arial"/>
              </a:rPr>
              <a:t> Schritt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halten</a:t>
            </a:r>
            <a:r>
              <a:rPr lang="en-US" sz="1700" b="0" i="0" u="none" strike="noStrike" cap="none" dirty="0">
                <a:solidFill>
                  <a:srgbClr val="000000"/>
                </a:solidFill>
                <a:latin typeface="Arial"/>
                <a:ea typeface="Arial"/>
                <a:cs typeface="Arial"/>
                <a:sym typeface="Arial"/>
              </a:rPr>
              <a:t>. IKT </a:t>
            </a:r>
            <a:r>
              <a:rPr lang="en-US" sz="1700" b="0" i="0" u="none" strike="noStrike" cap="none" dirty="0" err="1">
                <a:solidFill>
                  <a:srgbClr val="000000"/>
                </a:solidFill>
                <a:latin typeface="Arial"/>
                <a:ea typeface="Arial"/>
                <a:cs typeface="Arial"/>
                <a:sym typeface="Arial"/>
              </a:rPr>
              <a:t>erleichtert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nahtlose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Kommunikation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Datenverwaltung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während</a:t>
            </a:r>
            <a:r>
              <a:rPr lang="en-US" sz="1700" b="0" i="0" u="none" strike="noStrike" cap="none" dirty="0">
                <a:solidFill>
                  <a:srgbClr val="000000"/>
                </a:solidFill>
                <a:latin typeface="Arial"/>
                <a:ea typeface="Arial"/>
                <a:cs typeface="Arial"/>
                <a:sym typeface="Arial"/>
              </a:rPr>
              <a:t> E-Learning flexible und </a:t>
            </a:r>
            <a:r>
              <a:rPr lang="en-US" sz="1700" b="0" i="0" u="none" strike="noStrike" cap="none" dirty="0" err="1">
                <a:solidFill>
                  <a:srgbClr val="000000"/>
                </a:solidFill>
                <a:latin typeface="Arial"/>
                <a:ea typeface="Arial"/>
                <a:cs typeface="Arial"/>
                <a:sym typeface="Arial"/>
              </a:rPr>
              <a:t>skalierbare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Bildungsmöglichkeiten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bietet</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pic>
        <p:nvPicPr>
          <p:cNvPr id="1203" name="Google Shape;1203;p144"/>
          <p:cNvPicPr preferRelativeResize="0"/>
          <p:nvPr/>
        </p:nvPicPr>
        <p:blipFill rotWithShape="1">
          <a:blip r:embed="rId4">
            <a:alphaModFix/>
          </a:blip>
          <a:srcRect/>
          <a:stretch/>
        </p:blipFill>
        <p:spPr>
          <a:xfrm>
            <a:off x="5597913" y="2704104"/>
            <a:ext cx="4653725" cy="2438139"/>
          </a:xfrm>
          <a:prstGeom prst="rect">
            <a:avLst/>
          </a:prstGeom>
          <a:noFill/>
          <a:ln>
            <a:noFill/>
          </a:ln>
        </p:spPr>
      </p:pic>
      <p:sp>
        <p:nvSpPr>
          <p:cNvPr id="1204" name="Google Shape;1204;p144"/>
          <p:cNvSpPr txBox="1"/>
          <p:nvPr/>
        </p:nvSpPr>
        <p:spPr>
          <a:xfrm>
            <a:off x="2225771" y="1237785"/>
            <a:ext cx="6588165"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1: Einbindung von IKT und E-Learning in der Industrie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08"/>
        <p:cNvGrpSpPr/>
        <p:nvPr/>
      </p:nvGrpSpPr>
      <p:grpSpPr>
        <a:xfrm>
          <a:off x="0" y="0"/>
          <a:ext cx="0" cy="0"/>
          <a:chOff x="0" y="0"/>
          <a:chExt cx="0" cy="0"/>
        </a:xfrm>
      </p:grpSpPr>
      <p:pic>
        <p:nvPicPr>
          <p:cNvPr id="1209" name="Google Shape;1209;p145"/>
          <p:cNvPicPr preferRelativeResize="0"/>
          <p:nvPr/>
        </p:nvPicPr>
        <p:blipFill rotWithShape="1">
          <a:blip r:embed="rId3">
            <a:alphaModFix/>
          </a:blip>
          <a:srcRect/>
          <a:stretch/>
        </p:blipFill>
        <p:spPr>
          <a:xfrm>
            <a:off x="1420" y="2"/>
            <a:ext cx="10688975" cy="7559673"/>
          </a:xfrm>
          <a:prstGeom prst="rect">
            <a:avLst/>
          </a:prstGeom>
          <a:noFill/>
          <a:ln>
            <a:noFill/>
          </a:ln>
        </p:spPr>
      </p:pic>
      <p:sp>
        <p:nvSpPr>
          <p:cNvPr id="1210" name="Google Shape;1210;p145"/>
          <p:cNvSpPr txBox="1"/>
          <p:nvPr/>
        </p:nvSpPr>
        <p:spPr>
          <a:xfrm>
            <a:off x="1260274" y="1262278"/>
            <a:ext cx="8595560" cy="2355169"/>
          </a:xfrm>
          <a:prstGeom prst="rect">
            <a:avLst/>
          </a:prstGeom>
          <a:noFill/>
          <a:ln>
            <a:noFill/>
          </a:ln>
        </p:spPr>
        <p:txBody>
          <a:bodyPr spcFirstLastPara="1" wrap="square" lIns="0" tIns="12675"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1: Einbindung von IKT und E-Learning in der Industrie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12695" marR="0" lvl="0" indent="0" algn="l" rtl="0">
              <a:lnSpc>
                <a:spcPct val="100000"/>
              </a:lnSpc>
              <a:spcBef>
                <a:spcPts val="1314"/>
              </a:spcBef>
              <a:spcAft>
                <a:spcPts val="0"/>
              </a:spcAft>
              <a:buNone/>
            </a:pPr>
            <a:r>
              <a:rPr lang="en-US" sz="1700" b="1" i="0" u="none" strike="noStrike" cap="none">
                <a:solidFill>
                  <a:srgbClr val="000000"/>
                </a:solidFill>
                <a:latin typeface="Arial"/>
                <a:ea typeface="Arial"/>
                <a:cs typeface="Arial"/>
                <a:sym typeface="Arial"/>
              </a:rPr>
              <a:t>Beispiele für Unternehmen, die IKT und E-Learning nutzen</a:t>
            </a:r>
            <a:endParaRPr sz="1700" b="0" i="0" u="none" strike="noStrike" cap="none">
              <a:solidFill>
                <a:srgbClr val="000000"/>
              </a:solidFill>
              <a:latin typeface="Arial"/>
              <a:ea typeface="Arial"/>
              <a:cs typeface="Arial"/>
              <a:sym typeface="Arial"/>
            </a:endParaRPr>
          </a:p>
          <a:p>
            <a:pPr marL="354823" marR="0" lvl="0" indent="-342763" algn="l" rtl="0">
              <a:lnSpc>
                <a:spcPct val="100000"/>
              </a:lnSpc>
              <a:spcBef>
                <a:spcPts val="1564"/>
              </a:spcBef>
              <a:spcAft>
                <a:spcPts val="0"/>
              </a:spcAft>
              <a:buClr>
                <a:srgbClr val="000000"/>
              </a:buClr>
              <a:buSzPts val="1700"/>
              <a:buFont typeface="Noto Sans Symbols"/>
              <a:buChar char="∙"/>
            </a:pPr>
            <a:r>
              <a:rPr lang="en-US" sz="1700" b="0" i="0" u="none" strike="noStrike" cap="none">
                <a:solidFill>
                  <a:srgbClr val="000000"/>
                </a:solidFill>
                <a:latin typeface="Arial"/>
                <a:ea typeface="Arial"/>
                <a:cs typeface="Arial"/>
                <a:sym typeface="Arial"/>
              </a:rPr>
              <a:t>Google: Nutzt fortschrittliche IKT-Tools für Datenanalysen und Cloud Computing, und</a:t>
            </a:r>
            <a:endParaRPr/>
          </a:p>
          <a:p>
            <a:pPr marL="354823" marR="0" lvl="0" indent="0" algn="l" rtl="0">
              <a:lnSpc>
                <a:spcPct val="100000"/>
              </a:lnSpc>
              <a:spcBef>
                <a:spcPts val="155"/>
              </a:spcBef>
              <a:spcAft>
                <a:spcPts val="0"/>
              </a:spcAft>
              <a:buNone/>
            </a:pPr>
            <a:r>
              <a:rPr lang="en-US" sz="1700" b="0" i="0" u="none" strike="noStrike" cap="none">
                <a:solidFill>
                  <a:srgbClr val="000000"/>
                </a:solidFill>
                <a:latin typeface="Arial"/>
                <a:ea typeface="Arial"/>
                <a:cs typeface="Arial"/>
                <a:sym typeface="Arial"/>
              </a:rPr>
              <a:t>bietet über Plattformen wie Google Digital Garage verschiedene E-Learning-Ressourcen an.</a:t>
            </a:r>
            <a:endParaRPr sz="1700" b="0" i="0" u="none" strike="noStrike" cap="none">
              <a:solidFill>
                <a:srgbClr val="000000"/>
              </a:solidFill>
              <a:latin typeface="Arial"/>
              <a:ea typeface="Arial"/>
              <a:cs typeface="Arial"/>
              <a:sym typeface="Arial"/>
            </a:endParaRPr>
          </a:p>
          <a:p>
            <a:pPr marL="354823" marR="0" lvl="0" indent="-342763" algn="l" rtl="0">
              <a:lnSpc>
                <a:spcPct val="100000"/>
              </a:lnSpc>
              <a:spcBef>
                <a:spcPts val="155"/>
              </a:spcBef>
              <a:spcAft>
                <a:spcPts val="0"/>
              </a:spcAft>
              <a:buClr>
                <a:srgbClr val="000000"/>
              </a:buClr>
              <a:buSzPts val="1700"/>
              <a:buFont typeface="Noto Sans Symbols"/>
              <a:buChar char="∙"/>
            </a:pPr>
            <a:r>
              <a:rPr lang="en-US" sz="1700" b="0" i="0" u="none" strike="noStrike" cap="none">
                <a:solidFill>
                  <a:srgbClr val="000000"/>
                </a:solidFill>
                <a:latin typeface="Arial"/>
                <a:ea typeface="Arial"/>
                <a:cs typeface="Arial"/>
                <a:sym typeface="Arial"/>
              </a:rPr>
              <a:t>Siemens: Setzt E-Learning für die Mitarbeiterschulung und -entwicklung ein und nutzt dabei virtuelle</a:t>
            </a:r>
            <a:endParaRPr sz="1700" b="0" i="0" u="none" strike="noStrike" cap="none">
              <a:solidFill>
                <a:srgbClr val="000000"/>
              </a:solidFill>
              <a:latin typeface="Arial"/>
              <a:ea typeface="Arial"/>
              <a:cs typeface="Arial"/>
              <a:sym typeface="Arial"/>
            </a:endParaRPr>
          </a:p>
          <a:p>
            <a:pPr marL="354823" marR="0" lvl="0" indent="0" algn="l" rtl="0">
              <a:lnSpc>
                <a:spcPct val="100000"/>
              </a:lnSpc>
              <a:spcBef>
                <a:spcPts val="120"/>
              </a:spcBef>
              <a:spcAft>
                <a:spcPts val="0"/>
              </a:spcAft>
              <a:buNone/>
            </a:pPr>
            <a:r>
              <a:rPr lang="en-US" sz="1700" b="0" i="0" u="none" strike="noStrike" cap="none">
                <a:solidFill>
                  <a:srgbClr val="000000"/>
                </a:solidFill>
                <a:latin typeface="Arial"/>
                <a:ea typeface="Arial"/>
                <a:cs typeface="Arial"/>
                <a:sym typeface="Arial"/>
              </a:rPr>
              <a:t>Simulationen zur Verbesserung der technischen Fähigkeiten.</a:t>
            </a:r>
            <a:endParaRPr sz="1700" b="0" i="0" u="none" strike="noStrike" cap="none">
              <a:solidFill>
                <a:srgbClr val="000000"/>
              </a:solidFill>
              <a:latin typeface="Arial"/>
              <a:ea typeface="Arial"/>
              <a:cs typeface="Arial"/>
              <a:sym typeface="Arial"/>
            </a:endParaRPr>
          </a:p>
        </p:txBody>
      </p:sp>
      <p:pic>
        <p:nvPicPr>
          <p:cNvPr id="1211" name="Google Shape;1211;p145"/>
          <p:cNvPicPr preferRelativeResize="0"/>
          <p:nvPr/>
        </p:nvPicPr>
        <p:blipFill rotWithShape="1">
          <a:blip r:embed="rId4">
            <a:alphaModFix/>
          </a:blip>
          <a:srcRect/>
          <a:stretch/>
        </p:blipFill>
        <p:spPr>
          <a:xfrm>
            <a:off x="2635403" y="4065526"/>
            <a:ext cx="5421006" cy="2488353"/>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pic>
        <p:nvPicPr>
          <p:cNvPr id="1216" name="Google Shape;1216;p146"/>
          <p:cNvPicPr preferRelativeResize="0"/>
          <p:nvPr/>
        </p:nvPicPr>
        <p:blipFill rotWithShape="1">
          <a:blip r:embed="rId3">
            <a:alphaModFix/>
          </a:blip>
          <a:srcRect/>
          <a:stretch/>
        </p:blipFill>
        <p:spPr>
          <a:xfrm>
            <a:off x="0" y="2"/>
            <a:ext cx="10688975" cy="7559673"/>
          </a:xfrm>
          <a:prstGeom prst="rect">
            <a:avLst/>
          </a:prstGeom>
          <a:noFill/>
          <a:ln>
            <a:noFill/>
          </a:ln>
        </p:spPr>
      </p:pic>
      <p:sp>
        <p:nvSpPr>
          <p:cNvPr id="1217" name="Google Shape;1217;p146"/>
          <p:cNvSpPr txBox="1"/>
          <p:nvPr/>
        </p:nvSpPr>
        <p:spPr>
          <a:xfrm>
            <a:off x="1048401" y="1005799"/>
            <a:ext cx="8598734" cy="5321688"/>
          </a:xfrm>
          <a:prstGeom prst="rect">
            <a:avLst/>
          </a:prstGeom>
          <a:noFill/>
          <a:ln>
            <a:noFill/>
          </a:ln>
        </p:spPr>
        <p:txBody>
          <a:bodyPr spcFirstLastPara="1" wrap="square" lIns="0" tIns="12675" rIns="0" bIns="0" anchor="t" anchorCtr="0">
            <a:spAutoFit/>
          </a:bodyPr>
          <a:lstStyle/>
          <a:p>
            <a:pPr marL="0" marR="0" lvl="0" indent="0" algn="ctr" rtl="0">
              <a:lnSpc>
                <a:spcPct val="100000"/>
              </a:lnSpc>
              <a:spcBef>
                <a:spcPts val="0"/>
              </a:spcBef>
              <a:spcAft>
                <a:spcPts val="0"/>
              </a:spcAft>
              <a:buNone/>
            </a:pPr>
            <a:r>
              <a:rPr lang="en-US" sz="1800" b="1" i="0" u="none" strike="noStrike" cap="none" dirty="0" err="1">
                <a:solidFill>
                  <a:srgbClr val="000000"/>
                </a:solidFill>
                <a:latin typeface="Arial"/>
                <a:ea typeface="Arial"/>
                <a:cs typeface="Arial"/>
                <a:sym typeface="Arial"/>
              </a:rPr>
              <a:t>Kapitel</a:t>
            </a:r>
            <a:r>
              <a:rPr lang="en-US" sz="1800" b="1" i="0" u="none" strike="noStrike" cap="none" dirty="0">
                <a:solidFill>
                  <a:srgbClr val="000000"/>
                </a:solidFill>
                <a:latin typeface="Arial"/>
                <a:ea typeface="Arial"/>
                <a:cs typeface="Arial"/>
                <a:sym typeface="Arial"/>
              </a:rPr>
              <a:t> 1: </a:t>
            </a:r>
            <a:r>
              <a:rPr lang="en-US" sz="1800" b="1" i="0" u="none" strike="noStrike" cap="none" dirty="0" err="1">
                <a:solidFill>
                  <a:srgbClr val="000000"/>
                </a:solidFill>
                <a:latin typeface="Arial"/>
                <a:ea typeface="Arial"/>
                <a:cs typeface="Arial"/>
                <a:sym typeface="Arial"/>
              </a:rPr>
              <a:t>Einbindung</a:t>
            </a:r>
            <a:r>
              <a:rPr lang="en-US" sz="1800" b="1" i="0" u="none" strike="noStrike" cap="none" dirty="0">
                <a:solidFill>
                  <a:srgbClr val="000000"/>
                </a:solidFill>
                <a:latin typeface="Arial"/>
                <a:ea typeface="Arial"/>
                <a:cs typeface="Arial"/>
                <a:sym typeface="Arial"/>
              </a:rPr>
              <a:t> von IKT und E-Learning in der </a:t>
            </a:r>
            <a:r>
              <a:rPr lang="en-US" sz="1800" b="1" i="0" u="none" strike="noStrike" cap="none" dirty="0" err="1">
                <a:solidFill>
                  <a:srgbClr val="000000"/>
                </a:solidFill>
                <a:latin typeface="Arial"/>
                <a:ea typeface="Arial"/>
                <a:cs typeface="Arial"/>
                <a:sym typeface="Arial"/>
              </a:rPr>
              <a:t>Industrie</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12695" marR="0" lvl="0" indent="0" algn="just" rtl="0">
              <a:lnSpc>
                <a:spcPct val="100000"/>
              </a:lnSpc>
              <a:spcBef>
                <a:spcPts val="1414"/>
              </a:spcBef>
              <a:spcAft>
                <a:spcPts val="0"/>
              </a:spcAft>
              <a:buNone/>
            </a:pPr>
            <a:r>
              <a:rPr lang="en-US" sz="1600" b="1" i="0" u="none" strike="noStrike" cap="none" dirty="0" err="1">
                <a:solidFill>
                  <a:srgbClr val="000000"/>
                </a:solidFill>
                <a:latin typeface="Arial"/>
                <a:ea typeface="Arial"/>
                <a:cs typeface="Arial"/>
                <a:sym typeface="Arial"/>
              </a:rPr>
              <a:t>Warum</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Jungunternehmer</a:t>
            </a:r>
            <a:r>
              <a:rPr lang="en-US" sz="1600" b="1" i="0" u="none" strike="noStrike" cap="none" dirty="0">
                <a:solidFill>
                  <a:srgbClr val="000000"/>
                </a:solidFill>
                <a:latin typeface="Arial"/>
                <a:ea typeface="Arial"/>
                <a:cs typeface="Arial"/>
                <a:sym typeface="Arial"/>
              </a:rPr>
              <a:t> IKT und E-Learning </a:t>
            </a:r>
            <a:r>
              <a:rPr lang="en-US" sz="1600" b="1" i="0" u="none" strike="noStrike" cap="none" dirty="0" err="1">
                <a:solidFill>
                  <a:srgbClr val="000000"/>
                </a:solidFill>
                <a:latin typeface="Arial"/>
                <a:ea typeface="Arial"/>
                <a:cs typeface="Arial"/>
                <a:sym typeface="Arial"/>
              </a:rPr>
              <a:t>nutzen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sollten</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20"/>
              </a:spcBef>
              <a:spcAft>
                <a:spcPts val="0"/>
              </a:spcAft>
              <a:buNone/>
            </a:pPr>
            <a:endParaRPr sz="1600" b="0" i="0" u="none" strike="noStrike" cap="none" dirty="0">
              <a:solidFill>
                <a:srgbClr val="000000"/>
              </a:solidFill>
              <a:latin typeface="Arial"/>
              <a:ea typeface="Arial"/>
              <a:cs typeface="Arial"/>
              <a:sym typeface="Arial"/>
            </a:endParaRPr>
          </a:p>
          <a:p>
            <a:pPr marL="12695" marR="5078" lvl="0" indent="0" algn="just" rtl="0">
              <a:lnSpc>
                <a:spcPct val="99600"/>
              </a:lnSpc>
              <a:spcBef>
                <a:spcPts val="0"/>
              </a:spcBef>
              <a:spcAft>
                <a:spcPts val="0"/>
              </a:spcAft>
              <a:buNone/>
            </a:pPr>
            <a:r>
              <a:rPr lang="en-US" sz="1600" b="0" i="0" u="none" strike="noStrike" cap="none" dirty="0">
                <a:solidFill>
                  <a:srgbClr val="000000"/>
                </a:solidFill>
                <a:latin typeface="Arial"/>
                <a:ea typeface="Arial"/>
                <a:cs typeface="Arial"/>
                <a:sym typeface="Arial"/>
              </a:rPr>
              <a:t>Für </a:t>
            </a:r>
            <a:r>
              <a:rPr lang="en-US" sz="1600" b="0" i="0" u="none" strike="noStrike" cap="none" dirty="0" err="1">
                <a:solidFill>
                  <a:srgbClr val="000000"/>
                </a:solidFill>
                <a:latin typeface="Arial"/>
                <a:ea typeface="Arial"/>
                <a:cs typeface="Arial"/>
                <a:sym typeface="Arial"/>
              </a:rPr>
              <a:t>Jungunternehmer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Nutzung</a:t>
            </a:r>
            <a:r>
              <a:rPr lang="en-US" sz="1600" b="0" i="0" u="none" strike="noStrike" cap="none" dirty="0">
                <a:solidFill>
                  <a:srgbClr val="000000"/>
                </a:solidFill>
                <a:latin typeface="Arial"/>
                <a:ea typeface="Arial"/>
                <a:cs typeface="Arial"/>
                <a:sym typeface="Arial"/>
              </a:rPr>
              <a:t> von IKT und E-Learning </a:t>
            </a:r>
            <a:r>
              <a:rPr lang="en-US" sz="1600" b="0" i="0" u="none" strike="noStrike" cap="none" dirty="0" err="1">
                <a:solidFill>
                  <a:srgbClr val="000000"/>
                </a:solidFill>
                <a:latin typeface="Arial"/>
                <a:ea typeface="Arial"/>
                <a:cs typeface="Arial"/>
                <a:sym typeface="Arial"/>
              </a:rPr>
              <a:t>nicht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Annehmlichkeit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sondern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Notwendigkeit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Instrumente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geben</a:t>
            </a:r>
            <a:r>
              <a:rPr lang="en-US" sz="1600" b="0" i="0" u="none" strike="noStrike" cap="none" dirty="0">
                <a:solidFill>
                  <a:srgbClr val="000000"/>
                </a:solidFill>
                <a:latin typeface="Arial"/>
                <a:ea typeface="Arial"/>
                <a:cs typeface="Arial"/>
                <a:sym typeface="Arial"/>
              </a:rPr>
              <a:t> Start-ups die Mittel an die Hand, um auf dem </a:t>
            </a:r>
            <a:r>
              <a:rPr lang="en-US" sz="1600" b="0" i="0" u="none" strike="noStrike" cap="none" dirty="0" err="1">
                <a:solidFill>
                  <a:srgbClr val="000000"/>
                </a:solidFill>
                <a:latin typeface="Arial"/>
                <a:ea typeface="Arial"/>
                <a:cs typeface="Arial"/>
                <a:sym typeface="Arial"/>
              </a:rPr>
              <a:t>globalen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Markt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wettbewerbsfähig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sein, </a:t>
            </a:r>
            <a:r>
              <a:rPr lang="en-US" sz="1600" b="0" i="0" u="none" strike="noStrike" cap="none" dirty="0" err="1">
                <a:solidFill>
                  <a:srgbClr val="000000"/>
                </a:solidFill>
                <a:latin typeface="Arial"/>
                <a:ea typeface="Arial"/>
                <a:cs typeface="Arial"/>
                <a:sym typeface="Arial"/>
              </a:rPr>
              <a:t>indem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effiziente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Abläufe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ermöglichen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Kosten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senken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Zugang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neuesten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Geschäftserkenntnissen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Schulungen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Insbesondere</a:t>
            </a:r>
            <a:r>
              <a:rPr lang="en-US" sz="1600" b="0" i="0" u="none" strike="noStrike" cap="none" dirty="0">
                <a:solidFill>
                  <a:srgbClr val="000000"/>
                </a:solidFill>
                <a:latin typeface="Arial"/>
                <a:ea typeface="Arial"/>
                <a:cs typeface="Arial"/>
                <a:sym typeface="Arial"/>
              </a:rPr>
              <a:t> E-Learning </a:t>
            </a:r>
            <a:r>
              <a:rPr lang="en-US" sz="1600" b="0" i="0" u="none" strike="noStrike" cap="none" dirty="0" err="1">
                <a:solidFill>
                  <a:srgbClr val="000000"/>
                </a:solidFill>
                <a:latin typeface="Arial"/>
                <a:ea typeface="Arial"/>
                <a:cs typeface="Arial"/>
                <a:sym typeface="Arial"/>
              </a:rPr>
              <a:t>bietet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kostengünstige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Möglichkeit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Fähigkeiten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Kenntnisse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erwerben</a:t>
            </a:r>
            <a:r>
              <a:rPr lang="en-US" sz="1600" b="0" i="0" u="none" strike="noStrike" cap="none" dirty="0">
                <a:solidFill>
                  <a:srgbClr val="000000"/>
                </a:solidFill>
                <a:latin typeface="Arial"/>
                <a:ea typeface="Arial"/>
                <a:cs typeface="Arial"/>
                <a:sym typeface="Arial"/>
              </a:rPr>
              <a:t>, was für </a:t>
            </a:r>
            <a:r>
              <a:rPr lang="en-US" sz="1600" b="0" i="0" u="none" strike="noStrike" cap="none" dirty="0" err="1">
                <a:solidFill>
                  <a:srgbClr val="000000"/>
                </a:solidFill>
                <a:latin typeface="Arial"/>
                <a:ea typeface="Arial"/>
                <a:cs typeface="Arial"/>
                <a:sym typeface="Arial"/>
              </a:rPr>
              <a:t>Unternehmer</a:t>
            </a:r>
            <a:r>
              <a:rPr lang="en-US" sz="1600" b="0" i="0" u="none" strike="noStrike" cap="none" dirty="0">
                <a:solidFill>
                  <a:srgbClr val="000000"/>
                </a:solidFill>
                <a:latin typeface="Arial"/>
                <a:ea typeface="Arial"/>
                <a:cs typeface="Arial"/>
                <a:sym typeface="Arial"/>
              </a:rPr>
              <a:t>, die oft </a:t>
            </a:r>
            <a:r>
              <a:rPr lang="en-US" sz="1600" b="0" i="0" u="none" strike="noStrike" cap="none" dirty="0" err="1">
                <a:solidFill>
                  <a:srgbClr val="000000"/>
                </a:solidFill>
                <a:latin typeface="Arial"/>
                <a:ea typeface="Arial"/>
                <a:cs typeface="Arial"/>
                <a:sym typeface="Arial"/>
              </a:rPr>
              <a:t>nur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begrenzte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verfügen</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entscheidender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Bedeutung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a:t>
            </a:r>
            <a:endParaRPr sz="1200" dirty="0"/>
          </a:p>
          <a:p>
            <a:pPr marL="0" marR="0" lvl="0" indent="0" algn="l" rtl="0">
              <a:lnSpc>
                <a:spcPct val="100000"/>
              </a:lnSpc>
              <a:spcBef>
                <a:spcPts val="30"/>
              </a:spcBef>
              <a:spcAft>
                <a:spcPts val="0"/>
              </a:spcAft>
              <a:buNone/>
            </a:pPr>
            <a:endParaRPr sz="1600" b="0" i="0" u="none" strike="noStrike" cap="none" dirty="0">
              <a:solidFill>
                <a:srgbClr val="000000"/>
              </a:solidFill>
              <a:latin typeface="Arial"/>
              <a:ea typeface="Arial"/>
              <a:cs typeface="Arial"/>
              <a:sym typeface="Arial"/>
            </a:endParaRPr>
          </a:p>
          <a:p>
            <a:pPr marL="12695" marR="0" lvl="0" indent="0" algn="just" rtl="0">
              <a:lnSpc>
                <a:spcPct val="100000"/>
              </a:lnSpc>
              <a:spcBef>
                <a:spcPts val="0"/>
              </a:spcBef>
              <a:spcAft>
                <a:spcPts val="0"/>
              </a:spcAft>
              <a:buNone/>
            </a:pPr>
            <a:r>
              <a:rPr lang="en-US" sz="1600" b="1" i="0" u="none" strike="noStrike" cap="none" dirty="0">
                <a:solidFill>
                  <a:srgbClr val="000000"/>
                </a:solidFill>
                <a:latin typeface="Arial"/>
                <a:ea typeface="Arial"/>
                <a:cs typeface="Arial"/>
                <a:sym typeface="Arial"/>
              </a:rPr>
              <a:t>Wie IKT und E-Learning </a:t>
            </a:r>
            <a:r>
              <a:rPr lang="en-US" sz="1600" b="1" i="0" u="none" strike="noStrike" cap="none" dirty="0" err="1">
                <a:solidFill>
                  <a:srgbClr val="000000"/>
                </a:solidFill>
                <a:latin typeface="Arial"/>
                <a:ea typeface="Arial"/>
                <a:cs typeface="Arial"/>
                <a:sym typeface="Arial"/>
              </a:rPr>
              <a:t>Unternehmern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helfen</a:t>
            </a:r>
            <a:endParaRPr sz="1600" b="0" i="0" u="none" strike="noStrike" cap="none" dirty="0">
              <a:solidFill>
                <a:srgbClr val="000000"/>
              </a:solidFill>
              <a:latin typeface="Arial"/>
              <a:ea typeface="Arial"/>
              <a:cs typeface="Arial"/>
              <a:sym typeface="Arial"/>
            </a:endParaRPr>
          </a:p>
          <a:p>
            <a:pPr marL="12695" marR="6982" lvl="0" indent="0" algn="just" rtl="0">
              <a:lnSpc>
                <a:spcPct val="107300"/>
              </a:lnSpc>
              <a:spcBef>
                <a:spcPts val="1688"/>
              </a:spcBef>
              <a:spcAft>
                <a:spcPts val="0"/>
              </a:spcAft>
              <a:buNone/>
            </a:pPr>
            <a:r>
              <a:rPr lang="en-US" sz="1600" b="0" i="0" u="none" strike="noStrike" cap="none" dirty="0">
                <a:solidFill>
                  <a:srgbClr val="000000"/>
                </a:solidFill>
                <a:latin typeface="Arial"/>
                <a:ea typeface="Arial"/>
                <a:cs typeface="Arial"/>
                <a:sym typeface="Arial"/>
              </a:rPr>
              <a:t>IKT-Tools </a:t>
            </a:r>
            <a:r>
              <a:rPr lang="en-US" sz="1600" b="0" i="0" u="none" strike="noStrike" cap="none" dirty="0" err="1">
                <a:solidFill>
                  <a:srgbClr val="000000"/>
                </a:solidFill>
                <a:latin typeface="Arial"/>
                <a:ea typeface="Arial"/>
                <a:cs typeface="Arial"/>
                <a:sym typeface="Arial"/>
              </a:rPr>
              <a:t>wie</a:t>
            </a:r>
            <a:r>
              <a:rPr lang="en-US" sz="1600" b="0" i="0" u="none" strike="noStrike" cap="none" dirty="0">
                <a:solidFill>
                  <a:srgbClr val="000000"/>
                </a:solidFill>
                <a:latin typeface="Arial"/>
                <a:ea typeface="Arial"/>
                <a:cs typeface="Arial"/>
                <a:sym typeface="Arial"/>
              </a:rPr>
              <a:t> CRM-</a:t>
            </a:r>
            <a:r>
              <a:rPr lang="en-US" sz="1600" b="0" i="0" u="none" strike="noStrike" cap="none" dirty="0" err="1">
                <a:solidFill>
                  <a:srgbClr val="000000"/>
                </a:solidFill>
                <a:latin typeface="Arial"/>
                <a:ea typeface="Arial"/>
                <a:cs typeface="Arial"/>
                <a:sym typeface="Arial"/>
              </a:rPr>
              <a:t>Systeme</a:t>
            </a:r>
            <a:r>
              <a:rPr lang="en-US" sz="1600" b="0" i="0" u="none" strike="noStrike" cap="none" dirty="0">
                <a:solidFill>
                  <a:srgbClr val="000000"/>
                </a:solidFill>
                <a:latin typeface="Arial"/>
                <a:ea typeface="Arial"/>
                <a:cs typeface="Arial"/>
                <a:sym typeface="Arial"/>
              </a:rPr>
              <a:t>, Cloud Computing und Social-Media-</a:t>
            </a:r>
            <a:r>
              <a:rPr lang="en-US" sz="1600" b="0" i="0" u="none" strike="noStrike" cap="none" dirty="0" err="1">
                <a:solidFill>
                  <a:srgbClr val="000000"/>
                </a:solidFill>
                <a:latin typeface="Arial"/>
                <a:ea typeface="Arial"/>
                <a:cs typeface="Arial"/>
                <a:sym typeface="Arial"/>
              </a:rPr>
              <a:t>Plattformen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helfen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Abläufe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rationalisieren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größeres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Publikum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erreichen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Kundenbeziehungen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effektiver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verwalten</a:t>
            </a:r>
            <a:r>
              <a:rPr lang="en-US" sz="1600" b="0" i="0" u="none" strike="noStrike" cap="none" dirty="0">
                <a:solidFill>
                  <a:srgbClr val="000000"/>
                </a:solidFill>
                <a:latin typeface="Arial"/>
                <a:ea typeface="Arial"/>
                <a:cs typeface="Arial"/>
                <a:sym typeface="Arial"/>
              </a:rPr>
              <a:t>. E-Learning-</a:t>
            </a:r>
            <a:r>
              <a:rPr lang="en-US" sz="1600" b="0" i="0" u="none" strike="noStrike" cap="none" dirty="0" err="1">
                <a:solidFill>
                  <a:srgbClr val="000000"/>
                </a:solidFill>
                <a:latin typeface="Arial"/>
                <a:ea typeface="Arial"/>
                <a:cs typeface="Arial"/>
                <a:sym typeface="Arial"/>
              </a:rPr>
              <a:t>Plattformen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Unternehmern</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Flexibilität</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ihrem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eigenen</a:t>
            </a:r>
            <a:r>
              <a:rPr lang="en-US" sz="1600" b="0" i="0" u="none" strike="noStrike" cap="none" dirty="0">
                <a:solidFill>
                  <a:srgbClr val="000000"/>
                </a:solidFill>
                <a:latin typeface="Arial"/>
                <a:ea typeface="Arial"/>
                <a:cs typeface="Arial"/>
                <a:sym typeface="Arial"/>
              </a:rPr>
              <a:t> Tempo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lernen</a:t>
            </a:r>
            <a:r>
              <a:rPr lang="en-US" sz="1600" b="0" i="0" u="none" strike="noStrike" cap="none" dirty="0">
                <a:solidFill>
                  <a:srgbClr val="000000"/>
                </a:solidFill>
                <a:latin typeface="Arial"/>
                <a:ea typeface="Arial"/>
                <a:cs typeface="Arial"/>
                <a:sym typeface="Arial"/>
              </a:rPr>
              <a:t> und auf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breite</a:t>
            </a:r>
            <a:r>
              <a:rPr lang="en-US" sz="1600" b="0" i="0" u="none" strike="noStrike" cap="none" dirty="0">
                <a:solidFill>
                  <a:srgbClr val="000000"/>
                </a:solidFill>
                <a:latin typeface="Arial"/>
                <a:ea typeface="Arial"/>
                <a:cs typeface="Arial"/>
                <a:sym typeface="Arial"/>
              </a:rPr>
              <a:t> Palette von </a:t>
            </a:r>
            <a:r>
              <a:rPr lang="en-US" sz="1600" b="0" i="0" u="none" strike="noStrike" cap="none" dirty="0" err="1">
                <a:solidFill>
                  <a:srgbClr val="000000"/>
                </a:solidFill>
                <a:latin typeface="Arial"/>
                <a:ea typeface="Arial"/>
                <a:cs typeface="Arial"/>
                <a:sym typeface="Arial"/>
              </a:rPr>
              <a:t>Kursen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zuzugreifen</a:t>
            </a:r>
            <a:r>
              <a:rPr lang="en-US" sz="1600" b="0" i="0" u="none" strike="noStrike" cap="none" dirty="0">
                <a:solidFill>
                  <a:srgbClr val="000000"/>
                </a:solidFill>
                <a:latin typeface="Arial"/>
                <a:ea typeface="Arial"/>
                <a:cs typeface="Arial"/>
                <a:sym typeface="Arial"/>
              </a:rPr>
              <a:t>, die für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Branche relevant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vom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digitalen</a:t>
            </a:r>
            <a:r>
              <a:rPr lang="en-US" sz="1600" b="0" i="0" u="none" strike="noStrike" cap="none" dirty="0">
                <a:solidFill>
                  <a:srgbClr val="000000"/>
                </a:solidFill>
                <a:latin typeface="Arial"/>
                <a:ea typeface="Arial"/>
                <a:cs typeface="Arial"/>
                <a:sym typeface="Arial"/>
              </a:rPr>
              <a:t> Marketing bis </a:t>
            </a:r>
            <a:r>
              <a:rPr lang="en-US" sz="1600" b="0" i="0" u="none" strike="noStrike" cap="none" dirty="0" err="1">
                <a:solidFill>
                  <a:srgbClr val="000000"/>
                </a:solidFill>
                <a:latin typeface="Arial"/>
                <a:ea typeface="Arial"/>
                <a:cs typeface="Arial"/>
                <a:sym typeface="Arial"/>
              </a:rPr>
              <a:t>zum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Finanzmanagement</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pic>
        <p:nvPicPr>
          <p:cNvPr id="1222" name="Google Shape;1222;p147"/>
          <p:cNvPicPr preferRelativeResize="0"/>
          <p:nvPr/>
        </p:nvPicPr>
        <p:blipFill rotWithShape="1">
          <a:blip r:embed="rId3">
            <a:alphaModFix/>
          </a:blip>
          <a:srcRect/>
          <a:stretch/>
        </p:blipFill>
        <p:spPr>
          <a:xfrm>
            <a:off x="1420" y="-10376"/>
            <a:ext cx="10689687" cy="7570049"/>
          </a:xfrm>
          <a:prstGeom prst="rect">
            <a:avLst/>
          </a:prstGeom>
          <a:noFill/>
          <a:ln>
            <a:noFill/>
          </a:ln>
        </p:spPr>
      </p:pic>
      <p:sp>
        <p:nvSpPr>
          <p:cNvPr id="1223" name="Google Shape;1223;p147"/>
          <p:cNvSpPr txBox="1"/>
          <p:nvPr/>
        </p:nvSpPr>
        <p:spPr>
          <a:xfrm>
            <a:off x="1037063" y="1604487"/>
            <a:ext cx="4905193" cy="3049035"/>
          </a:xfrm>
          <a:prstGeom prst="rect">
            <a:avLst/>
          </a:prstGeom>
          <a:noFill/>
          <a:ln>
            <a:noFill/>
          </a:ln>
        </p:spPr>
        <p:txBody>
          <a:bodyPr spcFirstLastPara="1" wrap="square" lIns="0" tIns="12675" rIns="0" bIns="0" anchor="t" anchorCtr="0">
            <a:spAutoFit/>
          </a:bodyPr>
          <a:lstStyle/>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12695" marR="0" lvl="0" indent="0" algn="just" rtl="0">
              <a:lnSpc>
                <a:spcPct val="100000"/>
              </a:lnSpc>
              <a:spcBef>
                <a:spcPts val="1414"/>
              </a:spcBef>
              <a:spcAft>
                <a:spcPts val="0"/>
              </a:spcAft>
              <a:buNone/>
            </a:pPr>
            <a:r>
              <a:rPr lang="en-US" sz="1700" b="1" i="0" u="none" strike="noStrike" cap="none" dirty="0">
                <a:solidFill>
                  <a:srgbClr val="000000"/>
                </a:solidFill>
                <a:latin typeface="Arial"/>
                <a:ea typeface="Arial"/>
                <a:cs typeface="Arial"/>
                <a:sym typeface="Arial"/>
              </a:rPr>
              <a:t>Innovative </a:t>
            </a:r>
            <a:r>
              <a:rPr lang="en-US" sz="1700" b="1" i="0" u="none" strike="noStrike" cap="none" dirty="0" err="1">
                <a:solidFill>
                  <a:srgbClr val="000000"/>
                </a:solidFill>
                <a:latin typeface="Arial"/>
                <a:ea typeface="Arial"/>
                <a:cs typeface="Arial"/>
                <a:sym typeface="Arial"/>
              </a:rPr>
              <a:t>Aspekte</a:t>
            </a:r>
            <a:r>
              <a:rPr lang="en-US" sz="1700" b="1" i="0" u="none" strike="noStrike" cap="none" dirty="0">
                <a:solidFill>
                  <a:srgbClr val="000000"/>
                </a:solidFill>
                <a:latin typeface="Arial"/>
                <a:ea typeface="Arial"/>
                <a:cs typeface="Arial"/>
                <a:sym typeface="Arial"/>
              </a:rPr>
              <a:t> von ICT und E-Learning</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25"/>
              </a:spcBef>
              <a:spcAft>
                <a:spcPts val="0"/>
              </a:spcAft>
              <a:buNone/>
            </a:pPr>
            <a:endParaRPr sz="1700" b="0" i="0" u="none" strike="noStrike" cap="none" dirty="0">
              <a:solidFill>
                <a:srgbClr val="000000"/>
              </a:solidFill>
              <a:latin typeface="Arial"/>
              <a:ea typeface="Arial"/>
              <a:cs typeface="Arial"/>
              <a:sym typeface="Arial"/>
            </a:endParaRPr>
          </a:p>
          <a:p>
            <a:pPr marL="12695" marR="5078" lvl="0" indent="0" algn="just" rtl="0">
              <a:lnSpc>
                <a:spcPct val="99300"/>
              </a:lnSpc>
              <a:spcBef>
                <a:spcPts val="0"/>
              </a:spcBef>
              <a:spcAft>
                <a:spcPts val="0"/>
              </a:spcAft>
              <a:buNone/>
            </a:pPr>
            <a:r>
              <a:rPr lang="en-US" sz="1700" b="0" i="0" u="none" strike="noStrike" cap="none" dirty="0">
                <a:solidFill>
                  <a:srgbClr val="000000"/>
                </a:solidFill>
                <a:latin typeface="Arial"/>
                <a:ea typeface="Arial"/>
                <a:cs typeface="Arial"/>
                <a:sym typeface="Arial"/>
              </a:rPr>
              <a:t>IKT und E-Learning </a:t>
            </a:r>
            <a:r>
              <a:rPr lang="en-US" sz="1700" b="0" i="0" u="none" strike="noStrike" cap="none" dirty="0" err="1">
                <a:solidFill>
                  <a:srgbClr val="000000"/>
                </a:solidFill>
                <a:latin typeface="Arial"/>
                <a:ea typeface="Arial"/>
                <a:cs typeface="Arial"/>
                <a:sym typeface="Arial"/>
              </a:rPr>
              <a:t>stehen</a:t>
            </a:r>
            <a:r>
              <a:rPr lang="en-US" sz="1700" b="0" i="0" u="none" strike="noStrike" cap="none" dirty="0">
                <a:solidFill>
                  <a:srgbClr val="000000"/>
                </a:solidFill>
                <a:latin typeface="Arial"/>
                <a:ea typeface="Arial"/>
                <a:cs typeface="Arial"/>
                <a:sym typeface="Arial"/>
              </a:rPr>
              <a:t> an der </a:t>
            </a:r>
            <a:r>
              <a:rPr lang="en-US" sz="1700" b="0" i="0" u="none" strike="noStrike" cap="none" dirty="0" err="1">
                <a:solidFill>
                  <a:srgbClr val="000000"/>
                </a:solidFill>
                <a:latin typeface="Arial"/>
                <a:ea typeface="Arial"/>
                <a:cs typeface="Arial"/>
                <a:sym typeface="Arial"/>
              </a:rPr>
              <a:t>Spitze</a:t>
            </a:r>
            <a:r>
              <a:rPr lang="en-US" sz="1700" b="0" i="0" u="none" strike="noStrike" cap="none" dirty="0">
                <a:solidFill>
                  <a:srgbClr val="000000"/>
                </a:solidFill>
                <a:latin typeface="Arial"/>
                <a:ea typeface="Arial"/>
                <a:cs typeface="Arial"/>
                <a:sym typeface="Arial"/>
              </a:rPr>
              <a:t> der Innovation </a:t>
            </a:r>
            <a:r>
              <a:rPr lang="en-US" sz="1700" b="0" i="0" u="none" strike="noStrike" cap="none" dirty="0" err="1">
                <a:solidFill>
                  <a:srgbClr val="000000"/>
                </a:solidFill>
                <a:latin typeface="Arial"/>
                <a:ea typeface="Arial"/>
                <a:cs typeface="Arial"/>
                <a:sym typeface="Arial"/>
              </a:rPr>
              <a:t>im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Bildungs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Geschäftsleben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entwickeln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ständig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weiter</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integrieren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neuesten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Technologien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KI, VR und AR, um immersive und </a:t>
            </a:r>
            <a:r>
              <a:rPr lang="en-US" sz="1700" b="0" i="0" u="none" strike="noStrike" cap="none" dirty="0" err="1">
                <a:solidFill>
                  <a:srgbClr val="000000"/>
                </a:solidFill>
                <a:latin typeface="Arial"/>
                <a:ea typeface="Arial"/>
                <a:cs typeface="Arial"/>
                <a:sym typeface="Arial"/>
              </a:rPr>
              <a:t>interaktive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Lernerfahrungen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effiziente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Geschäftslösungen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Diese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ständige</a:t>
            </a:r>
            <a:r>
              <a:rPr lang="en-US" sz="1700" b="0" i="0" u="none" strike="noStrike" cap="none" dirty="0">
                <a:solidFill>
                  <a:srgbClr val="000000"/>
                </a:solidFill>
                <a:latin typeface="Arial"/>
                <a:ea typeface="Arial"/>
                <a:cs typeface="Arial"/>
                <a:sym typeface="Arial"/>
              </a:rPr>
              <a:t> Innovation </a:t>
            </a:r>
            <a:r>
              <a:rPr lang="en-US" sz="1700" b="0" i="0" u="none" strike="noStrike" cap="none" dirty="0" err="1">
                <a:solidFill>
                  <a:srgbClr val="000000"/>
                </a:solidFill>
                <a:latin typeface="Arial"/>
                <a:ea typeface="Arial"/>
                <a:cs typeface="Arial"/>
                <a:sym typeface="Arial"/>
              </a:rPr>
              <a:t>sorgt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dafür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diese</a:t>
            </a:r>
            <a:r>
              <a:rPr lang="en-US" sz="1700" b="0" i="0" u="none" strike="noStrike" cap="none" dirty="0">
                <a:solidFill>
                  <a:srgbClr val="000000"/>
                </a:solidFill>
                <a:latin typeface="Arial"/>
                <a:ea typeface="Arial"/>
                <a:cs typeface="Arial"/>
                <a:sym typeface="Arial"/>
              </a:rPr>
              <a:t> Tools </a:t>
            </a:r>
            <a:r>
              <a:rPr lang="en-US" sz="1700" b="0" i="0" u="none" strike="noStrike" cap="none" dirty="0" err="1">
                <a:solidFill>
                  <a:srgbClr val="000000"/>
                </a:solidFill>
                <a:latin typeface="Arial"/>
                <a:ea typeface="Arial"/>
                <a:cs typeface="Arial"/>
                <a:sym typeface="Arial"/>
              </a:rPr>
              <a:t>nutzen</a:t>
            </a:r>
            <a:r>
              <a:rPr lang="en-US" sz="1700" b="0" i="0" u="none" strike="noStrike" cap="none" dirty="0">
                <a:solidFill>
                  <a:srgbClr val="000000"/>
                </a:solidFill>
                <a:latin typeface="Arial"/>
                <a:ea typeface="Arial"/>
                <a:cs typeface="Arial"/>
                <a:sym typeface="Arial"/>
              </a:rPr>
              <a:t>, der Zeit </a:t>
            </a:r>
            <a:r>
              <a:rPr lang="en-US" sz="1700" b="0" i="0" u="none" strike="noStrike" cap="none" dirty="0" err="1">
                <a:solidFill>
                  <a:srgbClr val="000000"/>
                </a:solidFill>
                <a:latin typeface="Arial"/>
                <a:ea typeface="Arial"/>
                <a:cs typeface="Arial"/>
                <a:sym typeface="Arial"/>
              </a:rPr>
              <a:t>immer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einen</a:t>
            </a:r>
            <a:r>
              <a:rPr lang="en-US" sz="1700" b="0" i="0" u="none" strike="noStrike" cap="none" dirty="0">
                <a:solidFill>
                  <a:srgbClr val="000000"/>
                </a:solidFill>
                <a:latin typeface="Arial"/>
                <a:ea typeface="Arial"/>
                <a:cs typeface="Arial"/>
                <a:sym typeface="Arial"/>
              </a:rPr>
              <a:t> Schritt </a:t>
            </a:r>
            <a:r>
              <a:rPr lang="en-US" sz="1700" b="0" i="0" u="none" strike="noStrike" cap="none" dirty="0" err="1">
                <a:solidFill>
                  <a:srgbClr val="000000"/>
                </a:solidFill>
                <a:latin typeface="Arial"/>
                <a:ea typeface="Arial"/>
                <a:cs typeface="Arial"/>
                <a:sym typeface="Arial"/>
              </a:rPr>
              <a:t>voraus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pic>
        <p:nvPicPr>
          <p:cNvPr id="1224" name="Google Shape;1224;p147"/>
          <p:cNvPicPr preferRelativeResize="0"/>
          <p:nvPr/>
        </p:nvPicPr>
        <p:blipFill rotWithShape="1">
          <a:blip r:embed="rId4">
            <a:alphaModFix/>
          </a:blip>
          <a:srcRect/>
          <a:stretch/>
        </p:blipFill>
        <p:spPr>
          <a:xfrm>
            <a:off x="6977899" y="2960809"/>
            <a:ext cx="2670958" cy="2537180"/>
          </a:xfrm>
          <a:prstGeom prst="rect">
            <a:avLst/>
          </a:prstGeom>
          <a:noFill/>
          <a:ln>
            <a:noFill/>
          </a:ln>
        </p:spPr>
      </p:pic>
      <p:sp>
        <p:nvSpPr>
          <p:cNvPr id="1225" name="Google Shape;1225;p147"/>
          <p:cNvSpPr txBox="1"/>
          <p:nvPr/>
        </p:nvSpPr>
        <p:spPr>
          <a:xfrm>
            <a:off x="1037063" y="1070517"/>
            <a:ext cx="8062332"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1: Einbindung von IKT und E-Learning in der Industrie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229"/>
        <p:cNvGrpSpPr/>
        <p:nvPr/>
      </p:nvGrpSpPr>
      <p:grpSpPr>
        <a:xfrm>
          <a:off x="0" y="0"/>
          <a:ext cx="0" cy="0"/>
          <a:chOff x="0" y="0"/>
          <a:chExt cx="0" cy="0"/>
        </a:xfrm>
      </p:grpSpPr>
      <p:pic>
        <p:nvPicPr>
          <p:cNvPr id="1230" name="Google Shape;1230;p148"/>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31" name="Google Shape;1231;p148"/>
          <p:cNvSpPr txBox="1"/>
          <p:nvPr/>
        </p:nvSpPr>
        <p:spPr>
          <a:xfrm>
            <a:off x="1048401" y="1005798"/>
            <a:ext cx="8594290" cy="2407898"/>
          </a:xfrm>
          <a:prstGeom prst="rect">
            <a:avLst/>
          </a:prstGeom>
          <a:noFill/>
          <a:ln>
            <a:noFill/>
          </a:ln>
        </p:spPr>
        <p:txBody>
          <a:bodyPr spcFirstLastPara="1" wrap="square" lIns="0" tIns="12675"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1: Einbindung von IKT und E-Learning in der Industrie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40"/>
              </a:spcBef>
              <a:spcAft>
                <a:spcPts val="0"/>
              </a:spcAft>
              <a:buNone/>
            </a:pPr>
            <a:endParaRPr sz="1700" b="0" i="0" u="none" strike="noStrike" cap="none">
              <a:solidFill>
                <a:srgbClr val="000000"/>
              </a:solidFill>
              <a:latin typeface="Arial"/>
              <a:ea typeface="Arial"/>
              <a:cs typeface="Arial"/>
              <a:sym typeface="Arial"/>
            </a:endParaRPr>
          </a:p>
          <a:p>
            <a:pPr marL="12695" marR="0" lvl="0" indent="0" algn="just"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Förderung eines unternehmerischen Denkens durch IKT und E-Learning</a:t>
            </a:r>
            <a:endParaRPr sz="1700" b="0" i="0" u="none" strike="noStrike" cap="none">
              <a:solidFill>
                <a:srgbClr val="000000"/>
              </a:solidFill>
              <a:latin typeface="Arial"/>
              <a:ea typeface="Arial"/>
              <a:cs typeface="Arial"/>
              <a:sym typeface="Arial"/>
            </a:endParaRPr>
          </a:p>
          <a:p>
            <a:pPr marL="12695" marR="5078" lvl="0" indent="0" algn="just" rtl="0">
              <a:lnSpc>
                <a:spcPct val="107300"/>
              </a:lnSpc>
              <a:spcBef>
                <a:spcPts val="1774"/>
              </a:spcBef>
              <a:spcAft>
                <a:spcPts val="0"/>
              </a:spcAft>
              <a:buNone/>
            </a:pPr>
            <a:r>
              <a:rPr lang="en-US" sz="1700" b="0" i="0" u="none" strike="noStrike" cap="none">
                <a:solidFill>
                  <a:srgbClr val="000000"/>
                </a:solidFill>
                <a:latin typeface="Arial"/>
                <a:ea typeface="Arial"/>
                <a:cs typeface="Arial"/>
                <a:sym typeface="Arial"/>
              </a:rPr>
              <a:t>Durch die Integration von IKT und E-Learning können Unternehmer eine Denkweise kultivieren, die anpassungsfähig, kreativ und zukunftsorientiert ist. Diese Instrumente fördern das kontinuierliche Lernen, das Experimentieren und die Übernahme neuer Technologien, die zu den Schlüsselkomponenten einer unternehmerischen Denkweise gehören. Sie fördern auch eine Kultur der Innovation und ständigen Verbesserung, die für den unternehmerischen Erfolg unerlässlich ist.</a:t>
            </a:r>
            <a:endParaRPr sz="1700" b="0" i="0" u="none" strike="noStrike" cap="none">
              <a:solidFill>
                <a:srgbClr val="000000"/>
              </a:solidFill>
              <a:latin typeface="Arial"/>
              <a:ea typeface="Arial"/>
              <a:cs typeface="Arial"/>
              <a:sym typeface="Arial"/>
            </a:endParaRPr>
          </a:p>
        </p:txBody>
      </p:sp>
      <p:pic>
        <p:nvPicPr>
          <p:cNvPr id="1232" name="Google Shape;1232;p148"/>
          <p:cNvPicPr preferRelativeResize="0"/>
          <p:nvPr/>
        </p:nvPicPr>
        <p:blipFill rotWithShape="1">
          <a:blip r:embed="rId4">
            <a:alphaModFix/>
          </a:blip>
          <a:srcRect/>
          <a:stretch/>
        </p:blipFill>
        <p:spPr>
          <a:xfrm>
            <a:off x="2798342" y="3779837"/>
            <a:ext cx="5095127" cy="2861596"/>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pic>
        <p:nvPicPr>
          <p:cNvPr id="1237" name="Google Shape;1237;p149"/>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38" name="Google Shape;1238;p149"/>
          <p:cNvSpPr txBox="1"/>
          <p:nvPr/>
        </p:nvSpPr>
        <p:spPr>
          <a:xfrm>
            <a:off x="1047808" y="1920198"/>
            <a:ext cx="8596195" cy="2795312"/>
          </a:xfrm>
          <a:prstGeom prst="rect">
            <a:avLst/>
          </a:prstGeom>
          <a:noFill/>
          <a:ln>
            <a:noFill/>
          </a:ln>
        </p:spPr>
        <p:txBody>
          <a:bodyPr spcFirstLastPara="1" wrap="square" lIns="0" tIns="12675"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1: Einbindung von IKT und E-Learning in der Industrie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12695" marR="0" lvl="0" indent="0" algn="just" rtl="0">
              <a:lnSpc>
                <a:spcPct val="100000"/>
              </a:lnSpc>
              <a:spcBef>
                <a:spcPts val="1414"/>
              </a:spcBef>
              <a:spcAft>
                <a:spcPts val="0"/>
              </a:spcAft>
              <a:buNone/>
            </a:pPr>
            <a:r>
              <a:rPr lang="en-US" sz="1700" b="1" i="0" u="none" strike="noStrike" cap="none">
                <a:solidFill>
                  <a:srgbClr val="000000"/>
                </a:solidFill>
                <a:latin typeface="Arial"/>
                <a:ea typeface="Arial"/>
                <a:cs typeface="Arial"/>
                <a:sym typeface="Arial"/>
              </a:rPr>
              <a:t>Beschleunigung der Unternehmensentwicklung mit IKT und E-Learning</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25"/>
              </a:spcBef>
              <a:spcAft>
                <a:spcPts val="0"/>
              </a:spcAft>
              <a:buNone/>
            </a:pPr>
            <a:endParaRPr sz="1700" b="0" i="0" u="none" strike="noStrike" cap="none">
              <a:solidFill>
                <a:srgbClr val="000000"/>
              </a:solidFill>
              <a:latin typeface="Arial"/>
              <a:ea typeface="Arial"/>
              <a:cs typeface="Arial"/>
              <a:sym typeface="Arial"/>
            </a:endParaRPr>
          </a:p>
          <a:p>
            <a:pPr marL="12695" marR="5078" lvl="0" indent="0" algn="just" rtl="0">
              <a:lnSpc>
                <a:spcPct val="99300"/>
              </a:lnSpc>
              <a:spcBef>
                <a:spcPts val="0"/>
              </a:spcBef>
              <a:spcAft>
                <a:spcPts val="0"/>
              </a:spcAft>
              <a:buNone/>
            </a:pPr>
            <a:r>
              <a:rPr lang="en-US" sz="1700" b="0" i="0" u="none" strike="noStrike" cap="none">
                <a:solidFill>
                  <a:srgbClr val="000000"/>
                </a:solidFill>
                <a:latin typeface="Arial"/>
                <a:ea typeface="Arial"/>
                <a:cs typeface="Arial"/>
                <a:sym typeface="Arial"/>
              </a:rPr>
              <a:t>IKT und E-Learning können das Tempo der Unternehmensentwicklung erheblich beschleunigen. Sie geben Unternehmern die Instrumente an die Hand, um Geschäftsideen schnell umzusetzen, Märkte zu testen, Kundenfeedback zu sammeln und Strategien entsprechend anzupassen. Insbesondere E-Learning ermöglicht es Unternehmern, sich schnell weiterzubilden und so sicherzustellen, dass sich ihre Unternehmen an die sich ständig ändernden Marktbedingungen anpassen und wachsen können.</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pic>
        <p:nvPicPr>
          <p:cNvPr id="1243" name="Google Shape;1243;p150"/>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44" name="Google Shape;1244;p150"/>
          <p:cNvSpPr txBox="1"/>
          <p:nvPr/>
        </p:nvSpPr>
        <p:spPr>
          <a:xfrm>
            <a:off x="1048405" y="996658"/>
            <a:ext cx="8595560" cy="2457462"/>
          </a:xfrm>
          <a:prstGeom prst="rect">
            <a:avLst/>
          </a:prstGeom>
          <a:noFill/>
          <a:ln>
            <a:noFill/>
          </a:ln>
        </p:spPr>
        <p:txBody>
          <a:bodyPr spcFirstLastPara="1" wrap="square" lIns="0" tIns="12675" rIns="0" bIns="0" anchor="t" anchorCtr="0">
            <a:spAutoFit/>
          </a:bodyPr>
          <a:lstStyle/>
          <a:p>
            <a:pPr marL="0" marR="1903" lvl="0" indent="0" algn="ctr"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2: Online-Zusammenarbeit innerhalb der Branche</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30"/>
              </a:spcBef>
              <a:spcAft>
                <a:spcPts val="0"/>
              </a:spcAft>
              <a:buNone/>
            </a:pPr>
            <a:endParaRPr sz="1700" b="0" i="0" u="none" strike="noStrike" cap="none">
              <a:solidFill>
                <a:srgbClr val="000000"/>
              </a:solidFill>
              <a:latin typeface="Arial"/>
              <a:ea typeface="Arial"/>
              <a:cs typeface="Arial"/>
              <a:sym typeface="Arial"/>
            </a:endParaRPr>
          </a:p>
          <a:p>
            <a:pPr marL="12695" marR="5078" lvl="0" indent="0" algn="just" rtl="0">
              <a:lnSpc>
                <a:spcPct val="99800"/>
              </a:lnSpc>
              <a:spcBef>
                <a:spcPts val="0"/>
              </a:spcBef>
              <a:spcAft>
                <a:spcPts val="0"/>
              </a:spcAft>
              <a:buNone/>
            </a:pPr>
            <a:r>
              <a:rPr lang="en-US" sz="1700" b="0" i="0" u="none" strike="noStrike" cap="none">
                <a:solidFill>
                  <a:srgbClr val="000000"/>
                </a:solidFill>
                <a:latin typeface="Arial"/>
                <a:ea typeface="Arial"/>
                <a:cs typeface="Arial"/>
                <a:sym typeface="Arial"/>
              </a:rPr>
              <a:t>In der modernen Geschäftswelt ist die Möglichkeit der Online-Zusammenarbeit nicht nur eine Annehmlichkeit, sondern eine Notwendigkeit, insbesondere für Unternehmer, die oft mit entfernten Teams, Kunden und Partnern auf der ganzen Welt zusammenarbeiten. Das Aufkommen von Tools für die Online-Zusammenarbeit hat die Art und Weise, wie Unternehmen arbeiten, grundlegend verändert, indem geografische Barrieren abgebaut und Kommunikation und Projektmanagement in Echtzeit ermöglicht wurden. Diese Tools haben die traditionellen Arbeitsmethoden revolutioniert und dynamischere und effizientere Arbeitsweisen gefördert.</a:t>
            </a:r>
            <a:endParaRPr sz="1700" b="0" i="0" u="none" strike="noStrike" cap="none">
              <a:solidFill>
                <a:srgbClr val="000000"/>
              </a:solidFill>
              <a:latin typeface="Arial"/>
              <a:ea typeface="Arial"/>
              <a:cs typeface="Arial"/>
              <a:sym typeface="Arial"/>
            </a:endParaRPr>
          </a:p>
        </p:txBody>
      </p:sp>
      <p:pic>
        <p:nvPicPr>
          <p:cNvPr id="1245" name="Google Shape;1245;p150"/>
          <p:cNvPicPr preferRelativeResize="0"/>
          <p:nvPr/>
        </p:nvPicPr>
        <p:blipFill rotWithShape="1">
          <a:blip r:embed="rId4">
            <a:alphaModFix/>
          </a:blip>
          <a:srcRect/>
          <a:stretch/>
        </p:blipFill>
        <p:spPr>
          <a:xfrm>
            <a:off x="2967193" y="3779836"/>
            <a:ext cx="4757425" cy="2754134"/>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pic>
        <p:nvPicPr>
          <p:cNvPr id="1250" name="Google Shape;1250;p151"/>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51" name="Google Shape;1251;p151"/>
          <p:cNvSpPr txBox="1"/>
          <p:nvPr/>
        </p:nvSpPr>
        <p:spPr>
          <a:xfrm>
            <a:off x="993565" y="996658"/>
            <a:ext cx="8594925" cy="5303478"/>
          </a:xfrm>
          <a:prstGeom prst="rect">
            <a:avLst/>
          </a:prstGeom>
          <a:noFill/>
          <a:ln>
            <a:noFill/>
          </a:ln>
        </p:spPr>
        <p:txBody>
          <a:bodyPr spcFirstLastPara="1" wrap="square" lIns="0" tIns="12675" rIns="0" bIns="0" anchor="t" anchorCtr="0">
            <a:spAutoFit/>
          </a:bodyPr>
          <a:lstStyle/>
          <a:p>
            <a:pPr marL="99655" marR="0" lvl="0" indent="0" algn="ctr" rtl="0">
              <a:lnSpc>
                <a:spcPct val="100000"/>
              </a:lnSpc>
              <a:spcBef>
                <a:spcPts val="0"/>
              </a:spcBef>
              <a:spcAft>
                <a:spcPts val="0"/>
              </a:spcAft>
              <a:buNone/>
            </a:pPr>
            <a:r>
              <a:rPr lang="en-US" sz="1600" b="1" i="0" u="none" strike="noStrike" cap="none" dirty="0" err="1">
                <a:solidFill>
                  <a:srgbClr val="000000"/>
                </a:solidFill>
                <a:latin typeface="Arial"/>
                <a:ea typeface="Arial"/>
                <a:cs typeface="Arial"/>
                <a:sym typeface="Arial"/>
              </a:rPr>
              <a:t>Kapitel</a:t>
            </a:r>
            <a:r>
              <a:rPr lang="en-US" sz="1600" b="1" i="0" u="none" strike="noStrike" cap="none" dirty="0">
                <a:solidFill>
                  <a:srgbClr val="000000"/>
                </a:solidFill>
                <a:latin typeface="Arial"/>
                <a:ea typeface="Arial"/>
                <a:cs typeface="Arial"/>
                <a:sym typeface="Arial"/>
              </a:rPr>
              <a:t> 2: Online-</a:t>
            </a:r>
            <a:r>
              <a:rPr lang="en-US" sz="1600" b="1" i="0" u="none" strike="noStrike" cap="none" dirty="0" err="1">
                <a:solidFill>
                  <a:srgbClr val="000000"/>
                </a:solidFill>
                <a:latin typeface="Arial"/>
                <a:ea typeface="Arial"/>
                <a:cs typeface="Arial"/>
                <a:sym typeface="Arial"/>
              </a:rPr>
              <a:t>Zusammenarbeit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innerhalb</a:t>
            </a:r>
            <a:r>
              <a:rPr lang="en-US" sz="1600" b="1" i="0" u="none" strike="noStrike" cap="none" dirty="0">
                <a:solidFill>
                  <a:srgbClr val="000000"/>
                </a:solidFill>
                <a:latin typeface="Arial"/>
                <a:ea typeface="Arial"/>
                <a:cs typeface="Arial"/>
                <a:sym typeface="Arial"/>
              </a:rPr>
              <a:t> der Branche</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15"/>
              </a:spcBef>
              <a:spcAft>
                <a:spcPts val="0"/>
              </a:spcAft>
              <a:buNone/>
            </a:pPr>
            <a:endParaRPr sz="1500" b="0" i="0" u="none" strike="noStrike" cap="none" dirty="0">
              <a:solidFill>
                <a:srgbClr val="000000"/>
              </a:solidFill>
              <a:latin typeface="Arial"/>
              <a:ea typeface="Arial"/>
              <a:cs typeface="Arial"/>
              <a:sym typeface="Arial"/>
            </a:endParaRPr>
          </a:p>
          <a:p>
            <a:pPr marL="12695" marR="0" lvl="0" indent="0" algn="just" rtl="0">
              <a:lnSpc>
                <a:spcPct val="100000"/>
              </a:lnSpc>
              <a:spcBef>
                <a:spcPts val="5"/>
              </a:spcBef>
              <a:spcAft>
                <a:spcPts val="0"/>
              </a:spcAft>
              <a:buNone/>
            </a:pPr>
            <a:r>
              <a:rPr lang="en-US" sz="1500" b="1" i="0" u="none" strike="noStrike" cap="none" dirty="0">
                <a:solidFill>
                  <a:srgbClr val="000000"/>
                </a:solidFill>
                <a:latin typeface="Arial"/>
                <a:ea typeface="Arial"/>
                <a:cs typeface="Arial"/>
                <a:sym typeface="Arial"/>
              </a:rPr>
              <a:t>Die </a:t>
            </a:r>
            <a:r>
              <a:rPr lang="en-US" sz="1500" b="1" i="0" u="none" strike="noStrike" cap="none" dirty="0" err="1">
                <a:solidFill>
                  <a:srgbClr val="000000"/>
                </a:solidFill>
                <a:latin typeface="Arial"/>
                <a:ea typeface="Arial"/>
                <a:cs typeface="Arial"/>
                <a:sym typeface="Arial"/>
              </a:rPr>
              <a:t>Vorteile</a:t>
            </a:r>
            <a:r>
              <a:rPr lang="en-US" sz="1500" b="1" i="0" u="none" strike="noStrike" cap="none" dirty="0">
                <a:solidFill>
                  <a:srgbClr val="000000"/>
                </a:solidFill>
                <a:latin typeface="Arial"/>
                <a:ea typeface="Arial"/>
                <a:cs typeface="Arial"/>
                <a:sym typeface="Arial"/>
              </a:rPr>
              <a:t> der Online-</a:t>
            </a:r>
            <a:r>
              <a:rPr lang="en-US" sz="1500" b="1" i="0" u="none" strike="noStrike" cap="none" dirty="0" err="1">
                <a:solidFill>
                  <a:srgbClr val="000000"/>
                </a:solidFill>
                <a:latin typeface="Arial"/>
                <a:ea typeface="Arial"/>
                <a:cs typeface="Arial"/>
                <a:sym typeface="Arial"/>
              </a:rPr>
              <a:t>Zusammenarbeit</a:t>
            </a:r>
            <a:endParaRPr sz="1500" b="0" i="0" u="none" strike="noStrike" cap="none" dirty="0">
              <a:solidFill>
                <a:srgbClr val="000000"/>
              </a:solidFill>
              <a:latin typeface="Arial"/>
              <a:ea typeface="Arial"/>
              <a:cs typeface="Arial"/>
              <a:sym typeface="Arial"/>
            </a:endParaRPr>
          </a:p>
          <a:p>
            <a:pPr marL="0" marR="0" lvl="0" indent="0" algn="l" rtl="0">
              <a:lnSpc>
                <a:spcPct val="100000"/>
              </a:lnSpc>
              <a:spcBef>
                <a:spcPts val="45"/>
              </a:spcBef>
              <a:spcAft>
                <a:spcPts val="0"/>
              </a:spcAft>
              <a:buNone/>
            </a:pPr>
            <a:endParaRPr sz="1500" b="0" i="0" u="none" strike="noStrike" cap="none" dirty="0">
              <a:solidFill>
                <a:srgbClr val="000000"/>
              </a:solidFill>
              <a:latin typeface="Arial"/>
              <a:ea typeface="Arial"/>
              <a:cs typeface="Arial"/>
              <a:sym typeface="Arial"/>
            </a:endParaRPr>
          </a:p>
          <a:p>
            <a:pPr marL="12695" marR="5078" lvl="0" indent="0" algn="just" rtl="0">
              <a:lnSpc>
                <a:spcPct val="107400"/>
              </a:lnSpc>
              <a:spcBef>
                <a:spcPts val="0"/>
              </a:spcBef>
              <a:spcAft>
                <a:spcPts val="0"/>
              </a:spcAft>
              <a:buNone/>
            </a:pPr>
            <a:r>
              <a:rPr lang="en-US" sz="1500" b="0" i="0" u="none" strike="noStrike" cap="none" dirty="0">
                <a:solidFill>
                  <a:srgbClr val="000000"/>
                </a:solidFill>
                <a:latin typeface="Arial"/>
                <a:ea typeface="Arial"/>
                <a:cs typeface="Arial"/>
                <a:sym typeface="Arial"/>
              </a:rPr>
              <a:t>Die Online-</a:t>
            </a:r>
            <a:r>
              <a:rPr lang="en-US" sz="1500" b="0" i="0" u="none" strike="noStrike" cap="none" dirty="0" err="1">
                <a:solidFill>
                  <a:srgbClr val="000000"/>
                </a:solidFill>
                <a:latin typeface="Arial"/>
                <a:ea typeface="Arial"/>
                <a:cs typeface="Arial"/>
                <a:sym typeface="Arial"/>
              </a:rPr>
              <a:t>Zusammenarbeit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bringt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Vielzahl</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Vorteilen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verbesserte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Kommunikation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ist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einer</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wichtigsten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Vorteile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Digitale</a:t>
            </a:r>
            <a:r>
              <a:rPr lang="en-US" sz="1500" b="0" i="0" u="none" strike="noStrike" cap="none" dirty="0">
                <a:solidFill>
                  <a:srgbClr val="000000"/>
                </a:solidFill>
                <a:latin typeface="Arial"/>
                <a:ea typeface="Arial"/>
                <a:cs typeface="Arial"/>
                <a:sym typeface="Arial"/>
              </a:rPr>
              <a:t> Tools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Slack und Microsoft Teams </a:t>
            </a:r>
            <a:r>
              <a:rPr lang="en-US" sz="1500" b="0" i="0" u="none" strike="noStrike" cap="none" dirty="0" err="1">
                <a:solidFill>
                  <a:srgbClr val="000000"/>
                </a:solidFill>
                <a:latin typeface="Arial"/>
                <a:ea typeface="Arial"/>
                <a:cs typeface="Arial"/>
                <a:sym typeface="Arial"/>
              </a:rPr>
              <a:t>haben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Interaktion</a:t>
            </a:r>
            <a:r>
              <a:rPr lang="en-US" sz="1500" b="0" i="0" u="none" strike="noStrike" cap="none" dirty="0">
                <a:solidFill>
                  <a:srgbClr val="000000"/>
                </a:solidFill>
                <a:latin typeface="Arial"/>
                <a:ea typeface="Arial"/>
                <a:cs typeface="Arial"/>
                <a:sym typeface="Arial"/>
              </a:rPr>
              <a:t> am </a:t>
            </a:r>
            <a:r>
              <a:rPr lang="en-US" sz="1500" b="0" i="0" u="none" strike="noStrike" cap="none" dirty="0" err="1">
                <a:solidFill>
                  <a:srgbClr val="000000"/>
                </a:solidFill>
                <a:latin typeface="Arial"/>
                <a:ea typeface="Arial"/>
                <a:cs typeface="Arial"/>
                <a:sym typeface="Arial"/>
              </a:rPr>
              <a:t>Arbeitsplatz</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verändert</a:t>
            </a:r>
            <a:r>
              <a:rPr lang="en-US" sz="1500" b="0" i="0" u="none" strike="noStrike" cap="none" dirty="0">
                <a:solidFill>
                  <a:srgbClr val="000000"/>
                </a:solidFill>
                <a:latin typeface="Arial"/>
                <a:ea typeface="Arial"/>
                <a:cs typeface="Arial"/>
                <a:sym typeface="Arial"/>
              </a:rPr>
              <a:t>. Sie </a:t>
            </a:r>
            <a:r>
              <a:rPr lang="en-US" sz="1500" b="0" i="0" u="none" strike="noStrike" cap="none" dirty="0" err="1">
                <a:solidFill>
                  <a:srgbClr val="000000"/>
                </a:solidFill>
                <a:latin typeface="Arial"/>
                <a:ea typeface="Arial"/>
                <a:cs typeface="Arial"/>
                <a:sym typeface="Arial"/>
              </a:rPr>
              <a:t>bieten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Funktionen</a:t>
            </a:r>
            <a:r>
              <a:rPr lang="en-US" sz="1500" b="0" i="0" u="none" strike="noStrike" cap="none" dirty="0">
                <a:solidFill>
                  <a:srgbClr val="000000"/>
                </a:solidFill>
                <a:latin typeface="Arial"/>
                <a:ea typeface="Arial"/>
                <a:cs typeface="Arial"/>
                <a:sym typeface="Arial"/>
              </a:rPr>
              <a:t> für Instant Messaging und </a:t>
            </a:r>
            <a:r>
              <a:rPr lang="en-US" sz="1500" b="0" i="0" u="none" strike="noStrike" cap="none" dirty="0" err="1">
                <a:solidFill>
                  <a:srgbClr val="000000"/>
                </a:solidFill>
                <a:latin typeface="Arial"/>
                <a:ea typeface="Arial"/>
                <a:cs typeface="Arial"/>
                <a:sym typeface="Arial"/>
              </a:rPr>
              <a:t>Videokonferenzen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die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Kommunikation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im</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Vergleich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zum</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herkömmlichen</a:t>
            </a:r>
            <a:r>
              <a:rPr lang="en-US" sz="1500" b="0" i="0" u="none" strike="noStrike" cap="none" dirty="0">
                <a:solidFill>
                  <a:srgbClr val="000000"/>
                </a:solidFill>
                <a:latin typeface="Arial"/>
                <a:ea typeface="Arial"/>
                <a:cs typeface="Arial"/>
                <a:sym typeface="Arial"/>
              </a:rPr>
              <a:t> E-Mail-</a:t>
            </a:r>
            <a:r>
              <a:rPr lang="en-US" sz="1500" b="0" i="0" u="none" strike="noStrike" cap="none" dirty="0" err="1">
                <a:solidFill>
                  <a:srgbClr val="000000"/>
                </a:solidFill>
                <a:latin typeface="Arial"/>
                <a:ea typeface="Arial"/>
                <a:cs typeface="Arial"/>
                <a:sym typeface="Arial"/>
              </a:rPr>
              <a:t>Austausch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unmittelbarer</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dynamischer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machen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Diese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Unmittelbarkeit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ist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entscheidend</a:t>
            </a:r>
            <a:r>
              <a:rPr lang="en-US" sz="1500" b="0" i="0" u="none" strike="noStrike" cap="none" dirty="0">
                <a:solidFill>
                  <a:srgbClr val="000000"/>
                </a:solidFill>
                <a:latin typeface="Arial"/>
                <a:ea typeface="Arial"/>
                <a:cs typeface="Arial"/>
                <a:sym typeface="Arial"/>
              </a:rPr>
              <a:t> für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schnelle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Entscheidungsfindung</a:t>
            </a:r>
            <a:r>
              <a:rPr lang="en-US" sz="1500" b="0" i="0" u="none" strike="noStrike" cap="none" dirty="0">
                <a:solidFill>
                  <a:srgbClr val="000000"/>
                </a:solidFill>
                <a:latin typeface="Arial"/>
                <a:ea typeface="Arial"/>
                <a:cs typeface="Arial"/>
                <a:sym typeface="Arial"/>
              </a:rPr>
              <a:t> und die </a:t>
            </a:r>
            <a:r>
              <a:rPr lang="en-US" sz="1500" b="0" i="0" u="none" strike="noStrike" cap="none" dirty="0" err="1">
                <a:solidFill>
                  <a:srgbClr val="000000"/>
                </a:solidFill>
                <a:latin typeface="Arial"/>
                <a:ea typeface="Arial"/>
                <a:cs typeface="Arial"/>
                <a:sym typeface="Arial"/>
              </a:rPr>
              <a:t>Aufrechterhaltung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stetigen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Informationsflusses</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12695" marR="5713" lvl="0" indent="0" algn="just" rtl="0">
              <a:lnSpc>
                <a:spcPct val="100200"/>
              </a:lnSpc>
              <a:spcBef>
                <a:spcPts val="890"/>
              </a:spcBef>
              <a:spcAft>
                <a:spcPts val="0"/>
              </a:spcAft>
              <a:buNone/>
            </a:pPr>
            <a:r>
              <a:rPr lang="en-US" sz="1500" b="0" i="0" u="none" strike="noStrike" cap="none" dirty="0">
                <a:solidFill>
                  <a:srgbClr val="000000"/>
                </a:solidFill>
                <a:latin typeface="Arial"/>
                <a:ea typeface="Arial"/>
                <a:cs typeface="Arial"/>
                <a:sym typeface="Arial"/>
              </a:rPr>
              <a:t>Auch das </a:t>
            </a:r>
            <a:r>
              <a:rPr lang="en-US" sz="1500" b="0" i="0" u="none" strike="noStrike" cap="none" dirty="0" err="1">
                <a:solidFill>
                  <a:srgbClr val="000000"/>
                </a:solidFill>
                <a:latin typeface="Arial"/>
                <a:ea typeface="Arial"/>
                <a:cs typeface="Arial"/>
                <a:sym typeface="Arial"/>
              </a:rPr>
              <a:t>Projektmanagement</a:t>
            </a:r>
            <a:r>
              <a:rPr lang="en-US" sz="1500" b="0" i="0" u="none" strike="noStrike" cap="none" dirty="0">
                <a:solidFill>
                  <a:srgbClr val="000000"/>
                </a:solidFill>
                <a:latin typeface="Arial"/>
                <a:ea typeface="Arial"/>
                <a:cs typeface="Arial"/>
                <a:sym typeface="Arial"/>
              </a:rPr>
              <a:t> hat </a:t>
            </a:r>
            <a:r>
              <a:rPr lang="en-US" sz="1500" b="0" i="0" u="none" strike="noStrike" cap="none" dirty="0" err="1">
                <a:solidFill>
                  <a:srgbClr val="000000"/>
                </a:solidFill>
                <a:latin typeface="Arial"/>
                <a:ea typeface="Arial"/>
                <a:cs typeface="Arial"/>
                <a:sym typeface="Arial"/>
              </a:rPr>
              <a:t>sich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mit</a:t>
            </a:r>
            <a:r>
              <a:rPr lang="en-US" sz="1500" b="0" i="0" u="none" strike="noStrike" cap="none" dirty="0">
                <a:solidFill>
                  <a:srgbClr val="000000"/>
                </a:solidFill>
                <a:latin typeface="Arial"/>
                <a:ea typeface="Arial"/>
                <a:cs typeface="Arial"/>
                <a:sym typeface="Arial"/>
              </a:rPr>
              <a:t> dem </a:t>
            </a:r>
            <a:r>
              <a:rPr lang="en-US" sz="1500" b="0" i="0" u="none" strike="noStrike" cap="none" dirty="0" err="1">
                <a:solidFill>
                  <a:srgbClr val="000000"/>
                </a:solidFill>
                <a:latin typeface="Arial"/>
                <a:ea typeface="Arial"/>
                <a:cs typeface="Arial"/>
                <a:sym typeface="Arial"/>
              </a:rPr>
              <a:t>Aufkommen</a:t>
            </a:r>
            <a:r>
              <a:rPr lang="en-US" sz="1500" b="0" i="0" u="none" strike="noStrike" cap="none" dirty="0">
                <a:solidFill>
                  <a:srgbClr val="000000"/>
                </a:solidFill>
                <a:latin typeface="Arial"/>
                <a:ea typeface="Arial"/>
                <a:cs typeface="Arial"/>
                <a:sym typeface="Arial"/>
              </a:rPr>
              <a:t> von Online-Tools </a:t>
            </a:r>
            <a:r>
              <a:rPr lang="en-US" sz="1500" b="0" i="0" u="none" strike="noStrike" cap="none" dirty="0" err="1">
                <a:solidFill>
                  <a:srgbClr val="000000"/>
                </a:solidFill>
                <a:latin typeface="Arial"/>
                <a:ea typeface="Arial"/>
                <a:cs typeface="Arial"/>
                <a:sym typeface="Arial"/>
              </a:rPr>
              <a:t>gewandelt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Plattformen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Trello und Asana </a:t>
            </a:r>
            <a:r>
              <a:rPr lang="en-US" sz="1500" b="0" i="0" u="none" strike="noStrike" cap="none" dirty="0" err="1">
                <a:solidFill>
                  <a:srgbClr val="000000"/>
                </a:solidFill>
                <a:latin typeface="Arial"/>
                <a:ea typeface="Arial"/>
                <a:cs typeface="Arial"/>
                <a:sym typeface="Arial"/>
              </a:rPr>
              <a:t>haben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Organisation</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Aufgaben</a:t>
            </a:r>
            <a:r>
              <a:rPr lang="en-US" sz="1500" b="0" i="0" u="none" strike="noStrike" cap="none" dirty="0">
                <a:solidFill>
                  <a:srgbClr val="000000"/>
                </a:solidFill>
                <a:latin typeface="Arial"/>
                <a:ea typeface="Arial"/>
                <a:cs typeface="Arial"/>
                <a:sym typeface="Arial"/>
              </a:rPr>
              <a:t> und die </a:t>
            </a:r>
            <a:r>
              <a:rPr lang="en-US" sz="1500" b="0" i="0" u="none" strike="noStrike" cap="none" dirty="0" err="1">
                <a:solidFill>
                  <a:srgbClr val="000000"/>
                </a:solidFill>
                <a:latin typeface="Arial"/>
                <a:ea typeface="Arial"/>
                <a:cs typeface="Arial"/>
                <a:sym typeface="Arial"/>
              </a:rPr>
              <a:t>Teamkoordination</a:t>
            </a:r>
            <a:r>
              <a:rPr lang="en-US" sz="1500" b="0" i="0" u="none" strike="noStrike" cap="none" dirty="0">
                <a:solidFill>
                  <a:srgbClr val="000000"/>
                </a:solidFill>
                <a:latin typeface="Arial"/>
                <a:ea typeface="Arial"/>
                <a:cs typeface="Arial"/>
                <a:sym typeface="Arial"/>
              </a:rPr>
              <a:t> neu </a:t>
            </a:r>
            <a:r>
              <a:rPr lang="en-US" sz="1500" b="0" i="0" u="none" strike="noStrike" cap="none" dirty="0" err="1">
                <a:solidFill>
                  <a:srgbClr val="000000"/>
                </a:solidFill>
                <a:latin typeface="Arial"/>
                <a:ea typeface="Arial"/>
                <a:cs typeface="Arial"/>
                <a:sym typeface="Arial"/>
              </a:rPr>
              <a:t>definiert</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ermöglichen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eine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klare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Aufgabenstellung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Terminverwaltung</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Fortschrittsverfolgung</a:t>
            </a:r>
            <a:r>
              <a:rPr lang="en-US" sz="1500" b="0" i="0" u="none" strike="noStrike" cap="none" dirty="0">
                <a:solidFill>
                  <a:srgbClr val="000000"/>
                </a:solidFill>
                <a:latin typeface="Arial"/>
                <a:ea typeface="Arial"/>
                <a:cs typeface="Arial"/>
                <a:sym typeface="Arial"/>
              </a:rPr>
              <a:t>. So </a:t>
            </a:r>
            <a:r>
              <a:rPr lang="en-US" sz="1500" b="0" i="0" u="none" strike="noStrike" cap="none" dirty="0" err="1">
                <a:solidFill>
                  <a:srgbClr val="000000"/>
                </a:solidFill>
                <a:latin typeface="Arial"/>
                <a:ea typeface="Arial"/>
                <a:cs typeface="Arial"/>
                <a:sym typeface="Arial"/>
              </a:rPr>
              <a:t>wird</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sichergestellt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dass</a:t>
            </a:r>
            <a:r>
              <a:rPr lang="en-US" sz="1500" b="0" i="0" u="none" strike="noStrike" cap="none" dirty="0">
                <a:solidFill>
                  <a:srgbClr val="000000"/>
                </a:solidFill>
                <a:latin typeface="Arial"/>
                <a:ea typeface="Arial"/>
                <a:cs typeface="Arial"/>
                <a:sym typeface="Arial"/>
              </a:rPr>
              <a:t> alle </a:t>
            </a:r>
            <a:r>
              <a:rPr lang="en-US" sz="1500" b="0" i="0" u="none" strike="noStrike" cap="none" dirty="0" err="1">
                <a:solidFill>
                  <a:srgbClr val="000000"/>
                </a:solidFill>
                <a:latin typeface="Arial"/>
                <a:ea typeface="Arial"/>
                <a:cs typeface="Arial"/>
                <a:sym typeface="Arial"/>
              </a:rPr>
              <a:t>Teammitglieder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über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ihre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Zuständigkeiten</a:t>
            </a:r>
            <a:r>
              <a:rPr lang="en-US" sz="1500" b="0" i="0" u="none" strike="noStrike" cap="none" dirty="0">
                <a:solidFill>
                  <a:srgbClr val="000000"/>
                </a:solidFill>
                <a:latin typeface="Arial"/>
                <a:ea typeface="Arial"/>
                <a:cs typeface="Arial"/>
                <a:sym typeface="Arial"/>
              </a:rPr>
              <a:t> und den </a:t>
            </a:r>
            <a:r>
              <a:rPr lang="en-US" sz="1500" b="0" i="0" u="none" strike="noStrike" cap="none" dirty="0" err="1">
                <a:solidFill>
                  <a:srgbClr val="000000"/>
                </a:solidFill>
                <a:latin typeface="Arial"/>
                <a:ea typeface="Arial"/>
                <a:cs typeface="Arial"/>
                <a:sym typeface="Arial"/>
              </a:rPr>
              <a:t>Zeitplan</a:t>
            </a:r>
            <a:r>
              <a:rPr lang="en-US" sz="1500" b="0" i="0" u="none" strike="noStrike" cap="none" dirty="0">
                <a:solidFill>
                  <a:srgbClr val="000000"/>
                </a:solidFill>
                <a:latin typeface="Arial"/>
                <a:ea typeface="Arial"/>
                <a:cs typeface="Arial"/>
                <a:sym typeface="Arial"/>
              </a:rPr>
              <a:t> des </a:t>
            </a:r>
            <a:r>
              <a:rPr lang="en-US" sz="1500" b="0" i="0" u="none" strike="noStrike" cap="none" dirty="0" err="1">
                <a:solidFill>
                  <a:srgbClr val="000000"/>
                </a:solidFill>
                <a:latin typeface="Arial"/>
                <a:ea typeface="Arial"/>
                <a:cs typeface="Arial"/>
                <a:sym typeface="Arial"/>
              </a:rPr>
              <a:t>Projekts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informiert</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abgestimmt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sind</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a:p>
            <a:pPr marL="0" marR="0" lvl="0" indent="0" algn="l" rtl="0">
              <a:lnSpc>
                <a:spcPct val="100000"/>
              </a:lnSpc>
              <a:spcBef>
                <a:spcPts val="15"/>
              </a:spcBef>
              <a:spcAft>
                <a:spcPts val="0"/>
              </a:spcAft>
              <a:buNone/>
            </a:pPr>
            <a:endParaRPr sz="1500" b="0" i="0" u="none" strike="noStrike" cap="none" dirty="0">
              <a:solidFill>
                <a:srgbClr val="000000"/>
              </a:solidFill>
              <a:latin typeface="Arial"/>
              <a:ea typeface="Arial"/>
              <a:cs typeface="Arial"/>
              <a:sym typeface="Arial"/>
            </a:endParaRPr>
          </a:p>
          <a:p>
            <a:pPr marL="12695" marR="6347" lvl="0" indent="0" algn="just" rtl="0">
              <a:lnSpc>
                <a:spcPct val="100200"/>
              </a:lnSpc>
              <a:spcBef>
                <a:spcPts val="0"/>
              </a:spcBef>
              <a:spcAft>
                <a:spcPts val="0"/>
              </a:spcAft>
              <a:buNone/>
            </a:pPr>
            <a:r>
              <a:rPr lang="en-US" sz="1500" b="0" i="0" u="none" strike="noStrike" cap="none" dirty="0" err="1">
                <a:solidFill>
                  <a:srgbClr val="000000"/>
                </a:solidFill>
                <a:latin typeface="Arial"/>
                <a:ea typeface="Arial"/>
                <a:cs typeface="Arial"/>
                <a:sym typeface="Arial"/>
              </a:rPr>
              <a:t>Darüber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hinaus</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wurden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gemeinsame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Nutzung</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Dokumenten</a:t>
            </a:r>
            <a:r>
              <a:rPr lang="en-US" sz="1500" b="0" i="0" u="none" strike="noStrike" cap="none" dirty="0">
                <a:solidFill>
                  <a:srgbClr val="000000"/>
                </a:solidFill>
                <a:latin typeface="Arial"/>
                <a:ea typeface="Arial"/>
                <a:cs typeface="Arial"/>
                <a:sym typeface="Arial"/>
              </a:rPr>
              <a:t> und die </a:t>
            </a:r>
            <a:r>
              <a:rPr lang="en-US" sz="1500" b="0" i="0" u="none" strike="noStrike" cap="none" dirty="0" err="1">
                <a:solidFill>
                  <a:srgbClr val="000000"/>
                </a:solidFill>
                <a:latin typeface="Arial"/>
                <a:ea typeface="Arial"/>
                <a:cs typeface="Arial"/>
                <a:sym typeface="Arial"/>
              </a:rPr>
              <a:t>Zusammenarbeit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durch</a:t>
            </a:r>
            <a:r>
              <a:rPr lang="en-US" sz="1500" b="0" i="0" u="none" strike="noStrike" cap="none" dirty="0">
                <a:solidFill>
                  <a:srgbClr val="000000"/>
                </a:solidFill>
                <a:latin typeface="Arial"/>
                <a:ea typeface="Arial"/>
                <a:cs typeface="Arial"/>
                <a:sym typeface="Arial"/>
              </a:rPr>
              <a:t> Cloud-</a:t>
            </a:r>
            <a:r>
              <a:rPr lang="en-US" sz="1500" b="0" i="0" u="none" strike="noStrike" cap="none" dirty="0" err="1">
                <a:solidFill>
                  <a:srgbClr val="000000"/>
                </a:solidFill>
                <a:latin typeface="Arial"/>
                <a:ea typeface="Arial"/>
                <a:cs typeface="Arial"/>
                <a:sym typeface="Arial"/>
              </a:rPr>
              <a:t>basierte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Dienste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wie</a:t>
            </a:r>
            <a:r>
              <a:rPr lang="en-US" sz="1500" b="0" i="0" u="none" strike="noStrike" cap="none" dirty="0">
                <a:solidFill>
                  <a:srgbClr val="000000"/>
                </a:solidFill>
                <a:latin typeface="Arial"/>
                <a:ea typeface="Arial"/>
                <a:cs typeface="Arial"/>
                <a:sym typeface="Arial"/>
              </a:rPr>
              <a:t> Google Drive und Dropbox </a:t>
            </a:r>
            <a:r>
              <a:rPr lang="en-US" sz="1500" b="0" i="0" u="none" strike="noStrike" cap="none" dirty="0" err="1">
                <a:solidFill>
                  <a:srgbClr val="000000"/>
                </a:solidFill>
                <a:latin typeface="Arial"/>
                <a:ea typeface="Arial"/>
                <a:cs typeface="Arial"/>
                <a:sym typeface="Arial"/>
              </a:rPr>
              <a:t>erheblich</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verbessert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Diese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Plattformen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erleichtern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gemeinsame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Nutzung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Bearbeitung</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Echtzeit-Zusammenarbeit</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Dokumenten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erhöhen</a:t>
            </a:r>
            <a:r>
              <a:rPr lang="en-US" sz="1500" b="0" i="0" u="none" strike="noStrike" cap="none" dirty="0">
                <a:solidFill>
                  <a:srgbClr val="000000"/>
                </a:solidFill>
                <a:latin typeface="Arial"/>
                <a:ea typeface="Arial"/>
                <a:cs typeface="Arial"/>
                <a:sym typeface="Arial"/>
              </a:rPr>
              <a:t> die </a:t>
            </a:r>
            <a:r>
              <a:rPr lang="en-US" sz="1500" b="0" i="0" u="none" strike="noStrike" cap="none" dirty="0" err="1">
                <a:solidFill>
                  <a:srgbClr val="000000"/>
                </a:solidFill>
                <a:latin typeface="Arial"/>
                <a:ea typeface="Arial"/>
                <a:cs typeface="Arial"/>
                <a:sym typeface="Arial"/>
              </a:rPr>
              <a:t>Produktivität</a:t>
            </a:r>
            <a:r>
              <a:rPr lang="en-US" sz="1500" b="0" i="0" u="none" strike="noStrike" cap="none" dirty="0">
                <a:solidFill>
                  <a:srgbClr val="000000"/>
                </a:solidFill>
                <a:latin typeface="Arial"/>
                <a:ea typeface="Arial"/>
                <a:cs typeface="Arial"/>
                <a:sym typeface="Arial"/>
              </a:rPr>
              <a:t> und </a:t>
            </a:r>
            <a:r>
              <a:rPr lang="en-US" sz="1500" b="0" i="0" u="none" strike="noStrike" cap="none" dirty="0" err="1">
                <a:solidFill>
                  <a:srgbClr val="000000"/>
                </a:solidFill>
                <a:latin typeface="Arial"/>
                <a:ea typeface="Arial"/>
                <a:cs typeface="Arial"/>
                <a:sym typeface="Arial"/>
              </a:rPr>
              <a:t>stellen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sicher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dass</a:t>
            </a:r>
            <a:r>
              <a:rPr lang="en-US" sz="1500" b="0" i="0" u="none" strike="noStrike" cap="none" dirty="0">
                <a:solidFill>
                  <a:srgbClr val="000000"/>
                </a:solidFill>
                <a:latin typeface="Arial"/>
                <a:ea typeface="Arial"/>
                <a:cs typeface="Arial"/>
                <a:sym typeface="Arial"/>
              </a:rPr>
              <a:t> alle </a:t>
            </a:r>
            <a:r>
              <a:rPr lang="en-US" sz="1500" b="0" i="0" u="none" strike="noStrike" cap="none" dirty="0" err="1">
                <a:solidFill>
                  <a:srgbClr val="000000"/>
                </a:solidFill>
                <a:latin typeface="Arial"/>
                <a:ea typeface="Arial"/>
                <a:cs typeface="Arial"/>
                <a:sym typeface="Arial"/>
              </a:rPr>
              <a:t>Teammitglieder</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Zugang</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zu</a:t>
            </a:r>
            <a:r>
              <a:rPr lang="en-US" sz="1500" b="0" i="0" u="none" strike="noStrike" cap="none" dirty="0">
                <a:solidFill>
                  <a:srgbClr val="000000"/>
                </a:solidFill>
                <a:latin typeface="Arial"/>
                <a:ea typeface="Arial"/>
                <a:cs typeface="Arial"/>
                <a:sym typeface="Arial"/>
              </a:rPr>
              <a:t> den </a:t>
            </a:r>
            <a:r>
              <a:rPr lang="en-US" sz="1500" b="0" i="0" u="none" strike="noStrike" cap="none" dirty="0" err="1">
                <a:solidFill>
                  <a:srgbClr val="000000"/>
                </a:solidFill>
                <a:latin typeface="Arial"/>
                <a:ea typeface="Arial"/>
                <a:cs typeface="Arial"/>
                <a:sym typeface="Arial"/>
              </a:rPr>
              <a:t>neuesten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Versionen</a:t>
            </a:r>
            <a:r>
              <a:rPr lang="en-US" sz="1500" b="0" i="0" u="none" strike="noStrike" cap="none" dirty="0">
                <a:solidFill>
                  <a:srgbClr val="000000"/>
                </a:solidFill>
                <a:latin typeface="Arial"/>
                <a:ea typeface="Arial"/>
                <a:cs typeface="Arial"/>
                <a:sym typeface="Arial"/>
              </a:rPr>
              <a:t> von </a:t>
            </a:r>
            <a:r>
              <a:rPr lang="en-US" sz="1500" b="0" i="0" u="none" strike="noStrike" cap="none" dirty="0" err="1">
                <a:solidFill>
                  <a:srgbClr val="000000"/>
                </a:solidFill>
                <a:latin typeface="Arial"/>
                <a:ea typeface="Arial"/>
                <a:cs typeface="Arial"/>
                <a:sym typeface="Arial"/>
              </a:rPr>
              <a:t>Dokumenten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haben</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wodurch</a:t>
            </a:r>
            <a:r>
              <a:rPr lang="en-US" sz="1500" b="0" i="0" u="none" strike="noStrike" cap="none" dirty="0">
                <a:solidFill>
                  <a:srgbClr val="000000"/>
                </a:solidFill>
                <a:latin typeface="Arial"/>
                <a:ea typeface="Arial"/>
                <a:cs typeface="Arial"/>
                <a:sym typeface="Arial"/>
              </a:rPr>
              <a:t> Fehler </a:t>
            </a:r>
            <a:r>
              <a:rPr lang="en-US" sz="1500" b="0" i="0" u="none" strike="noStrike" cap="none" dirty="0" err="1">
                <a:solidFill>
                  <a:srgbClr val="000000"/>
                </a:solidFill>
                <a:latin typeface="Arial"/>
                <a:ea typeface="Arial"/>
                <a:cs typeface="Arial"/>
                <a:sym typeface="Arial"/>
              </a:rPr>
              <a:t>reduziert</a:t>
            </a:r>
            <a:r>
              <a:rPr lang="en-US" sz="1500" b="0" i="0" u="none" strike="noStrike" cap="none" dirty="0">
                <a:solidFill>
                  <a:srgbClr val="000000"/>
                </a:solidFill>
                <a:latin typeface="Arial"/>
                <a:ea typeface="Arial"/>
                <a:cs typeface="Arial"/>
                <a:sym typeface="Arial"/>
              </a:rPr>
              <a:t> und die </a:t>
            </a:r>
            <a:r>
              <a:rPr lang="en-US" sz="1500" b="0" i="0" u="none" strike="noStrike" cap="none" dirty="0" err="1">
                <a:solidFill>
                  <a:srgbClr val="000000"/>
                </a:solidFill>
                <a:latin typeface="Arial"/>
                <a:ea typeface="Arial"/>
                <a:cs typeface="Arial"/>
                <a:sym typeface="Arial"/>
              </a:rPr>
              <a:t>Effizienz</a:t>
            </a:r>
            <a:r>
              <a:rPr lang="en-US" sz="1500" b="0" i="0" u="none" strike="noStrike" cap="none" dirty="0">
                <a:solidFill>
                  <a:srgbClr val="000000"/>
                </a:solidFill>
                <a:latin typeface="Arial"/>
                <a:ea typeface="Arial"/>
                <a:cs typeface="Arial"/>
                <a:sym typeface="Arial"/>
              </a:rPr>
              <a:t> der </a:t>
            </a:r>
            <a:r>
              <a:rPr lang="en-US" sz="1500" b="0" i="0" u="none" strike="noStrike" cap="none" dirty="0" err="1">
                <a:solidFill>
                  <a:srgbClr val="000000"/>
                </a:solidFill>
                <a:latin typeface="Arial"/>
                <a:ea typeface="Arial"/>
                <a:cs typeface="Arial"/>
                <a:sym typeface="Arial"/>
              </a:rPr>
              <a:t>Arbeitsabläufe</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verbessert</a:t>
            </a:r>
            <a:r>
              <a:rPr lang="en-US" sz="1500" b="0" i="0" u="none" strike="noStrike" cap="none" dirty="0">
                <a:solidFill>
                  <a:srgbClr val="000000"/>
                </a:solidFill>
                <a:latin typeface="Arial"/>
                <a:ea typeface="Arial"/>
                <a:cs typeface="Arial"/>
                <a:sym typeface="Arial"/>
              </a:rPr>
              <a:t> </a:t>
            </a:r>
            <a:r>
              <a:rPr lang="en-US" sz="1500" b="0" i="0" u="none" strike="noStrike" cap="none" dirty="0" err="1">
                <a:solidFill>
                  <a:srgbClr val="000000"/>
                </a:solidFill>
                <a:latin typeface="Arial"/>
                <a:ea typeface="Arial"/>
                <a:cs typeface="Arial"/>
                <a:sym typeface="Arial"/>
              </a:rPr>
              <a:t>werden</a:t>
            </a:r>
            <a:r>
              <a:rPr lang="en-US" sz="1500" b="0" i="0" u="none" strike="noStrike" cap="none" dirty="0">
                <a:solidFill>
                  <a:srgbClr val="000000"/>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255"/>
        <p:cNvGrpSpPr/>
        <p:nvPr/>
      </p:nvGrpSpPr>
      <p:grpSpPr>
        <a:xfrm>
          <a:off x="0" y="0"/>
          <a:ext cx="0" cy="0"/>
          <a:chOff x="0" y="0"/>
          <a:chExt cx="0" cy="0"/>
        </a:xfrm>
      </p:grpSpPr>
      <p:pic>
        <p:nvPicPr>
          <p:cNvPr id="1256" name="Google Shape;1256;p152"/>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57" name="Google Shape;1257;p152"/>
          <p:cNvSpPr txBox="1"/>
          <p:nvPr/>
        </p:nvSpPr>
        <p:spPr>
          <a:xfrm>
            <a:off x="1048405" y="996658"/>
            <a:ext cx="8595560" cy="3381734"/>
          </a:xfrm>
          <a:prstGeom prst="rect">
            <a:avLst/>
          </a:prstGeom>
          <a:noFill/>
          <a:ln>
            <a:noFill/>
          </a:ln>
        </p:spPr>
        <p:txBody>
          <a:bodyPr spcFirstLastPara="1" wrap="square" lIns="0" tIns="12675" rIns="0" bIns="0" anchor="t" anchorCtr="0">
            <a:spAutoFit/>
          </a:bodyPr>
          <a:lstStyle/>
          <a:p>
            <a:pPr marL="0" marR="1903" lvl="0" indent="0" algn="ctr" rtl="0">
              <a:lnSpc>
                <a:spcPct val="100000"/>
              </a:lnSpc>
              <a:spcBef>
                <a:spcPts val="0"/>
              </a:spcBef>
              <a:spcAft>
                <a:spcPts val="0"/>
              </a:spcAft>
              <a:buNone/>
            </a:pPr>
            <a:r>
              <a:rPr lang="en-US" sz="1600" b="1" i="0" u="none" strike="noStrike" cap="none" dirty="0" err="1">
                <a:solidFill>
                  <a:srgbClr val="000000"/>
                </a:solidFill>
                <a:latin typeface="Arial"/>
                <a:ea typeface="Arial"/>
                <a:cs typeface="Arial"/>
                <a:sym typeface="Arial"/>
              </a:rPr>
              <a:t>Kapitel</a:t>
            </a:r>
            <a:r>
              <a:rPr lang="en-US" sz="1600" b="1" i="0" u="none" strike="noStrike" cap="none" dirty="0">
                <a:solidFill>
                  <a:srgbClr val="000000"/>
                </a:solidFill>
                <a:latin typeface="Arial"/>
                <a:ea typeface="Arial"/>
                <a:cs typeface="Arial"/>
                <a:sym typeface="Arial"/>
              </a:rPr>
              <a:t> 2: Online-</a:t>
            </a:r>
            <a:r>
              <a:rPr lang="en-US" sz="1600" b="1" i="0" u="none" strike="noStrike" cap="none" dirty="0" err="1">
                <a:solidFill>
                  <a:srgbClr val="000000"/>
                </a:solidFill>
                <a:latin typeface="Arial"/>
                <a:ea typeface="Arial"/>
                <a:cs typeface="Arial"/>
                <a:sym typeface="Arial"/>
              </a:rPr>
              <a:t>Zusammenarbeit</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innerhalb</a:t>
            </a:r>
            <a:r>
              <a:rPr lang="en-US" sz="1600" b="1" i="0" u="none" strike="noStrike" cap="none" dirty="0">
                <a:solidFill>
                  <a:srgbClr val="000000"/>
                </a:solidFill>
                <a:latin typeface="Arial"/>
                <a:ea typeface="Arial"/>
                <a:cs typeface="Arial"/>
                <a:sym typeface="Arial"/>
              </a:rPr>
              <a:t> der Branche</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30"/>
              </a:spcBef>
              <a:spcAft>
                <a:spcPts val="0"/>
              </a:spcAft>
              <a:buNone/>
            </a:pPr>
            <a:endParaRPr sz="1600" b="0" i="0" u="none" strike="noStrike" cap="none" dirty="0">
              <a:solidFill>
                <a:srgbClr val="000000"/>
              </a:solidFill>
              <a:latin typeface="Arial"/>
              <a:ea typeface="Arial"/>
              <a:cs typeface="Arial"/>
              <a:sym typeface="Arial"/>
            </a:endParaRPr>
          </a:p>
          <a:p>
            <a:pPr marL="12695" marR="0" lvl="0" indent="0" algn="just" rtl="0">
              <a:lnSpc>
                <a:spcPct val="100000"/>
              </a:lnSpc>
              <a:spcBef>
                <a:spcPts val="5"/>
              </a:spcBef>
              <a:spcAft>
                <a:spcPts val="0"/>
              </a:spcAft>
              <a:buNone/>
            </a:pPr>
            <a:r>
              <a:rPr lang="en-US" sz="1600" b="1" i="0" u="none" strike="noStrike" cap="none" dirty="0">
                <a:solidFill>
                  <a:srgbClr val="000000"/>
                </a:solidFill>
                <a:latin typeface="Arial"/>
                <a:ea typeface="Arial"/>
                <a:cs typeface="Arial"/>
                <a:sym typeface="Arial"/>
              </a:rPr>
              <a:t>Aufbau </a:t>
            </a:r>
            <a:r>
              <a:rPr lang="en-US" sz="1600" b="1" i="0" u="none" strike="noStrike" cap="none" dirty="0" err="1">
                <a:solidFill>
                  <a:srgbClr val="000000"/>
                </a:solidFill>
                <a:latin typeface="Arial"/>
                <a:ea typeface="Arial"/>
                <a:cs typeface="Arial"/>
                <a:sym typeface="Arial"/>
              </a:rPr>
              <a:t>eines</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digitalen</a:t>
            </a:r>
            <a:r>
              <a:rPr lang="en-US" sz="1600" b="1" i="0" u="none" strike="noStrike" cap="none" dirty="0">
                <a:solidFill>
                  <a:srgbClr val="000000"/>
                </a:solidFill>
                <a:latin typeface="Arial"/>
                <a:ea typeface="Arial"/>
                <a:cs typeface="Arial"/>
                <a:sym typeface="Arial"/>
              </a:rPr>
              <a:t> </a:t>
            </a:r>
            <a:r>
              <a:rPr lang="en-US" sz="1600" b="1" i="0" u="none" strike="noStrike" cap="none" dirty="0" err="1">
                <a:solidFill>
                  <a:srgbClr val="000000"/>
                </a:solidFill>
                <a:latin typeface="Arial"/>
                <a:ea typeface="Arial"/>
                <a:cs typeface="Arial"/>
                <a:sym typeface="Arial"/>
              </a:rPr>
              <a:t>Netzes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55"/>
              </a:spcBef>
              <a:spcAft>
                <a:spcPts val="0"/>
              </a:spcAft>
              <a:buNone/>
            </a:pPr>
            <a:endParaRPr sz="1600" b="0" i="0" u="none" strike="noStrike" cap="none" dirty="0">
              <a:solidFill>
                <a:srgbClr val="000000"/>
              </a:solidFill>
              <a:latin typeface="Arial"/>
              <a:ea typeface="Arial"/>
              <a:cs typeface="Arial"/>
              <a:sym typeface="Arial"/>
            </a:endParaRPr>
          </a:p>
          <a:p>
            <a:pPr marL="12695" marR="6347" lvl="0" indent="0" algn="just" rtl="0">
              <a:lnSpc>
                <a:spcPct val="107100"/>
              </a:lnSpc>
              <a:spcBef>
                <a:spcPts val="0"/>
              </a:spcBef>
              <a:spcAft>
                <a:spcPts val="0"/>
              </a:spcAft>
              <a:buNone/>
            </a:pPr>
            <a:r>
              <a:rPr lang="en-US" sz="1600" b="0" i="0" u="none" strike="noStrike" cap="none" dirty="0">
                <a:solidFill>
                  <a:srgbClr val="000000"/>
                </a:solidFill>
                <a:latin typeface="Arial"/>
                <a:ea typeface="Arial"/>
                <a:cs typeface="Arial"/>
                <a:sym typeface="Arial"/>
              </a:rPr>
              <a:t>Für </a:t>
            </a:r>
            <a:r>
              <a:rPr lang="en-US" sz="1600" b="0" i="0" u="none" strike="noStrike" cap="none" dirty="0" err="1">
                <a:solidFill>
                  <a:srgbClr val="000000"/>
                </a:solidFill>
                <a:latin typeface="Arial"/>
                <a:ea typeface="Arial"/>
                <a:cs typeface="Arial"/>
                <a:sym typeface="Arial"/>
              </a:rPr>
              <a:t>Unternehmer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der Aufbau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digitalen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Netzwerks</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entscheidender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Bedeutung</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Nutzung</a:t>
            </a:r>
            <a:r>
              <a:rPr lang="en-US" sz="1600" b="0" i="0" u="none" strike="noStrike" cap="none" dirty="0">
                <a:solidFill>
                  <a:srgbClr val="000000"/>
                </a:solidFill>
                <a:latin typeface="Arial"/>
                <a:ea typeface="Arial"/>
                <a:cs typeface="Arial"/>
                <a:sym typeface="Arial"/>
              </a:rPr>
              <a:t> von Social-Media-</a:t>
            </a:r>
            <a:r>
              <a:rPr lang="en-US" sz="1600" b="0" i="0" u="none" strike="noStrike" cap="none" dirty="0" err="1">
                <a:solidFill>
                  <a:srgbClr val="000000"/>
                </a:solidFill>
                <a:latin typeface="Arial"/>
                <a:ea typeface="Arial"/>
                <a:cs typeface="Arial"/>
                <a:sym typeface="Arial"/>
              </a:rPr>
              <a:t>Plattformen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insbesondere</a:t>
            </a:r>
            <a:r>
              <a:rPr lang="en-US" sz="1600" b="0" i="0" u="none" strike="noStrike" cap="none" dirty="0">
                <a:solidFill>
                  <a:srgbClr val="000000"/>
                </a:solidFill>
                <a:latin typeface="Arial"/>
                <a:ea typeface="Arial"/>
                <a:cs typeface="Arial"/>
                <a:sym typeface="Arial"/>
              </a:rPr>
              <a:t> LinkedIn,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für die </a:t>
            </a:r>
            <a:r>
              <a:rPr lang="en-US" sz="1600" b="0" i="0" u="none" strike="noStrike" cap="none" dirty="0" err="1">
                <a:solidFill>
                  <a:srgbClr val="000000"/>
                </a:solidFill>
                <a:latin typeface="Arial"/>
                <a:ea typeface="Arial"/>
                <a:cs typeface="Arial"/>
                <a:sym typeface="Arial"/>
              </a:rPr>
              <a:t>berufliche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Vernetzung</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unschätzbarem</a:t>
            </a:r>
            <a:r>
              <a:rPr lang="en-US" sz="1600" b="0" i="0" u="none" strike="noStrike" cap="none" dirty="0">
                <a:solidFill>
                  <a:srgbClr val="000000"/>
                </a:solidFill>
                <a:latin typeface="Arial"/>
                <a:ea typeface="Arial"/>
                <a:cs typeface="Arial"/>
                <a:sym typeface="Arial"/>
              </a:rPr>
              <a:t> Wert.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Plattformen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Branchenkollegen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potenziellen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Kunden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Mentoren</a:t>
            </a:r>
            <a:r>
              <a:rPr lang="en-US" sz="1600" b="0" i="0" u="none" strike="noStrike" cap="none" dirty="0">
                <a:solidFill>
                  <a:srgbClr val="000000"/>
                </a:solidFill>
                <a:latin typeface="Arial"/>
                <a:ea typeface="Arial"/>
                <a:cs typeface="Arial"/>
                <a:sym typeface="Arial"/>
              </a:rPr>
              <a:t> in </a:t>
            </a:r>
            <a:r>
              <a:rPr lang="en-US" sz="1600" b="0" i="0" u="none" strike="noStrike" cap="none" dirty="0" err="1">
                <a:solidFill>
                  <a:srgbClr val="000000"/>
                </a:solidFill>
                <a:latin typeface="Arial"/>
                <a:ea typeface="Arial"/>
                <a:cs typeface="Arial"/>
                <a:sym typeface="Arial"/>
              </a:rPr>
              <a:t>Kontakt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treten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ihr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berufliches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Netzwerk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über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geografische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Grenzen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hinaus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erweitern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12695" marR="5078" lvl="0" indent="0" algn="just" rtl="0">
              <a:lnSpc>
                <a:spcPct val="107100"/>
              </a:lnSpc>
              <a:spcBef>
                <a:spcPts val="10"/>
              </a:spcBef>
              <a:spcAft>
                <a:spcPts val="0"/>
              </a:spcAft>
              <a:buNone/>
            </a:pPr>
            <a:r>
              <a:rPr lang="en-US" sz="1600" b="0" i="0" u="none" strike="noStrike" cap="none" dirty="0">
                <a:solidFill>
                  <a:srgbClr val="000000"/>
                </a:solidFill>
                <a:latin typeface="Arial"/>
                <a:ea typeface="Arial"/>
                <a:cs typeface="Arial"/>
                <a:sym typeface="Arial"/>
              </a:rPr>
              <a:t>Die </a:t>
            </a:r>
            <a:r>
              <a:rPr lang="en-US" sz="1600" b="0" i="0" u="none" strike="noStrike" cap="none" dirty="0" err="1">
                <a:solidFill>
                  <a:srgbClr val="000000"/>
                </a:solidFill>
                <a:latin typeface="Arial"/>
                <a:ea typeface="Arial"/>
                <a:cs typeface="Arial"/>
                <a:sym typeface="Arial"/>
              </a:rPr>
              <a:t>Teilnahme</a:t>
            </a:r>
            <a:r>
              <a:rPr lang="en-US" sz="1600" b="0" i="0" u="none" strike="noStrike" cap="none" dirty="0">
                <a:solidFill>
                  <a:srgbClr val="000000"/>
                </a:solidFill>
                <a:latin typeface="Arial"/>
                <a:ea typeface="Arial"/>
                <a:cs typeface="Arial"/>
                <a:sym typeface="Arial"/>
              </a:rPr>
              <a:t> an Online-</a:t>
            </a:r>
            <a:r>
              <a:rPr lang="en-US" sz="1600" b="0" i="0" u="none" strike="noStrike" cap="none" dirty="0" err="1">
                <a:solidFill>
                  <a:srgbClr val="000000"/>
                </a:solidFill>
                <a:latin typeface="Arial"/>
                <a:ea typeface="Arial"/>
                <a:cs typeface="Arial"/>
                <a:sym typeface="Arial"/>
              </a:rPr>
              <a:t>Foren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branchenspezifischen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Gemeinschaften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kann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ebenfalls</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großem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Nutzen</a:t>
            </a:r>
            <a:r>
              <a:rPr lang="en-US" sz="1600" b="0" i="0" u="none" strike="noStrike" cap="none" dirty="0">
                <a:solidFill>
                  <a:srgbClr val="000000"/>
                </a:solidFill>
                <a:latin typeface="Arial"/>
                <a:ea typeface="Arial"/>
                <a:cs typeface="Arial"/>
                <a:sym typeface="Arial"/>
              </a:rPr>
              <a:t> sein.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Plattformen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bieten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Fülle</a:t>
            </a:r>
            <a:r>
              <a:rPr lang="en-US" sz="1600" b="0" i="0" u="none" strike="noStrike" cap="none" dirty="0">
                <a:solidFill>
                  <a:srgbClr val="000000"/>
                </a:solidFill>
                <a:latin typeface="Arial"/>
                <a:ea typeface="Arial"/>
                <a:cs typeface="Arial"/>
                <a:sym typeface="Arial"/>
              </a:rPr>
              <a:t> von Wissen, die </a:t>
            </a:r>
            <a:r>
              <a:rPr lang="en-US" sz="1600" b="0" i="0" u="none" strike="noStrike" cap="none" dirty="0" err="1">
                <a:solidFill>
                  <a:srgbClr val="000000"/>
                </a:solidFill>
                <a:latin typeface="Arial"/>
                <a:ea typeface="Arial"/>
                <a:cs typeface="Arial"/>
                <a:sym typeface="Arial"/>
              </a:rPr>
              <a:t>Möglichkeit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Ratschläge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einzuholen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Erfahrungen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auszutauschen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können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beim</a:t>
            </a:r>
            <a:r>
              <a:rPr lang="en-US" sz="1600" b="0" i="0" u="none" strike="noStrike" cap="none" dirty="0">
                <a:solidFill>
                  <a:srgbClr val="000000"/>
                </a:solidFill>
                <a:latin typeface="Arial"/>
                <a:ea typeface="Arial"/>
                <a:cs typeface="Arial"/>
                <a:sym typeface="Arial"/>
              </a:rPr>
              <a:t> Aufbau </a:t>
            </a:r>
            <a:r>
              <a:rPr lang="en-US" sz="1600" b="0" i="0" u="none" strike="noStrike" cap="none" dirty="0" err="1">
                <a:solidFill>
                  <a:srgbClr val="000000"/>
                </a:solidFill>
                <a:latin typeface="Arial"/>
                <a:ea typeface="Arial"/>
                <a:cs typeface="Arial"/>
                <a:sym typeface="Arial"/>
              </a:rPr>
              <a:t>sinnvoller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beruflicher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Beziehungen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wichtige</a:t>
            </a:r>
            <a:r>
              <a:rPr lang="en-US" sz="1600" b="0" i="0" u="none" strike="noStrike" cap="none" dirty="0">
                <a:solidFill>
                  <a:srgbClr val="000000"/>
                </a:solidFill>
                <a:latin typeface="Arial"/>
                <a:ea typeface="Arial"/>
                <a:cs typeface="Arial"/>
                <a:sym typeface="Arial"/>
              </a:rPr>
              <a:t> Rolle </a:t>
            </a:r>
            <a:r>
              <a:rPr lang="en-US" sz="1600" b="0" i="0" u="none" strike="noStrike" cap="none" dirty="0" err="1">
                <a:solidFill>
                  <a:srgbClr val="000000"/>
                </a:solidFill>
                <a:latin typeface="Arial"/>
                <a:ea typeface="Arial"/>
                <a:cs typeface="Arial"/>
                <a:sym typeface="Arial"/>
              </a:rPr>
              <a:t>spielen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pic>
        <p:nvPicPr>
          <p:cNvPr id="1258" name="Google Shape;1258;p152"/>
          <p:cNvPicPr preferRelativeResize="0"/>
          <p:nvPr/>
        </p:nvPicPr>
        <p:blipFill rotWithShape="1">
          <a:blip r:embed="rId4">
            <a:alphaModFix/>
          </a:blip>
          <a:srcRect/>
          <a:stretch/>
        </p:blipFill>
        <p:spPr>
          <a:xfrm>
            <a:off x="3239954" y="4426520"/>
            <a:ext cx="4211904" cy="2353068"/>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pic>
        <p:nvPicPr>
          <p:cNvPr id="1263" name="Google Shape;1263;p153"/>
          <p:cNvPicPr preferRelativeResize="0"/>
          <p:nvPr/>
        </p:nvPicPr>
        <p:blipFill rotWithShape="1">
          <a:blip r:embed="rId3">
            <a:alphaModFix/>
          </a:blip>
          <a:srcRect/>
          <a:stretch/>
        </p:blipFill>
        <p:spPr>
          <a:xfrm>
            <a:off x="0" y="2"/>
            <a:ext cx="10688975" cy="7559673"/>
          </a:xfrm>
          <a:prstGeom prst="rect">
            <a:avLst/>
          </a:prstGeom>
          <a:noFill/>
          <a:ln>
            <a:noFill/>
          </a:ln>
        </p:spPr>
      </p:pic>
      <p:sp>
        <p:nvSpPr>
          <p:cNvPr id="1264" name="Google Shape;1264;p153"/>
          <p:cNvSpPr txBox="1"/>
          <p:nvPr/>
        </p:nvSpPr>
        <p:spPr>
          <a:xfrm>
            <a:off x="1044803" y="1554806"/>
            <a:ext cx="8599368" cy="3832904"/>
          </a:xfrm>
          <a:prstGeom prst="rect">
            <a:avLst/>
          </a:prstGeom>
          <a:noFill/>
          <a:ln>
            <a:noFill/>
          </a:ln>
        </p:spPr>
        <p:txBody>
          <a:bodyPr spcFirstLastPara="1" wrap="square" lIns="0" tIns="12675" rIns="0" bIns="0" anchor="t" anchorCtr="0">
            <a:spAutoFit/>
          </a:bodyPr>
          <a:lstStyle/>
          <a:p>
            <a:pPr marL="0" marR="5713" lvl="0" indent="0" algn="ctr"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2: Online-</a:t>
            </a:r>
            <a:r>
              <a:rPr lang="en-US" sz="1700" b="1" i="0" u="none" strike="noStrike" cap="none" dirty="0" err="1">
                <a:solidFill>
                  <a:srgbClr val="000000"/>
                </a:solidFill>
                <a:latin typeface="Arial"/>
                <a:ea typeface="Arial"/>
                <a:cs typeface="Arial"/>
                <a:sym typeface="Arial"/>
              </a:rPr>
              <a:t>Zusammenarbeit</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innerhalb</a:t>
            </a:r>
            <a:r>
              <a:rPr lang="en-US" sz="1700" b="1" i="0" u="none" strike="noStrike" cap="none" dirty="0">
                <a:solidFill>
                  <a:srgbClr val="000000"/>
                </a:solidFill>
                <a:latin typeface="Arial"/>
                <a:ea typeface="Arial"/>
                <a:cs typeface="Arial"/>
                <a:sym typeface="Arial"/>
              </a:rPr>
              <a:t> der Branche</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30"/>
              </a:spcBef>
              <a:spcAft>
                <a:spcPts val="0"/>
              </a:spcAft>
              <a:buNone/>
            </a:pPr>
            <a:endParaRPr sz="1700" b="0" i="0" u="none" strike="noStrike" cap="none" dirty="0">
              <a:solidFill>
                <a:srgbClr val="000000"/>
              </a:solidFill>
              <a:latin typeface="Arial"/>
              <a:ea typeface="Arial"/>
              <a:cs typeface="Arial"/>
              <a:sym typeface="Arial"/>
            </a:endParaRPr>
          </a:p>
          <a:p>
            <a:pPr marL="12695" marR="0" lvl="0" indent="0" algn="just" rtl="0">
              <a:lnSpc>
                <a:spcPct val="100000"/>
              </a:lnSpc>
              <a:spcBef>
                <a:spcPts val="5"/>
              </a:spcBef>
              <a:spcAft>
                <a:spcPts val="0"/>
              </a:spcAft>
              <a:buNone/>
            </a:pPr>
            <a:r>
              <a:rPr lang="en-US" sz="1700" b="1" i="0" u="none" strike="noStrike" cap="none" dirty="0" err="1">
                <a:solidFill>
                  <a:srgbClr val="000000"/>
                </a:solidFill>
                <a:latin typeface="Arial"/>
                <a:ea typeface="Arial"/>
                <a:cs typeface="Arial"/>
                <a:sym typeface="Arial"/>
              </a:rPr>
              <a:t>Virtuelle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Teamarbeit</a:t>
            </a:r>
            <a:r>
              <a:rPr lang="en-US" sz="1700" b="1" i="0" u="none" strike="noStrike" cap="none" dirty="0">
                <a:solidFill>
                  <a:srgbClr val="000000"/>
                </a:solidFill>
                <a:latin typeface="Arial"/>
                <a:ea typeface="Arial"/>
                <a:cs typeface="Arial"/>
                <a:sym typeface="Arial"/>
              </a:rPr>
              <a:t> und Management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55"/>
              </a:spcBef>
              <a:spcAft>
                <a:spcPts val="0"/>
              </a:spcAft>
              <a:buNone/>
            </a:pPr>
            <a:endParaRPr sz="1700" b="0" i="0" u="none" strike="noStrike" cap="none" dirty="0">
              <a:solidFill>
                <a:srgbClr val="000000"/>
              </a:solidFill>
              <a:latin typeface="Arial"/>
              <a:ea typeface="Arial"/>
              <a:cs typeface="Arial"/>
              <a:sym typeface="Arial"/>
            </a:endParaRPr>
          </a:p>
          <a:p>
            <a:pPr marL="12695" marR="6347" lvl="0" indent="0" algn="just" rtl="0">
              <a:lnSpc>
                <a:spcPct val="107100"/>
              </a:lnSpc>
              <a:spcBef>
                <a:spcPts val="0"/>
              </a:spcBef>
              <a:spcAft>
                <a:spcPts val="0"/>
              </a:spcAft>
              <a:buNone/>
            </a:pPr>
            <a:r>
              <a:rPr lang="en-US" sz="1700" b="0" i="0" u="none" strike="noStrike" cap="none" dirty="0">
                <a:solidFill>
                  <a:srgbClr val="000000"/>
                </a:solidFill>
                <a:latin typeface="Arial"/>
                <a:ea typeface="Arial"/>
                <a:cs typeface="Arial"/>
                <a:sym typeface="Arial"/>
              </a:rPr>
              <a:t>Das </a:t>
            </a:r>
            <a:r>
              <a:rPr lang="en-US" sz="1700" b="0" i="0" u="none" strike="noStrike" cap="none" dirty="0" err="1">
                <a:solidFill>
                  <a:srgbClr val="000000"/>
                </a:solidFill>
                <a:latin typeface="Arial"/>
                <a:ea typeface="Arial"/>
                <a:cs typeface="Arial"/>
                <a:sym typeface="Arial"/>
              </a:rPr>
              <a:t>effektive</a:t>
            </a:r>
            <a:r>
              <a:rPr lang="en-US" sz="1700" b="0" i="0" u="none" strike="noStrike" cap="none" dirty="0">
                <a:solidFill>
                  <a:srgbClr val="000000"/>
                </a:solidFill>
                <a:latin typeface="Arial"/>
                <a:ea typeface="Arial"/>
                <a:cs typeface="Arial"/>
                <a:sym typeface="Arial"/>
              </a:rPr>
              <a:t> Management von Remote-Teams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Fähigkeit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moderne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beherrschen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müssen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Festlegung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klarer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Erwartungen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erste</a:t>
            </a:r>
            <a:r>
              <a:rPr lang="en-US" sz="1700" b="0" i="0" u="none" strike="noStrike" cap="none" dirty="0">
                <a:solidFill>
                  <a:srgbClr val="000000"/>
                </a:solidFill>
                <a:latin typeface="Arial"/>
                <a:ea typeface="Arial"/>
                <a:cs typeface="Arial"/>
                <a:sym typeface="Arial"/>
              </a:rPr>
              <a:t> Schritt in </a:t>
            </a:r>
            <a:r>
              <a:rPr lang="en-US" sz="1700" b="0" i="0" u="none" strike="noStrike" cap="none" dirty="0" err="1">
                <a:solidFill>
                  <a:srgbClr val="000000"/>
                </a:solidFill>
                <a:latin typeface="Arial"/>
                <a:ea typeface="Arial"/>
                <a:cs typeface="Arial"/>
                <a:sym typeface="Arial"/>
              </a:rPr>
              <a:t>diesem</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Prozess</a:t>
            </a:r>
            <a:r>
              <a:rPr lang="en-US" sz="1700" b="0" i="0" u="none" strike="noStrike" cap="none" dirty="0">
                <a:solidFill>
                  <a:srgbClr val="000000"/>
                </a:solidFill>
                <a:latin typeface="Arial"/>
                <a:ea typeface="Arial"/>
                <a:cs typeface="Arial"/>
                <a:sym typeface="Arial"/>
              </a:rPr>
              <a:t>. Dazu </a:t>
            </a:r>
            <a:r>
              <a:rPr lang="en-US" sz="1700" b="0" i="0" u="none" strike="noStrike" cap="none" dirty="0" err="1">
                <a:solidFill>
                  <a:srgbClr val="000000"/>
                </a:solidFill>
                <a:latin typeface="Arial"/>
                <a:ea typeface="Arial"/>
                <a:cs typeface="Arial"/>
                <a:sym typeface="Arial"/>
              </a:rPr>
              <a:t>gehört</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Festlegung</a:t>
            </a:r>
            <a:r>
              <a:rPr lang="en-US" sz="1700" b="0" i="0" u="none" strike="noStrike" cap="none" dirty="0">
                <a:solidFill>
                  <a:srgbClr val="000000"/>
                </a:solidFill>
                <a:latin typeface="Arial"/>
                <a:ea typeface="Arial"/>
                <a:cs typeface="Arial"/>
                <a:sym typeface="Arial"/>
              </a:rPr>
              <a:t> von Rollen, </a:t>
            </a:r>
            <a:r>
              <a:rPr lang="en-US" sz="1700" b="0" i="0" u="none" strike="noStrike" cap="none" dirty="0" err="1">
                <a:solidFill>
                  <a:srgbClr val="000000"/>
                </a:solidFill>
                <a:latin typeface="Arial"/>
                <a:ea typeface="Arial"/>
                <a:cs typeface="Arial"/>
                <a:sym typeface="Arial"/>
              </a:rPr>
              <a:t>Zuständigkeiten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Projektzielen</a:t>
            </a:r>
            <a:r>
              <a:rPr lang="en-US" sz="1700" b="0" i="0" u="none" strike="noStrike" cap="none" dirty="0">
                <a:solidFill>
                  <a:srgbClr val="000000"/>
                </a:solidFill>
                <a:latin typeface="Arial"/>
                <a:ea typeface="Arial"/>
                <a:cs typeface="Arial"/>
                <a:sym typeface="Arial"/>
              </a:rPr>
              <a:t>, um </a:t>
            </a:r>
            <a:r>
              <a:rPr lang="en-US" sz="1700" b="0" i="0" u="none" strike="noStrike" cap="none" dirty="0" err="1">
                <a:solidFill>
                  <a:srgbClr val="000000"/>
                </a:solidFill>
                <a:latin typeface="Arial"/>
                <a:ea typeface="Arial"/>
                <a:cs typeface="Arial"/>
                <a:sym typeface="Arial"/>
              </a:rPr>
              <a:t>sicherzustellen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dass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jedes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Teammitglied</a:t>
            </a:r>
            <a:r>
              <a:rPr lang="en-US" sz="1700" b="0" i="0" u="none" strike="noStrike" cap="none" dirty="0">
                <a:solidFill>
                  <a:srgbClr val="000000"/>
                </a:solidFill>
                <a:latin typeface="Arial"/>
                <a:ea typeface="Arial"/>
                <a:cs typeface="Arial"/>
                <a:sym typeface="Arial"/>
              </a:rPr>
              <a:t> seine </a:t>
            </a:r>
            <a:r>
              <a:rPr lang="en-US" sz="1700" b="0" i="0" u="none" strike="noStrike" cap="none" dirty="0" err="1">
                <a:solidFill>
                  <a:srgbClr val="000000"/>
                </a:solidFill>
                <a:latin typeface="Arial"/>
                <a:ea typeface="Arial"/>
                <a:cs typeface="Arial"/>
                <a:sym typeface="Arial"/>
              </a:rPr>
              <a:t>Aufgaben</a:t>
            </a:r>
            <a:r>
              <a:rPr lang="en-US" sz="1700" b="0" i="0" u="none" strike="noStrike" cap="none" dirty="0">
                <a:solidFill>
                  <a:srgbClr val="000000"/>
                </a:solidFill>
                <a:latin typeface="Arial"/>
                <a:ea typeface="Arial"/>
                <a:cs typeface="Arial"/>
                <a:sym typeface="Arial"/>
              </a:rPr>
              <a:t> und die </a:t>
            </a:r>
            <a:r>
              <a:rPr lang="en-US" sz="1700" b="0" i="0" u="none" strike="noStrike" cap="none" dirty="0" err="1">
                <a:solidFill>
                  <a:srgbClr val="000000"/>
                </a:solidFill>
                <a:latin typeface="Arial"/>
                <a:ea typeface="Arial"/>
                <a:cs typeface="Arial"/>
                <a:sym typeface="Arial"/>
              </a:rPr>
              <a:t>übergeordneten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Ziele</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Projekts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versteht</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30"/>
              </a:spcBef>
              <a:spcAft>
                <a:spcPts val="0"/>
              </a:spcAft>
              <a:buNone/>
            </a:pPr>
            <a:endParaRPr sz="1700" b="0" i="0" u="none" strike="noStrike" cap="none" dirty="0">
              <a:solidFill>
                <a:srgbClr val="000000"/>
              </a:solidFill>
              <a:latin typeface="Arial"/>
              <a:ea typeface="Arial"/>
              <a:cs typeface="Arial"/>
              <a:sym typeface="Arial"/>
            </a:endParaRPr>
          </a:p>
          <a:p>
            <a:pPr marL="12695" marR="5078" lvl="0" indent="0" algn="just" rtl="0">
              <a:lnSpc>
                <a:spcPct val="106800"/>
              </a:lnSpc>
              <a:spcBef>
                <a:spcPts val="0"/>
              </a:spcBef>
              <a:spcAft>
                <a:spcPts val="0"/>
              </a:spcAft>
              <a:buNone/>
            </a:pPr>
            <a:r>
              <a:rPr lang="en-US" sz="1700" b="0" i="0" u="none" strike="noStrike" cap="none" dirty="0" err="1">
                <a:solidFill>
                  <a:srgbClr val="000000"/>
                </a:solidFill>
                <a:latin typeface="Arial"/>
                <a:ea typeface="Arial"/>
                <a:cs typeface="Arial"/>
                <a:sym typeface="Arial"/>
              </a:rPr>
              <a:t>Regelmäßige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Kommunikation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Schlüssel</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virtuellen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Umgebung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Regelmäßige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Treffen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Besprechungen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helfen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dabei</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Fortschritte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überwachen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Herausforderungen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umgehend</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anzugehen</a:t>
            </a:r>
            <a:r>
              <a:rPr lang="en-US" sz="1700" b="0" i="0" u="none" strike="noStrike" cap="none" dirty="0">
                <a:solidFill>
                  <a:srgbClr val="000000"/>
                </a:solidFill>
                <a:latin typeface="Arial"/>
                <a:ea typeface="Arial"/>
                <a:cs typeface="Arial"/>
                <a:sym typeface="Arial"/>
              </a:rPr>
              <a:t> und den </a:t>
            </a:r>
            <a:r>
              <a:rPr lang="en-US" sz="1700" b="0" i="0" u="none" strike="noStrike" cap="none" dirty="0" err="1">
                <a:solidFill>
                  <a:srgbClr val="000000"/>
                </a:solidFill>
                <a:latin typeface="Arial"/>
                <a:ea typeface="Arial"/>
                <a:cs typeface="Arial"/>
                <a:sym typeface="Arial"/>
              </a:rPr>
              <a:t>Zusammenhalt</a:t>
            </a:r>
            <a:r>
              <a:rPr lang="en-US" sz="1700" b="0" i="0" u="none" strike="noStrike" cap="none" dirty="0">
                <a:solidFill>
                  <a:srgbClr val="000000"/>
                </a:solidFill>
                <a:latin typeface="Arial"/>
                <a:ea typeface="Arial"/>
                <a:cs typeface="Arial"/>
                <a:sym typeface="Arial"/>
              </a:rPr>
              <a:t> des Teams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wahren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Darüber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hinaus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ist</a:t>
            </a:r>
            <a:r>
              <a:rPr lang="en-US" sz="1700" b="0" i="0" u="none" strike="noStrike" cap="none" dirty="0">
                <a:solidFill>
                  <a:srgbClr val="000000"/>
                </a:solidFill>
                <a:latin typeface="Arial"/>
                <a:ea typeface="Arial"/>
                <a:cs typeface="Arial"/>
                <a:sym typeface="Arial"/>
              </a:rPr>
              <a:t> der Aufbau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starken </a:t>
            </a:r>
            <a:r>
              <a:rPr lang="en-US" sz="1700" b="0" i="0" u="none" strike="noStrike" cap="none" dirty="0" err="1">
                <a:solidFill>
                  <a:srgbClr val="000000"/>
                </a:solidFill>
                <a:latin typeface="Arial"/>
                <a:ea typeface="Arial"/>
                <a:cs typeface="Arial"/>
                <a:sym typeface="Arial"/>
              </a:rPr>
              <a:t>Teamkultur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auch</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virtuellen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Umgebung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unerlässlich</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Organisation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virtueller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teambildender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Aktivitäten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informeller</a:t>
            </a:r>
            <a:r>
              <a:rPr lang="en-US" sz="1700" b="0" i="0" u="none" strike="noStrike" cap="none" dirty="0">
                <a:solidFill>
                  <a:srgbClr val="000000"/>
                </a:solidFill>
                <a:latin typeface="Arial"/>
                <a:ea typeface="Arial"/>
                <a:cs typeface="Arial"/>
                <a:sym typeface="Arial"/>
              </a:rPr>
              <a:t> Online-</a:t>
            </a:r>
            <a:r>
              <a:rPr lang="en-US" sz="1700" b="0" i="0" u="none" strike="noStrike" cap="none" dirty="0" err="1">
                <a:solidFill>
                  <a:srgbClr val="000000"/>
                </a:solidFill>
                <a:latin typeface="Arial"/>
                <a:ea typeface="Arial"/>
                <a:cs typeface="Arial"/>
                <a:sym typeface="Arial"/>
              </a:rPr>
              <a:t>Treffen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kann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beitragen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Gefühl</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Zugehörigkeit</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Kameradschaft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a:t>
            </a:r>
            <a:r>
              <a:rPr lang="en-US" sz="1700" b="0" i="0" u="none" strike="noStrike" cap="none" dirty="0">
                <a:solidFill>
                  <a:srgbClr val="000000"/>
                </a:solidFill>
                <a:latin typeface="Arial"/>
                <a:ea typeface="Arial"/>
                <a:cs typeface="Arial"/>
                <a:sym typeface="Arial"/>
              </a:rPr>
              <a:t> den </a:t>
            </a:r>
            <a:r>
              <a:rPr lang="en-US" sz="1700" b="0" i="0" u="none" strike="noStrike" cap="none" dirty="0" err="1">
                <a:solidFill>
                  <a:srgbClr val="000000"/>
                </a:solidFill>
                <a:latin typeface="Arial"/>
                <a:ea typeface="Arial"/>
                <a:cs typeface="Arial"/>
                <a:sym typeface="Arial"/>
              </a:rPr>
              <a:t>Teammitgliedern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schaffen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pic>
        <p:nvPicPr>
          <p:cNvPr id="1269" name="Google Shape;1269;p154"/>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70" name="Google Shape;1270;p154"/>
          <p:cNvSpPr txBox="1"/>
          <p:nvPr/>
        </p:nvSpPr>
        <p:spPr>
          <a:xfrm>
            <a:off x="1048405" y="996658"/>
            <a:ext cx="8596195" cy="5103167"/>
          </a:xfrm>
          <a:prstGeom prst="rect">
            <a:avLst/>
          </a:prstGeom>
          <a:noFill/>
          <a:ln>
            <a:noFill/>
          </a:ln>
        </p:spPr>
        <p:txBody>
          <a:bodyPr spcFirstLastPara="1" wrap="square" lIns="0" tIns="12675" rIns="0" bIns="0" anchor="t" anchorCtr="0">
            <a:spAutoFit/>
          </a:bodyPr>
          <a:lstStyle/>
          <a:p>
            <a:pPr marL="0" marR="3174" lvl="0" indent="0" algn="ctr" rtl="0">
              <a:lnSpc>
                <a:spcPct val="100000"/>
              </a:lnSpc>
              <a:spcBef>
                <a:spcPts val="0"/>
              </a:spcBef>
              <a:spcAft>
                <a:spcPts val="0"/>
              </a:spcAft>
              <a:buNone/>
            </a:pPr>
            <a:r>
              <a:rPr lang="en-US" sz="1800" b="1" i="0" u="none" strike="noStrike" cap="none" dirty="0" err="1">
                <a:solidFill>
                  <a:srgbClr val="000000"/>
                </a:solidFill>
                <a:latin typeface="Arial"/>
                <a:ea typeface="Arial"/>
                <a:cs typeface="Arial"/>
                <a:sym typeface="Arial"/>
              </a:rPr>
              <a:t>Kapitel</a:t>
            </a:r>
            <a:r>
              <a:rPr lang="en-US" sz="1800" b="1" i="0" u="none" strike="noStrike" cap="none" dirty="0">
                <a:solidFill>
                  <a:srgbClr val="000000"/>
                </a:solidFill>
                <a:latin typeface="Arial"/>
                <a:ea typeface="Arial"/>
                <a:cs typeface="Arial"/>
                <a:sym typeface="Arial"/>
              </a:rPr>
              <a:t> 2: Online-</a:t>
            </a:r>
            <a:r>
              <a:rPr lang="en-US" sz="1800" b="1" i="0" u="none" strike="noStrike" cap="none" dirty="0" err="1">
                <a:solidFill>
                  <a:srgbClr val="000000"/>
                </a:solidFill>
                <a:latin typeface="Arial"/>
                <a:ea typeface="Arial"/>
                <a:cs typeface="Arial"/>
                <a:sym typeface="Arial"/>
              </a:rPr>
              <a:t>Zusammenarbeit</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innerhalb</a:t>
            </a:r>
            <a:r>
              <a:rPr lang="en-US" sz="1800" b="1" i="0" u="none" strike="noStrike" cap="none" dirty="0">
                <a:solidFill>
                  <a:srgbClr val="000000"/>
                </a:solidFill>
                <a:latin typeface="Arial"/>
                <a:ea typeface="Arial"/>
                <a:cs typeface="Arial"/>
                <a:sym typeface="Arial"/>
              </a:rPr>
              <a:t> der Branche</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30"/>
              </a:spcBef>
              <a:spcAft>
                <a:spcPts val="0"/>
              </a:spcAft>
              <a:buNone/>
            </a:pPr>
            <a:endParaRPr sz="1700" b="0" i="0" u="none" strike="noStrike" cap="none" dirty="0">
              <a:solidFill>
                <a:srgbClr val="000000"/>
              </a:solidFill>
              <a:latin typeface="Arial"/>
              <a:ea typeface="Arial"/>
              <a:cs typeface="Arial"/>
              <a:sym typeface="Arial"/>
            </a:endParaRPr>
          </a:p>
          <a:p>
            <a:pPr marL="12695" marR="0" lvl="0" indent="0" algn="just" rtl="0">
              <a:lnSpc>
                <a:spcPct val="100000"/>
              </a:lnSpc>
              <a:spcBef>
                <a:spcPts val="5"/>
              </a:spcBef>
              <a:spcAft>
                <a:spcPts val="0"/>
              </a:spcAft>
              <a:buNone/>
            </a:pPr>
            <a:r>
              <a:rPr lang="en-US" sz="1700" b="1" i="0" u="none" strike="noStrike" cap="none" dirty="0">
                <a:solidFill>
                  <a:srgbClr val="000000"/>
                </a:solidFill>
                <a:latin typeface="Arial"/>
                <a:ea typeface="Arial"/>
                <a:cs typeface="Arial"/>
                <a:sym typeface="Arial"/>
              </a:rPr>
              <a:t>Die Rolle der Online-</a:t>
            </a:r>
            <a:r>
              <a:rPr lang="en-US" sz="1700" b="1" i="0" u="none" strike="noStrike" cap="none" dirty="0" err="1">
                <a:solidFill>
                  <a:srgbClr val="000000"/>
                </a:solidFill>
                <a:latin typeface="Arial"/>
                <a:ea typeface="Arial"/>
                <a:cs typeface="Arial"/>
                <a:sym typeface="Arial"/>
              </a:rPr>
              <a:t>Zusammenarbeit</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bei</a:t>
            </a:r>
            <a:r>
              <a:rPr lang="en-US" sz="1700" b="1" i="0" u="none" strike="noStrike" cap="none" dirty="0">
                <a:solidFill>
                  <a:srgbClr val="000000"/>
                </a:solidFill>
                <a:latin typeface="Arial"/>
                <a:ea typeface="Arial"/>
                <a:cs typeface="Arial"/>
                <a:sym typeface="Arial"/>
              </a:rPr>
              <a:t> der </a:t>
            </a:r>
            <a:r>
              <a:rPr lang="en-US" sz="1700" b="1" i="0" u="none" strike="noStrike" cap="none" dirty="0" err="1">
                <a:solidFill>
                  <a:srgbClr val="000000"/>
                </a:solidFill>
                <a:latin typeface="Arial"/>
                <a:ea typeface="Arial"/>
                <a:cs typeface="Arial"/>
                <a:sym typeface="Arial"/>
              </a:rPr>
              <a:t>Förderung</a:t>
            </a:r>
            <a:r>
              <a:rPr lang="en-US" sz="1700" b="1" i="0" u="none" strike="noStrike" cap="none" dirty="0">
                <a:solidFill>
                  <a:srgbClr val="000000"/>
                </a:solidFill>
                <a:latin typeface="Arial"/>
                <a:ea typeface="Arial"/>
                <a:cs typeface="Arial"/>
                <a:sym typeface="Arial"/>
              </a:rPr>
              <a:t> des </a:t>
            </a:r>
            <a:r>
              <a:rPr lang="en-US" sz="1700" b="1" i="0" u="none" strike="noStrike" cap="none" dirty="0" err="1">
                <a:solidFill>
                  <a:srgbClr val="000000"/>
                </a:solidFill>
                <a:latin typeface="Arial"/>
                <a:ea typeface="Arial"/>
                <a:cs typeface="Arial"/>
                <a:sym typeface="Arial"/>
              </a:rPr>
              <a:t>Unternehmertums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50"/>
              </a:spcBef>
              <a:spcAft>
                <a:spcPts val="0"/>
              </a:spcAft>
              <a:buNone/>
            </a:pPr>
            <a:endParaRPr sz="2000" b="0" i="0" u="none" strike="noStrike" cap="none" dirty="0">
              <a:solidFill>
                <a:srgbClr val="000000"/>
              </a:solidFill>
              <a:latin typeface="Arial"/>
              <a:ea typeface="Arial"/>
              <a:cs typeface="Arial"/>
              <a:sym typeface="Arial"/>
            </a:endParaRPr>
          </a:p>
          <a:p>
            <a:pPr marL="12695" marR="5713" lvl="0" indent="0" algn="just" rtl="0">
              <a:lnSpc>
                <a:spcPct val="107300"/>
              </a:lnSpc>
              <a:spcBef>
                <a:spcPts val="0"/>
              </a:spcBef>
              <a:spcAft>
                <a:spcPts val="0"/>
              </a:spcAft>
              <a:buNone/>
            </a:pPr>
            <a:r>
              <a:rPr lang="en-US" sz="1600" b="0" i="0" u="none" strike="noStrike" cap="none" dirty="0">
                <a:solidFill>
                  <a:srgbClr val="000000"/>
                </a:solidFill>
                <a:latin typeface="Arial"/>
                <a:ea typeface="Arial"/>
                <a:cs typeface="Arial"/>
                <a:sym typeface="Arial"/>
              </a:rPr>
              <a:t>Tools für die Online-</a:t>
            </a:r>
            <a:r>
              <a:rPr lang="en-US" sz="1600" b="0" i="0" u="none" strike="noStrike" cap="none" dirty="0" err="1">
                <a:solidFill>
                  <a:srgbClr val="000000"/>
                </a:solidFill>
                <a:latin typeface="Arial"/>
                <a:ea typeface="Arial"/>
                <a:cs typeface="Arial"/>
                <a:sym typeface="Arial"/>
              </a:rPr>
              <a:t>Zusammenarbeit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spielen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Schlüsselrolle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bei</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Förderung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unternehmerischen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Ökosystems</a:t>
            </a:r>
            <a:r>
              <a:rPr lang="en-US" sz="1600" b="0" i="0" u="none" strike="noStrike" cap="none" dirty="0">
                <a:solidFill>
                  <a:srgbClr val="000000"/>
                </a:solidFill>
                <a:latin typeface="Arial"/>
                <a:ea typeface="Arial"/>
                <a:cs typeface="Arial"/>
                <a:sym typeface="Arial"/>
              </a:rPr>
              <a:t>. Sie </a:t>
            </a:r>
            <a:r>
              <a:rPr lang="en-US" sz="1600" b="0" i="0" u="none" strike="noStrike" cap="none" dirty="0" err="1">
                <a:solidFill>
                  <a:srgbClr val="000000"/>
                </a:solidFill>
                <a:latin typeface="Arial"/>
                <a:ea typeface="Arial"/>
                <a:cs typeface="Arial"/>
                <a:sym typeface="Arial"/>
              </a:rPr>
              <a:t>ermöglichen</a:t>
            </a:r>
            <a:r>
              <a:rPr lang="en-US" sz="1600" b="0" i="0" u="none" strike="noStrike" cap="none" dirty="0">
                <a:solidFill>
                  <a:srgbClr val="000000"/>
                </a:solidFill>
                <a:latin typeface="Arial"/>
                <a:ea typeface="Arial"/>
                <a:cs typeface="Arial"/>
                <a:sym typeface="Arial"/>
              </a:rPr>
              <a:t> es </a:t>
            </a:r>
            <a:r>
              <a:rPr lang="en-US" sz="1600" b="0" i="0" u="none" strike="noStrike" cap="none" dirty="0" err="1">
                <a:solidFill>
                  <a:srgbClr val="000000"/>
                </a:solidFill>
                <a:latin typeface="Arial"/>
                <a:ea typeface="Arial"/>
                <a:cs typeface="Arial"/>
                <a:sym typeface="Arial"/>
              </a:rPr>
              <a:t>Unternehmern</a:t>
            </a:r>
            <a:r>
              <a:rPr lang="en-US" sz="1600" b="0" i="0" u="none" strike="noStrike" cap="none" dirty="0">
                <a:solidFill>
                  <a:srgbClr val="000000"/>
                </a:solidFill>
                <a:latin typeface="Arial"/>
                <a:ea typeface="Arial"/>
                <a:cs typeface="Arial"/>
                <a:sym typeface="Arial"/>
              </a:rPr>
              <a:t>, Wissen und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auszutauschen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gemeinsam</a:t>
            </a:r>
            <a:r>
              <a:rPr lang="en-US" sz="1600" b="0" i="0" u="none" strike="noStrike" cap="none" dirty="0">
                <a:solidFill>
                  <a:srgbClr val="000000"/>
                </a:solidFill>
                <a:latin typeface="Arial"/>
                <a:ea typeface="Arial"/>
                <a:cs typeface="Arial"/>
                <a:sym typeface="Arial"/>
              </a:rPr>
              <a:t> an </a:t>
            </a:r>
            <a:r>
              <a:rPr lang="en-US" sz="1600" b="0" i="0" u="none" strike="noStrike" cap="none" dirty="0" err="1">
                <a:solidFill>
                  <a:srgbClr val="000000"/>
                </a:solidFill>
                <a:latin typeface="Arial"/>
                <a:ea typeface="Arial"/>
                <a:cs typeface="Arial"/>
                <a:sym typeface="Arial"/>
              </a:rPr>
              <a:t>Projekten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arbeiten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Zugang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globalen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Märkten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erhalten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Vernetzung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fördert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nicht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nur</a:t>
            </a:r>
            <a:r>
              <a:rPr lang="en-US" sz="1600" b="0" i="0" u="none" strike="noStrike" cap="none" dirty="0">
                <a:solidFill>
                  <a:srgbClr val="000000"/>
                </a:solidFill>
                <a:latin typeface="Arial"/>
                <a:ea typeface="Arial"/>
                <a:cs typeface="Arial"/>
                <a:sym typeface="Arial"/>
              </a:rPr>
              <a:t> die Innovation, </a:t>
            </a:r>
            <a:r>
              <a:rPr lang="en-US" sz="1600" b="0" i="0" u="none" strike="noStrike" cap="none" dirty="0" err="1">
                <a:solidFill>
                  <a:srgbClr val="000000"/>
                </a:solidFill>
                <a:latin typeface="Arial"/>
                <a:ea typeface="Arial"/>
                <a:cs typeface="Arial"/>
                <a:sym typeface="Arial"/>
              </a:rPr>
              <a:t>sondern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gibt</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Unternehmern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auch</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Instrumente</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an die Hand, </a:t>
            </a:r>
            <a:r>
              <a:rPr lang="en-US" sz="1600" b="0" i="0" u="none" strike="noStrike" cap="none" dirty="0" err="1">
                <a:solidFill>
                  <a:srgbClr val="000000"/>
                </a:solidFill>
                <a:latin typeface="Arial"/>
                <a:ea typeface="Arial"/>
                <a:cs typeface="Arial"/>
                <a:sym typeface="Arial"/>
              </a:rPr>
              <a:t>ihre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vergrößern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neue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Höhen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erreichen</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50"/>
              </a:spcBef>
              <a:spcAft>
                <a:spcPts val="0"/>
              </a:spcAft>
              <a:buNone/>
            </a:pPr>
            <a:endParaRPr sz="2400" b="0" i="0" u="none" strike="noStrike" cap="none" dirty="0">
              <a:solidFill>
                <a:srgbClr val="000000"/>
              </a:solidFill>
              <a:latin typeface="Arial"/>
              <a:ea typeface="Arial"/>
              <a:cs typeface="Arial"/>
              <a:sym typeface="Arial"/>
            </a:endParaRPr>
          </a:p>
          <a:p>
            <a:pPr marL="12695" marR="0" lvl="0" indent="0" algn="just" rtl="0">
              <a:lnSpc>
                <a:spcPct val="100000"/>
              </a:lnSpc>
              <a:spcBef>
                <a:spcPts val="0"/>
              </a:spcBef>
              <a:spcAft>
                <a:spcPts val="0"/>
              </a:spcAft>
              <a:buNone/>
            </a:pPr>
            <a:r>
              <a:rPr lang="en-US" sz="1600" b="1" i="0" u="none" strike="noStrike" cap="none" dirty="0" err="1">
                <a:solidFill>
                  <a:srgbClr val="000000"/>
                </a:solidFill>
                <a:latin typeface="Arial"/>
                <a:ea typeface="Arial"/>
                <a:cs typeface="Arial"/>
                <a:sym typeface="Arial"/>
              </a:rPr>
              <a:t>Schlussfolgerung</a:t>
            </a:r>
            <a:r>
              <a:rPr lang="en-US" sz="1600" b="1" i="0" u="none" strike="noStrike" cap="none" dirty="0">
                <a:solidFill>
                  <a:srgbClr val="000000"/>
                </a:solidFill>
                <a:latin typeface="Arial"/>
                <a:ea typeface="Arial"/>
                <a:cs typeface="Arial"/>
                <a:sym typeface="Arial"/>
              </a:rPr>
              <a:t> von </a:t>
            </a:r>
            <a:r>
              <a:rPr lang="en-US" sz="1600" b="1" i="0" u="none" strike="noStrike" cap="none" dirty="0" err="1">
                <a:solidFill>
                  <a:srgbClr val="000000"/>
                </a:solidFill>
                <a:latin typeface="Arial"/>
                <a:ea typeface="Arial"/>
                <a:cs typeface="Arial"/>
                <a:sym typeface="Arial"/>
              </a:rPr>
              <a:t>Kapitel</a:t>
            </a:r>
            <a:r>
              <a:rPr lang="en-US" sz="1600" b="1" i="0" u="none" strike="noStrike" cap="none" dirty="0">
                <a:solidFill>
                  <a:srgbClr val="000000"/>
                </a:solidFill>
                <a:latin typeface="Arial"/>
                <a:ea typeface="Arial"/>
                <a:cs typeface="Arial"/>
                <a:sym typeface="Arial"/>
              </a:rPr>
              <a:t> 2</a:t>
            </a:r>
            <a:endParaRPr sz="1600" b="0" i="0" u="none" strike="noStrike" cap="none" dirty="0">
              <a:solidFill>
                <a:srgbClr val="000000"/>
              </a:solidFill>
              <a:latin typeface="Arial"/>
              <a:ea typeface="Arial"/>
              <a:cs typeface="Arial"/>
              <a:sym typeface="Arial"/>
            </a:endParaRPr>
          </a:p>
          <a:p>
            <a:pPr marL="12695" marR="5078" lvl="0" indent="0" algn="just" rtl="0">
              <a:lnSpc>
                <a:spcPct val="107300"/>
              </a:lnSpc>
              <a:spcBef>
                <a:spcPts val="1424"/>
              </a:spcBef>
              <a:spcAft>
                <a:spcPts val="0"/>
              </a:spcAft>
              <a:buNone/>
            </a:pPr>
            <a:r>
              <a:rPr lang="en-US" sz="1600" b="0" i="0" u="none" strike="noStrike" cap="none" dirty="0" err="1">
                <a:solidFill>
                  <a:srgbClr val="000000"/>
                </a:solidFill>
                <a:latin typeface="Arial"/>
                <a:ea typeface="Arial"/>
                <a:cs typeface="Arial"/>
                <a:sym typeface="Arial"/>
              </a:rPr>
              <a:t>Kapitel</a:t>
            </a:r>
            <a:r>
              <a:rPr lang="en-US" sz="1600" b="0" i="0" u="none" strike="noStrike" cap="none" dirty="0">
                <a:solidFill>
                  <a:srgbClr val="000000"/>
                </a:solidFill>
                <a:latin typeface="Arial"/>
                <a:ea typeface="Arial"/>
                <a:cs typeface="Arial"/>
                <a:sym typeface="Arial"/>
              </a:rPr>
              <a:t> 2 </a:t>
            </a:r>
            <a:r>
              <a:rPr lang="en-US" sz="1600" b="0" i="0" u="none" strike="noStrike" cap="none" dirty="0" err="1">
                <a:solidFill>
                  <a:srgbClr val="000000"/>
                </a:solidFill>
                <a:latin typeface="Arial"/>
                <a:ea typeface="Arial"/>
                <a:cs typeface="Arial"/>
                <a:sym typeface="Arial"/>
              </a:rPr>
              <a:t>unterstreicht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Bedeutung</a:t>
            </a:r>
            <a:r>
              <a:rPr lang="en-US" sz="1600" b="0" i="0" u="none" strike="noStrike" cap="none" dirty="0">
                <a:solidFill>
                  <a:srgbClr val="000000"/>
                </a:solidFill>
                <a:latin typeface="Arial"/>
                <a:ea typeface="Arial"/>
                <a:cs typeface="Arial"/>
                <a:sym typeface="Arial"/>
              </a:rPr>
              <a:t> der Online-</a:t>
            </a:r>
            <a:r>
              <a:rPr lang="en-US" sz="1600" b="0" i="0" u="none" strike="noStrike" cap="none" dirty="0" err="1">
                <a:solidFill>
                  <a:srgbClr val="000000"/>
                </a:solidFill>
                <a:latin typeface="Arial"/>
                <a:ea typeface="Arial"/>
                <a:cs typeface="Arial"/>
                <a:sym typeface="Arial"/>
              </a:rPr>
              <a:t>Zusammenarbeit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heutigen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Geschäftsumfeld</a:t>
            </a:r>
            <a:r>
              <a:rPr lang="en-US" sz="1600" b="0" i="0" u="none" strike="noStrike" cap="none" dirty="0">
                <a:solidFill>
                  <a:srgbClr val="000000"/>
                </a:solidFill>
                <a:latin typeface="Arial"/>
                <a:ea typeface="Arial"/>
                <a:cs typeface="Arial"/>
                <a:sym typeface="Arial"/>
              </a:rPr>
              <a:t>. Für </a:t>
            </a:r>
            <a:r>
              <a:rPr lang="en-US" sz="1600" b="0" i="0" u="none" strike="noStrike" cap="none" dirty="0" err="1">
                <a:solidFill>
                  <a:srgbClr val="000000"/>
                </a:solidFill>
                <a:latin typeface="Arial"/>
                <a:ea typeface="Arial"/>
                <a:cs typeface="Arial"/>
                <a:sym typeface="Arial"/>
              </a:rPr>
              <a:t>Unternehmer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ist</a:t>
            </a:r>
            <a:r>
              <a:rPr lang="en-US" sz="1600" b="0" i="0" u="none" strike="noStrike" cap="none" dirty="0">
                <a:solidFill>
                  <a:srgbClr val="000000"/>
                </a:solidFill>
                <a:latin typeface="Arial"/>
                <a:ea typeface="Arial"/>
                <a:cs typeface="Arial"/>
                <a:sym typeface="Arial"/>
              </a:rPr>
              <a:t> die </a:t>
            </a:r>
            <a:r>
              <a:rPr lang="en-US" sz="1600" b="0" i="0" u="none" strike="noStrike" cap="none" dirty="0" err="1">
                <a:solidFill>
                  <a:srgbClr val="000000"/>
                </a:solidFill>
                <a:latin typeface="Arial"/>
                <a:ea typeface="Arial"/>
                <a:cs typeface="Arial"/>
                <a:sym typeface="Arial"/>
              </a:rPr>
              <a:t>effektive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Nutzung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dieser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digitalen</a:t>
            </a:r>
            <a:r>
              <a:rPr lang="en-US" sz="1600" b="0" i="0" u="none" strike="noStrike" cap="none" dirty="0">
                <a:solidFill>
                  <a:srgbClr val="000000"/>
                </a:solidFill>
                <a:latin typeface="Arial"/>
                <a:ea typeface="Arial"/>
                <a:cs typeface="Arial"/>
                <a:sym typeface="Arial"/>
              </a:rPr>
              <a:t> Tools und </a:t>
            </a:r>
            <a:r>
              <a:rPr lang="en-US" sz="1600" b="0" i="0" u="none" strike="noStrike" cap="none" dirty="0" err="1">
                <a:solidFill>
                  <a:srgbClr val="000000"/>
                </a:solidFill>
                <a:latin typeface="Arial"/>
                <a:ea typeface="Arial"/>
                <a:cs typeface="Arial"/>
                <a:sym typeface="Arial"/>
              </a:rPr>
              <a:t>Strategien</a:t>
            </a:r>
            <a:r>
              <a:rPr lang="en-US" sz="1600" b="0" i="0" u="none" strike="noStrike" cap="none" dirty="0">
                <a:solidFill>
                  <a:srgbClr val="000000"/>
                </a:solidFill>
                <a:latin typeface="Arial"/>
                <a:ea typeface="Arial"/>
                <a:cs typeface="Arial"/>
                <a:sym typeface="Arial"/>
              </a:rPr>
              <a:t> von </a:t>
            </a:r>
            <a:r>
              <a:rPr lang="en-US" sz="1600" b="0" i="0" u="none" strike="noStrike" cap="none" dirty="0" err="1">
                <a:solidFill>
                  <a:srgbClr val="000000"/>
                </a:solidFill>
                <a:latin typeface="Arial"/>
                <a:ea typeface="Arial"/>
                <a:cs typeface="Arial"/>
                <a:sym typeface="Arial"/>
              </a:rPr>
              <a:t>entscheidender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Bedeutung</a:t>
            </a:r>
            <a:r>
              <a:rPr lang="en-US" sz="1600" b="0" i="0" u="none" strike="noStrike" cap="none" dirty="0">
                <a:solidFill>
                  <a:srgbClr val="000000"/>
                </a:solidFill>
                <a:latin typeface="Arial"/>
                <a:ea typeface="Arial"/>
                <a:cs typeface="Arial"/>
                <a:sym typeface="Arial"/>
              </a:rPr>
              <a:t> für den Aufbau </a:t>
            </a:r>
            <a:r>
              <a:rPr lang="en-US" sz="1600" b="0" i="0" u="none" strike="noStrike" cap="none" dirty="0" err="1">
                <a:solidFill>
                  <a:srgbClr val="000000"/>
                </a:solidFill>
                <a:latin typeface="Arial"/>
                <a:ea typeface="Arial"/>
                <a:cs typeface="Arial"/>
                <a:sym typeface="Arial"/>
              </a:rPr>
              <a:t>eines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erfolgreichen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Unternehmens</a:t>
            </a:r>
            <a:r>
              <a:rPr lang="en-US" sz="1600" b="0" i="0" u="none" strike="noStrike" cap="none" dirty="0">
                <a:solidFill>
                  <a:srgbClr val="000000"/>
                </a:solidFill>
                <a:latin typeface="Arial"/>
                <a:ea typeface="Arial"/>
                <a:cs typeface="Arial"/>
                <a:sym typeface="Arial"/>
              </a:rPr>
              <a:t>. Die Online-</a:t>
            </a:r>
            <a:r>
              <a:rPr lang="en-US" sz="1600" b="0" i="0" u="none" strike="noStrike" cap="none" dirty="0" err="1">
                <a:solidFill>
                  <a:srgbClr val="000000"/>
                </a:solidFill>
                <a:latin typeface="Arial"/>
                <a:ea typeface="Arial"/>
                <a:cs typeface="Arial"/>
                <a:sym typeface="Arial"/>
              </a:rPr>
              <a:t>Zusammenarbeit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führt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höherer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Produktivität</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einer</a:t>
            </a:r>
            <a:r>
              <a:rPr lang="en-US" sz="1600" b="0" i="0" u="none" strike="noStrike" cap="none" dirty="0">
                <a:solidFill>
                  <a:srgbClr val="000000"/>
                </a:solidFill>
                <a:latin typeface="Arial"/>
                <a:ea typeface="Arial"/>
                <a:cs typeface="Arial"/>
                <a:sym typeface="Arial"/>
              </a:rPr>
              <a:t> starken </a:t>
            </a:r>
            <a:r>
              <a:rPr lang="en-US" sz="1600" b="0" i="0" u="none" strike="noStrike" cap="none" dirty="0" err="1">
                <a:solidFill>
                  <a:srgbClr val="000000"/>
                </a:solidFill>
                <a:latin typeface="Arial"/>
                <a:ea typeface="Arial"/>
                <a:cs typeface="Arial"/>
                <a:sym typeface="Arial"/>
              </a:rPr>
              <a:t>Teamkultur</a:t>
            </a:r>
            <a:r>
              <a:rPr lang="en-US" sz="1600" b="0" i="0" u="none" strike="noStrike" cap="none" dirty="0">
                <a:solidFill>
                  <a:srgbClr val="000000"/>
                </a:solidFill>
                <a:latin typeface="Arial"/>
                <a:ea typeface="Arial"/>
                <a:cs typeface="Arial"/>
                <a:sym typeface="Arial"/>
              </a:rPr>
              <a:t> und dem </a:t>
            </a:r>
            <a:r>
              <a:rPr lang="en-US" sz="1600" b="0" i="0" u="none" strike="noStrike" cap="none" dirty="0" err="1">
                <a:solidFill>
                  <a:srgbClr val="000000"/>
                </a:solidFill>
                <a:latin typeface="Arial"/>
                <a:ea typeface="Arial"/>
                <a:cs typeface="Arial"/>
                <a:sym typeface="Arial"/>
              </a:rPr>
              <a:t>Zugang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zu</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einem</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riesigen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Netzwerk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globaler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Ressourcen</a:t>
            </a:r>
            <a:r>
              <a:rPr lang="en-US" sz="1600" b="0" i="0" u="none" strike="noStrike" cap="none" dirty="0">
                <a:solidFill>
                  <a:srgbClr val="000000"/>
                </a:solidFill>
                <a:latin typeface="Arial"/>
                <a:ea typeface="Arial"/>
                <a:cs typeface="Arial"/>
                <a:sym typeface="Arial"/>
              </a:rPr>
              <a:t> und </a:t>
            </a:r>
            <a:r>
              <a:rPr lang="en-US" sz="1600" b="0" i="0" u="none" strike="noStrike" cap="none" dirty="0" err="1">
                <a:solidFill>
                  <a:srgbClr val="000000"/>
                </a:solidFill>
                <a:latin typeface="Arial"/>
                <a:ea typeface="Arial"/>
                <a:cs typeface="Arial"/>
                <a:sym typeface="Arial"/>
              </a:rPr>
              <a:t>Möglichkeiten</a:t>
            </a:r>
            <a:r>
              <a:rPr lang="en-US" sz="1600" b="0" i="0" u="none" strike="noStrike" cap="none" dirty="0">
                <a:solidFill>
                  <a:srgbClr val="000000"/>
                </a:solidFill>
                <a:latin typeface="Arial"/>
                <a:ea typeface="Arial"/>
                <a:cs typeface="Arial"/>
                <a:sym typeface="Arial"/>
              </a:rPr>
              <a:t>, die alle für den </a:t>
            </a:r>
            <a:r>
              <a:rPr lang="en-US" sz="1600" b="0" i="0" u="none" strike="noStrike" cap="none" dirty="0" err="1">
                <a:solidFill>
                  <a:srgbClr val="000000"/>
                </a:solidFill>
                <a:latin typeface="Arial"/>
                <a:ea typeface="Arial"/>
                <a:cs typeface="Arial"/>
                <a:sym typeface="Arial"/>
              </a:rPr>
              <a:t>unternehmerischen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Erfolg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entscheidend</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sind</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pic>
        <p:nvPicPr>
          <p:cNvPr id="1275" name="Google Shape;1275;p155"/>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76" name="Google Shape;1276;p155"/>
          <p:cNvSpPr txBox="1"/>
          <p:nvPr/>
        </p:nvSpPr>
        <p:spPr>
          <a:xfrm>
            <a:off x="1048404" y="996659"/>
            <a:ext cx="8596195" cy="2125722"/>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99" b="1" i="0" u="none" strike="noStrike" cap="none">
                <a:solidFill>
                  <a:srgbClr val="000000"/>
                </a:solidFill>
                <a:latin typeface="Arial"/>
                <a:ea typeface="Arial"/>
                <a:cs typeface="Arial"/>
                <a:sym typeface="Arial"/>
              </a:rPr>
              <a:t>Kapitel 3: Nutzung von branchenspezifischen digitalen Plattformen und Tools</a:t>
            </a:r>
            <a:endParaRPr sz="1799" b="0" i="0" u="none" strike="noStrike" cap="none">
              <a:solidFill>
                <a:srgbClr val="000000"/>
              </a:solidFill>
              <a:latin typeface="Arial"/>
              <a:ea typeface="Arial"/>
              <a:cs typeface="Arial"/>
              <a:sym typeface="Arial"/>
            </a:endParaRPr>
          </a:p>
          <a:p>
            <a:pPr marL="0" marR="0" lvl="0" indent="0" algn="l" rtl="0">
              <a:lnSpc>
                <a:spcPct val="100000"/>
              </a:lnSpc>
              <a:spcBef>
                <a:spcPts val="45"/>
              </a:spcBef>
              <a:spcAft>
                <a:spcPts val="0"/>
              </a:spcAft>
              <a:buNone/>
            </a:pPr>
            <a:endParaRPr sz="2949" b="0" i="0" u="none" strike="noStrike" cap="none">
              <a:solidFill>
                <a:srgbClr val="000000"/>
              </a:solidFill>
              <a:latin typeface="Arial"/>
              <a:ea typeface="Arial"/>
              <a:cs typeface="Arial"/>
              <a:sym typeface="Arial"/>
            </a:endParaRPr>
          </a:p>
          <a:p>
            <a:pPr marL="12695" marR="5078" lvl="0" indent="0" algn="just" rtl="0">
              <a:lnSpc>
                <a:spcPct val="107300"/>
              </a:lnSpc>
              <a:spcBef>
                <a:spcPts val="0"/>
              </a:spcBef>
              <a:spcAft>
                <a:spcPts val="0"/>
              </a:spcAft>
              <a:buNone/>
            </a:pPr>
            <a:r>
              <a:rPr lang="en-US" sz="1699" b="0" i="0" u="none" strike="noStrike" cap="none">
                <a:solidFill>
                  <a:srgbClr val="000000"/>
                </a:solidFill>
                <a:latin typeface="Arial"/>
                <a:ea typeface="Arial"/>
                <a:cs typeface="Arial"/>
                <a:sym typeface="Arial"/>
              </a:rPr>
              <a:t>Die Nutzung branchenspezifischer Lösungen der Informations- und Kommunikationstechnologie (IKT) kann für die unternehmerische Entwicklung von entscheidender Bedeutung sein. Diese digitalen Werkzeuge sind auf die besonderen Herausforderungen und Bedürfnisse der verschiedenen Branchen zugeschnitten und bieten jungen Unternehmern die Möglichkeit, ihre Effizienz zu steigern, Innovationen zu fördern und sich einen Wettbewerbsvorteil zu verschaffen.</a:t>
            </a:r>
            <a:endParaRPr sz="1699" b="0" i="0" u="none" strike="noStrike" cap="none">
              <a:solidFill>
                <a:srgbClr val="000000"/>
              </a:solidFill>
              <a:latin typeface="Arial"/>
              <a:ea typeface="Arial"/>
              <a:cs typeface="Arial"/>
              <a:sym typeface="Arial"/>
            </a:endParaRPr>
          </a:p>
        </p:txBody>
      </p:sp>
      <p:pic>
        <p:nvPicPr>
          <p:cNvPr id="1277" name="Google Shape;1277;p155"/>
          <p:cNvPicPr preferRelativeResize="0"/>
          <p:nvPr/>
        </p:nvPicPr>
        <p:blipFill rotWithShape="1">
          <a:blip r:embed="rId4">
            <a:alphaModFix/>
          </a:blip>
          <a:srcRect/>
          <a:stretch/>
        </p:blipFill>
        <p:spPr>
          <a:xfrm>
            <a:off x="3077042" y="3948280"/>
            <a:ext cx="4346442" cy="2614736"/>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281"/>
        <p:cNvGrpSpPr/>
        <p:nvPr/>
      </p:nvGrpSpPr>
      <p:grpSpPr>
        <a:xfrm>
          <a:off x="0" y="0"/>
          <a:ext cx="0" cy="0"/>
          <a:chOff x="0" y="0"/>
          <a:chExt cx="0" cy="0"/>
        </a:xfrm>
      </p:grpSpPr>
      <p:pic>
        <p:nvPicPr>
          <p:cNvPr id="1282" name="Google Shape;1282;p156"/>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83" name="Google Shape;1283;p156"/>
          <p:cNvSpPr txBox="1"/>
          <p:nvPr/>
        </p:nvSpPr>
        <p:spPr>
          <a:xfrm>
            <a:off x="669073" y="996658"/>
            <a:ext cx="9567747" cy="5544846"/>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3: Nutzung von branchenspezifischen digitalen Plattformen und Tools</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a:p>
            <a:pPr marL="12695" marR="0" lvl="0" indent="0" algn="l" rtl="0">
              <a:lnSpc>
                <a:spcPct val="100000"/>
              </a:lnSpc>
              <a:spcBef>
                <a:spcPts val="1329"/>
              </a:spcBef>
              <a:spcAft>
                <a:spcPts val="0"/>
              </a:spcAft>
              <a:buNone/>
            </a:pPr>
            <a:r>
              <a:rPr lang="en-US" sz="1700" b="1" i="0" u="none" strike="noStrike" cap="none">
                <a:solidFill>
                  <a:srgbClr val="000000"/>
                </a:solidFill>
                <a:latin typeface="Arial"/>
                <a:ea typeface="Arial"/>
                <a:cs typeface="Arial"/>
                <a:sym typeface="Arial"/>
              </a:rPr>
              <a:t>Wichtige ICT-Lösungen in verschiedenen Branchen</a:t>
            </a:r>
            <a:endParaRPr sz="1700" b="0" i="0" u="none" strike="noStrike" cap="none">
              <a:solidFill>
                <a:srgbClr val="000000"/>
              </a:solidFill>
              <a:latin typeface="Arial"/>
              <a:ea typeface="Arial"/>
              <a:cs typeface="Arial"/>
              <a:sym typeface="Arial"/>
            </a:endParaRPr>
          </a:p>
          <a:p>
            <a:pPr marL="298445" marR="0" lvl="0" indent="-285750" algn="l" rtl="0">
              <a:lnSpc>
                <a:spcPct val="100000"/>
              </a:lnSpc>
              <a:spcBef>
                <a:spcPts val="1569"/>
              </a:spcBef>
              <a:spcAft>
                <a:spcPts val="0"/>
              </a:spcAft>
              <a:buClr>
                <a:srgbClr val="000000"/>
              </a:buClr>
              <a:buSzPts val="1700"/>
              <a:buFont typeface="Noto Sans Symbols"/>
              <a:buChar char="⮚"/>
            </a:pPr>
            <a:r>
              <a:rPr lang="en-US" sz="1700" b="1" i="0" u="sng" strike="noStrike" cap="none">
                <a:solidFill>
                  <a:srgbClr val="000000"/>
                </a:solidFill>
                <a:latin typeface="Arial"/>
                <a:ea typeface="Arial"/>
                <a:cs typeface="Arial"/>
                <a:sym typeface="Arial"/>
              </a:rPr>
              <a:t>Für Tech-Unternehmer:</a:t>
            </a:r>
            <a:endParaRPr sz="1700" b="1" i="0" u="sng" strike="noStrike" cap="none">
              <a:solidFill>
                <a:srgbClr val="000000"/>
              </a:solidFill>
              <a:latin typeface="Arial"/>
              <a:ea typeface="Arial"/>
              <a:cs typeface="Arial"/>
              <a:sym typeface="Arial"/>
            </a:endParaRPr>
          </a:p>
          <a:p>
            <a:pPr marL="298445" marR="5078" lvl="0" indent="-285750" algn="just" rtl="0">
              <a:lnSpc>
                <a:spcPct val="107700"/>
              </a:lnSpc>
              <a:spcBef>
                <a:spcPts val="1514"/>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GitHub: </a:t>
            </a:r>
            <a:r>
              <a:rPr lang="en-US" sz="1700" b="0" i="0" u="none" strike="noStrike" cap="none">
                <a:solidFill>
                  <a:srgbClr val="000000"/>
                </a:solidFill>
                <a:latin typeface="Arial"/>
                <a:ea typeface="Arial"/>
                <a:cs typeface="Arial"/>
                <a:sym typeface="Arial"/>
              </a:rPr>
              <a:t>Ein wichtiges Tool für die Softwareentwicklung, das Versionskontrolle und Quellcodeverwaltung bietet. Es erleichtert die Zusammenarbeit bei Codierungsprojekten und erleichtert Tech-Startups die Verwaltung ihres Entwicklungsprozesses.</a:t>
            </a:r>
            <a:endParaRPr/>
          </a:p>
          <a:p>
            <a:pPr marL="0" marR="0" lvl="0" indent="0" algn="l" rtl="0">
              <a:lnSpc>
                <a:spcPct val="100000"/>
              </a:lnSpc>
              <a:spcBef>
                <a:spcPts val="50"/>
              </a:spcBef>
              <a:spcAft>
                <a:spcPts val="0"/>
              </a:spcAft>
              <a:buNone/>
            </a:pPr>
            <a:endParaRPr sz="1700" b="0" i="0" u="none" strike="noStrike" cap="none">
              <a:solidFill>
                <a:srgbClr val="000000"/>
              </a:solidFill>
              <a:latin typeface="Arial"/>
              <a:ea typeface="Arial"/>
              <a:cs typeface="Arial"/>
              <a:sym typeface="Arial"/>
            </a:endParaRPr>
          </a:p>
          <a:p>
            <a:pPr marL="297810" marR="5713" lvl="0" indent="-285750" algn="just" rtl="0">
              <a:lnSpc>
                <a:spcPct val="106800"/>
              </a:lnSpc>
              <a:spcBef>
                <a:spcPts val="5"/>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AWS (Amazon Web Services): </a:t>
            </a:r>
            <a:r>
              <a:rPr lang="en-US" sz="1700" b="0" i="0" u="none" strike="noStrike" cap="none">
                <a:solidFill>
                  <a:srgbClr val="000000"/>
                </a:solidFill>
                <a:latin typeface="Arial"/>
                <a:ea typeface="Arial"/>
                <a:cs typeface="Arial"/>
                <a:sym typeface="Arial"/>
              </a:rPr>
              <a:t>Bietet eine breite Palette von Cloud-basierten Diensten, einschließlich Rechenleistung, Speicheroptionen und Netzwerkfunktionen, die für Tech-Startups, die ihren Betrieb skalieren möchten, unerlässlich sind.</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40"/>
              </a:spcBef>
              <a:spcAft>
                <a:spcPts val="0"/>
              </a:spcAft>
              <a:buNone/>
            </a:pPr>
            <a:endParaRPr sz="1700" b="0" i="0" u="none" strike="noStrike" cap="none">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Für Kreativ- und Design-Unternehmer:</a:t>
            </a:r>
            <a:endParaRPr sz="1700" b="1" i="0" u="none" strike="noStrike" cap="none">
              <a:solidFill>
                <a:srgbClr val="000000"/>
              </a:solidFill>
              <a:latin typeface="Arial"/>
              <a:ea typeface="Arial"/>
              <a:cs typeface="Arial"/>
              <a:sym typeface="Arial"/>
            </a:endParaRPr>
          </a:p>
          <a:p>
            <a:pPr marL="298445" marR="0" lvl="0" indent="-285750" algn="l" rtl="0">
              <a:lnSpc>
                <a:spcPct val="100000"/>
              </a:lnSpc>
              <a:spcBef>
                <a:spcPts val="76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Adobe Creative Cloud: </a:t>
            </a:r>
            <a:r>
              <a:rPr lang="en-US" sz="1700" b="0" i="0" u="none" strike="noStrike" cap="none">
                <a:solidFill>
                  <a:srgbClr val="000000"/>
                </a:solidFill>
                <a:latin typeface="Arial"/>
                <a:ea typeface="Arial"/>
                <a:cs typeface="Arial"/>
                <a:sym typeface="Arial"/>
              </a:rPr>
              <a:t>Bietet eine Software-Suite für Grafikdesign, Videobearbeitung, Webentwicklung und Fotografie, die für Unternehmer in kreativen Bereichen unerlässlich ist.</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20"/>
              </a:spcBef>
              <a:spcAft>
                <a:spcPts val="0"/>
              </a:spcAft>
              <a:buNone/>
            </a:pPr>
            <a:endParaRPr sz="1700" b="0" i="0" u="none" strike="noStrike" cap="none">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Canva: </a:t>
            </a:r>
            <a:r>
              <a:rPr lang="en-US" sz="1700" b="0" i="0" u="none" strike="noStrike" cap="none">
                <a:solidFill>
                  <a:srgbClr val="000000"/>
                </a:solidFill>
                <a:latin typeface="Arial"/>
                <a:ea typeface="Arial"/>
                <a:cs typeface="Arial"/>
                <a:sym typeface="Arial"/>
              </a:rPr>
              <a:t>Ein benutzerfreundliches Tool, das Unternehmern mit begrenztem Design</a:t>
            </a:r>
            <a:endParaRPr/>
          </a:p>
          <a:p>
            <a:pPr marL="12695" marR="0" lvl="0" indent="0" algn="l" rtl="0">
              <a:lnSpc>
                <a:spcPct val="100000"/>
              </a:lnSpc>
              <a:spcBef>
                <a:spcPts val="160"/>
              </a:spcBef>
              <a:spcAft>
                <a:spcPts val="0"/>
              </a:spcAft>
              <a:buNone/>
            </a:pPr>
            <a:r>
              <a:rPr lang="en-US" sz="1700" b="0" i="0" u="none" strike="noStrike" cap="none">
                <a:solidFill>
                  <a:srgbClr val="000000"/>
                </a:solidFill>
                <a:latin typeface="Arial"/>
                <a:ea typeface="Arial"/>
                <a:cs typeface="Arial"/>
                <a:sym typeface="Arial"/>
              </a:rPr>
              <a:t>Fachwissen zur Erstellung professioneller Grafiken für Marketing und Branding.</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pic>
        <p:nvPicPr>
          <p:cNvPr id="1288" name="Google Shape;1288;p157"/>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89" name="Google Shape;1289;p157"/>
          <p:cNvSpPr txBox="1"/>
          <p:nvPr/>
        </p:nvSpPr>
        <p:spPr>
          <a:xfrm>
            <a:off x="1048404" y="996658"/>
            <a:ext cx="8594290" cy="3158403"/>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3: </a:t>
            </a:r>
            <a:r>
              <a:rPr lang="en-US" sz="1700" b="1" i="0" u="none" strike="noStrike" cap="none" dirty="0" err="1">
                <a:solidFill>
                  <a:srgbClr val="000000"/>
                </a:solidFill>
                <a:latin typeface="Arial"/>
                <a:ea typeface="Arial"/>
                <a:cs typeface="Arial"/>
                <a:sym typeface="Arial"/>
              </a:rPr>
              <a:t>Nutzung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branchenspezifischen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digitalen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Plattformen</a:t>
            </a:r>
            <a:r>
              <a:rPr lang="en-US" sz="1700" b="1" i="0" u="none" strike="noStrike" cap="none" dirty="0">
                <a:solidFill>
                  <a:srgbClr val="000000"/>
                </a:solidFill>
                <a:latin typeface="Arial"/>
                <a:ea typeface="Arial"/>
                <a:cs typeface="Arial"/>
                <a:sym typeface="Arial"/>
              </a:rPr>
              <a:t> und Tools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5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E-Commerce-</a:t>
            </a:r>
            <a:r>
              <a:rPr lang="en-US" sz="1700" b="1" i="0" u="none" strike="noStrike" cap="none" dirty="0" err="1">
                <a:solidFill>
                  <a:srgbClr val="000000"/>
                </a:solidFill>
                <a:latin typeface="Arial"/>
                <a:ea typeface="Arial"/>
                <a:cs typeface="Arial"/>
                <a:sym typeface="Arial"/>
              </a:rPr>
              <a:t>Unternehmer</a:t>
            </a:r>
            <a:r>
              <a:rPr lang="en-US" sz="1700" b="1" i="0" u="none" strike="noStrike" cap="none" dirty="0">
                <a:solidFill>
                  <a:srgbClr val="000000"/>
                </a:solidFill>
                <a:latin typeface="Arial"/>
                <a:ea typeface="Arial"/>
                <a:cs typeface="Arial"/>
                <a:sym typeface="Arial"/>
              </a:rPr>
              <a:t>:</a:t>
            </a:r>
            <a:endParaRPr sz="1700" b="1" i="0" u="none" strike="noStrike" cap="none" dirty="0">
              <a:solidFill>
                <a:srgbClr val="000000"/>
              </a:solidFill>
              <a:latin typeface="Arial"/>
              <a:ea typeface="Arial"/>
              <a:cs typeface="Arial"/>
              <a:sym typeface="Arial"/>
            </a:endParaRPr>
          </a:p>
          <a:p>
            <a:pPr marL="298445" marR="5078" lvl="0" indent="-285750" algn="just" rtl="0">
              <a:lnSpc>
                <a:spcPct val="107700"/>
              </a:lnSpc>
              <a:spcBef>
                <a:spcPts val="1539"/>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Shopify: </a:t>
            </a:r>
            <a:r>
              <a:rPr lang="en-US" sz="1700" b="0" i="0" u="none" strike="noStrike" cap="none" dirty="0">
                <a:solidFill>
                  <a:srgbClr val="000000"/>
                </a:solidFill>
                <a:latin typeface="Arial"/>
                <a:ea typeface="Arial"/>
                <a:cs typeface="Arial"/>
                <a:sym typeface="Arial"/>
              </a:rPr>
              <a:t>Eine E-Commerce-</a:t>
            </a:r>
            <a:r>
              <a:rPr lang="en-US" sz="1700" b="0" i="0" u="none" strike="noStrike" cap="none" dirty="0" err="1">
                <a:solidFill>
                  <a:srgbClr val="000000"/>
                </a:solidFill>
                <a:latin typeface="Arial"/>
                <a:ea typeface="Arial"/>
                <a:cs typeface="Arial"/>
                <a:sym typeface="Arial"/>
              </a:rPr>
              <a:t>Plattform</a:t>
            </a:r>
            <a:r>
              <a:rPr lang="en-US" sz="1700" b="0" i="0" u="none" strike="noStrike" cap="none" dirty="0">
                <a:solidFill>
                  <a:srgbClr val="000000"/>
                </a:solidFill>
                <a:latin typeface="Arial"/>
                <a:ea typeface="Arial"/>
                <a:cs typeface="Arial"/>
                <a:sym typeface="Arial"/>
              </a:rPr>
              <a:t>, die es </a:t>
            </a:r>
            <a:r>
              <a:rPr lang="en-US" sz="1700" b="0" i="0" u="none" strike="noStrike" cap="none" dirty="0" err="1">
                <a:solidFill>
                  <a:srgbClr val="000000"/>
                </a:solidFill>
                <a:latin typeface="Arial"/>
                <a:ea typeface="Arial"/>
                <a:cs typeface="Arial"/>
                <a:sym typeface="Arial"/>
              </a:rPr>
              <a:t>Unternehmern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ermöglicht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Leichtigkeit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Online-</a:t>
            </a:r>
            <a:r>
              <a:rPr lang="en-US" sz="1700" b="0" i="0" u="none" strike="noStrike" cap="none" dirty="0" err="1">
                <a:solidFill>
                  <a:srgbClr val="000000"/>
                </a:solidFill>
                <a:latin typeface="Arial"/>
                <a:ea typeface="Arial"/>
                <a:cs typeface="Arial"/>
                <a:sym typeface="Arial"/>
              </a:rPr>
              <a:t>Geschäft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einzurichten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integriert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verschiedene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Funktionen</a:t>
            </a:r>
            <a:r>
              <a:rPr lang="en-US" sz="1700" b="0" i="0" u="none" strike="noStrike" cap="none" dirty="0">
                <a:solidFill>
                  <a:srgbClr val="000000"/>
                </a:solidFill>
                <a:latin typeface="Arial"/>
                <a:ea typeface="Arial"/>
                <a:cs typeface="Arial"/>
                <a:sym typeface="Arial"/>
              </a:rPr>
              <a:t> von der </a:t>
            </a:r>
            <a:r>
              <a:rPr lang="en-US" sz="1700" b="0" i="0" u="none" strike="noStrike" cap="none" dirty="0" err="1">
                <a:solidFill>
                  <a:srgbClr val="000000"/>
                </a:solidFill>
                <a:latin typeface="Arial"/>
                <a:ea typeface="Arial"/>
                <a:cs typeface="Arial"/>
                <a:sym typeface="Arial"/>
              </a:rPr>
              <a:t>Bestandsverwaltung</a:t>
            </a:r>
            <a:r>
              <a:rPr lang="en-US" sz="1700" b="0" i="0" u="none" strike="noStrike" cap="none" dirty="0">
                <a:solidFill>
                  <a:srgbClr val="000000"/>
                </a:solidFill>
                <a:latin typeface="Arial"/>
                <a:ea typeface="Arial"/>
                <a:cs typeface="Arial"/>
                <a:sym typeface="Arial"/>
              </a:rPr>
              <a:t> bis </a:t>
            </a:r>
            <a:r>
              <a:rPr lang="en-US" sz="1700" b="0" i="0" u="none" strike="noStrike" cap="none" dirty="0" err="1">
                <a:solidFill>
                  <a:srgbClr val="000000"/>
                </a:solidFill>
                <a:latin typeface="Arial"/>
                <a:ea typeface="Arial"/>
                <a:cs typeface="Arial"/>
                <a:sym typeface="Arial"/>
              </a:rPr>
              <a:t>zur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Zahlungsabwicklung</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2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WooCommerce: </a:t>
            </a:r>
            <a:r>
              <a:rPr lang="en-US" sz="1700" b="0" i="0" u="none" strike="noStrike" cap="none" dirty="0">
                <a:solidFill>
                  <a:srgbClr val="000000"/>
                </a:solidFill>
                <a:latin typeface="Arial"/>
                <a:ea typeface="Arial"/>
                <a:cs typeface="Arial"/>
                <a:sym typeface="Arial"/>
              </a:rPr>
              <a:t>Eine </a:t>
            </a:r>
            <a:r>
              <a:rPr lang="en-US" sz="1700" b="0" i="0" u="none" strike="noStrike" cap="none" dirty="0" err="1">
                <a:solidFill>
                  <a:srgbClr val="000000"/>
                </a:solidFill>
                <a:latin typeface="Arial"/>
                <a:ea typeface="Arial"/>
                <a:cs typeface="Arial"/>
                <a:sym typeface="Arial"/>
              </a:rPr>
              <a:t>anpassbare</a:t>
            </a:r>
            <a:r>
              <a:rPr lang="en-US" sz="1700" b="0" i="0" u="none" strike="noStrike" cap="none" dirty="0">
                <a:solidFill>
                  <a:srgbClr val="000000"/>
                </a:solidFill>
                <a:latin typeface="Arial"/>
                <a:ea typeface="Arial"/>
                <a:cs typeface="Arial"/>
                <a:sym typeface="Arial"/>
              </a:rPr>
              <a:t> E-Commerce-</a:t>
            </a:r>
            <a:r>
              <a:rPr lang="en-US" sz="1700" b="0" i="0" u="none" strike="noStrike" cap="none" dirty="0" err="1">
                <a:solidFill>
                  <a:srgbClr val="000000"/>
                </a:solidFill>
                <a:latin typeface="Arial"/>
                <a:ea typeface="Arial"/>
                <a:cs typeface="Arial"/>
                <a:sym typeface="Arial"/>
              </a:rPr>
              <a:t>Plattform</a:t>
            </a:r>
            <a:r>
              <a:rPr lang="en-US" sz="1700" b="0" i="0" u="none" strike="noStrike" cap="none" dirty="0">
                <a:solidFill>
                  <a:srgbClr val="000000"/>
                </a:solidFill>
                <a:latin typeface="Arial"/>
                <a:ea typeface="Arial"/>
                <a:cs typeface="Arial"/>
                <a:sym typeface="Arial"/>
              </a:rPr>
              <a:t>, die auf WordPress </a:t>
            </a:r>
            <a:r>
              <a:rPr lang="en-US" sz="1700" b="0" i="0" u="none" strike="noStrike" cap="none" dirty="0" err="1">
                <a:solidFill>
                  <a:srgbClr val="000000"/>
                </a:solidFill>
                <a:latin typeface="Arial"/>
                <a:ea typeface="Arial"/>
                <a:cs typeface="Arial"/>
                <a:sym typeface="Arial"/>
              </a:rPr>
              <a:t>aufbaut</a:t>
            </a:r>
            <a:r>
              <a:rPr lang="en-US" sz="1700" b="0" i="0" u="none" strike="noStrike" cap="none" dirty="0">
                <a:solidFill>
                  <a:srgbClr val="000000"/>
                </a:solidFill>
                <a:latin typeface="Arial"/>
                <a:ea typeface="Arial"/>
                <a:cs typeface="Arial"/>
                <a:sym typeface="Arial"/>
              </a:rPr>
              <a:t> und die </a:t>
            </a:r>
            <a:r>
              <a:rPr lang="en-US" sz="1700" b="0" i="0" u="none" strike="noStrike" cap="none" dirty="0" err="1">
                <a:solidFill>
                  <a:srgbClr val="000000"/>
                </a:solidFill>
                <a:latin typeface="Arial"/>
                <a:ea typeface="Arial"/>
                <a:cs typeface="Arial"/>
                <a:sym typeface="Arial"/>
              </a:rPr>
              <a:t>Erstellung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eines</a:t>
            </a:r>
            <a:r>
              <a:rPr lang="en-US" sz="1700" b="0" i="0" u="none" strike="noStrike" cap="none" dirty="0">
                <a:solidFill>
                  <a:srgbClr val="000000"/>
                </a:solidFill>
                <a:latin typeface="Arial"/>
                <a:ea typeface="Arial"/>
                <a:cs typeface="Arial"/>
                <a:sym typeface="Arial"/>
              </a:rPr>
              <a:t> Online-Shops </a:t>
            </a:r>
            <a:r>
              <a:rPr lang="en-US" sz="1700" b="0" i="0" u="none" strike="noStrike" cap="none" dirty="0" err="1">
                <a:solidFill>
                  <a:srgbClr val="000000"/>
                </a:solidFill>
                <a:latin typeface="Arial"/>
                <a:ea typeface="Arial"/>
                <a:cs typeface="Arial"/>
                <a:sym typeface="Arial"/>
              </a:rPr>
              <a:t>mit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breiten</a:t>
            </a:r>
            <a:r>
              <a:rPr lang="en-US" sz="1700" b="0" i="0" u="none" strike="noStrike" cap="none" dirty="0">
                <a:solidFill>
                  <a:srgbClr val="000000"/>
                </a:solidFill>
                <a:latin typeface="Arial"/>
                <a:ea typeface="Arial"/>
                <a:cs typeface="Arial"/>
                <a:sym typeface="Arial"/>
              </a:rPr>
              <a:t> Palette von Plugins und </a:t>
            </a:r>
            <a:r>
              <a:rPr lang="en-US" sz="1700" b="0" i="0" u="none" strike="noStrike" cap="none" dirty="0" err="1">
                <a:solidFill>
                  <a:srgbClr val="000000"/>
                </a:solidFill>
                <a:latin typeface="Arial"/>
                <a:ea typeface="Arial"/>
                <a:cs typeface="Arial"/>
                <a:sym typeface="Arial"/>
              </a:rPr>
              <a:t>Erweiterungen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ermöglicht</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
        <p:nvSpPr>
          <p:cNvPr id="1290" name="Google Shape;1290;p157"/>
          <p:cNvSpPr txBox="1"/>
          <p:nvPr/>
        </p:nvSpPr>
        <p:spPr>
          <a:xfrm>
            <a:off x="1048404" y="4063885"/>
            <a:ext cx="8589847" cy="2167846"/>
          </a:xfrm>
          <a:prstGeom prst="rect">
            <a:avLst/>
          </a:prstGeom>
          <a:noFill/>
          <a:ln>
            <a:noFill/>
          </a:ln>
        </p:spPr>
        <p:txBody>
          <a:bodyPr spcFirstLastPara="1" wrap="square" lIns="0" tIns="130100" rIns="0" bIns="0" anchor="t" anchorCtr="0">
            <a:spAutoFit/>
          </a:bodyPr>
          <a:lstStyle/>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Für Gastgewerbe-Unternehmer:</a:t>
            </a:r>
            <a:endParaRPr sz="1700" b="1" i="0" u="none" strike="noStrike" cap="none">
              <a:solidFill>
                <a:srgbClr val="000000"/>
              </a:solidFill>
              <a:latin typeface="Arial"/>
              <a:ea typeface="Arial"/>
              <a:cs typeface="Arial"/>
              <a:sym typeface="Arial"/>
            </a:endParaRPr>
          </a:p>
          <a:p>
            <a:pPr marL="298445" marR="0" lvl="0" indent="-285750" algn="l" rtl="0">
              <a:lnSpc>
                <a:spcPct val="100000"/>
              </a:lnSpc>
              <a:spcBef>
                <a:spcPts val="86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Buchungs- und Reservierungssysteme: </a:t>
            </a:r>
            <a:r>
              <a:rPr lang="en-US" sz="1700" b="0" i="0" u="none" strike="noStrike" cap="none">
                <a:solidFill>
                  <a:srgbClr val="000000"/>
                </a:solidFill>
                <a:latin typeface="Arial"/>
                <a:ea typeface="Arial"/>
                <a:cs typeface="Arial"/>
                <a:sym typeface="Arial"/>
              </a:rPr>
              <a:t>Plattformen wie Booking.com und OpenTable rationalisieren die Reservierungsverwaltung und verbessern den Kundenservice.</a:t>
            </a:r>
            <a:endParaRPr sz="1700" b="0" i="0" u="none" strike="noStrike" cap="none">
              <a:solidFill>
                <a:srgbClr val="000000"/>
              </a:solidFill>
              <a:latin typeface="Arial"/>
              <a:ea typeface="Arial"/>
              <a:cs typeface="Arial"/>
              <a:sym typeface="Arial"/>
            </a:endParaRPr>
          </a:p>
          <a:p>
            <a:pPr marL="12695" marR="0" lvl="0" indent="0" algn="l" rtl="0">
              <a:lnSpc>
                <a:spcPct val="100000"/>
              </a:lnSpc>
              <a:spcBef>
                <a:spcPts val="155"/>
              </a:spcBef>
              <a:spcAft>
                <a:spcPts val="0"/>
              </a:spcAft>
              <a:buNone/>
            </a:pPr>
            <a:endParaRPr sz="1700" b="0" i="0" u="none" strike="noStrike" cap="none">
              <a:solidFill>
                <a:srgbClr val="000000"/>
              </a:solidFill>
              <a:latin typeface="Arial"/>
              <a:ea typeface="Arial"/>
              <a:cs typeface="Arial"/>
              <a:sym typeface="Arial"/>
            </a:endParaRPr>
          </a:p>
          <a:p>
            <a:pPr marL="298445" marR="0" lvl="0" indent="-285750" algn="l" rtl="0">
              <a:lnSpc>
                <a:spcPct val="100000"/>
              </a:lnSpc>
              <a:spcBef>
                <a:spcPts val="260"/>
              </a:spcBef>
              <a:spcAft>
                <a:spcPts val="0"/>
              </a:spcAft>
              <a:buClr>
                <a:srgbClr val="000000"/>
              </a:buClr>
              <a:buSzPts val="1700"/>
              <a:buFont typeface="Arial"/>
              <a:buChar char="•"/>
            </a:pPr>
            <a:r>
              <a:rPr lang="en-US" sz="1700" b="1" i="0" u="none" strike="noStrike" cap="none">
                <a:solidFill>
                  <a:srgbClr val="000000"/>
                </a:solidFill>
                <a:latin typeface="Arial"/>
                <a:ea typeface="Arial"/>
                <a:cs typeface="Arial"/>
                <a:sym typeface="Arial"/>
              </a:rPr>
              <a:t>Kundenbeziehungsmanagement (CRM): </a:t>
            </a:r>
            <a:r>
              <a:rPr lang="en-US" sz="1700" b="0" i="0" u="none" strike="noStrike" cap="none">
                <a:solidFill>
                  <a:srgbClr val="000000"/>
                </a:solidFill>
                <a:latin typeface="Arial"/>
                <a:ea typeface="Arial"/>
                <a:cs typeface="Arial"/>
                <a:sym typeface="Arial"/>
              </a:rPr>
              <a:t>Systeme wie Salesforce und Zoho CRM sind entscheidend für die Verwaltung von Gästedaten und die Personalisierung von Dienstleistungen.</a:t>
            </a:r>
            <a:endParaRPr/>
          </a:p>
          <a:p>
            <a:pPr marL="12695" marR="0" lvl="0" indent="0" algn="just" rtl="0">
              <a:lnSpc>
                <a:spcPct val="100000"/>
              </a:lnSpc>
              <a:spcBef>
                <a:spcPts val="155"/>
              </a:spcBef>
              <a:spcAft>
                <a:spcPts val="0"/>
              </a:spcAft>
              <a:buNone/>
            </a:pP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pic>
        <p:nvPicPr>
          <p:cNvPr id="1295" name="Google Shape;1295;p158"/>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296" name="Google Shape;1296;p158"/>
          <p:cNvSpPr txBox="1"/>
          <p:nvPr/>
        </p:nvSpPr>
        <p:spPr>
          <a:xfrm>
            <a:off x="658802" y="1087701"/>
            <a:ext cx="9042225" cy="5384269"/>
          </a:xfrm>
          <a:prstGeom prst="rect">
            <a:avLst/>
          </a:prstGeom>
          <a:noFill/>
          <a:ln>
            <a:noFill/>
          </a:ln>
        </p:spPr>
        <p:txBody>
          <a:bodyPr spcFirstLastPara="1" wrap="square" lIns="0" tIns="12675" rIns="0" bIns="0" anchor="t" anchorCtr="0">
            <a:spAutoFit/>
          </a:bodyPr>
          <a:lstStyle/>
          <a:p>
            <a:pPr marL="702029" marR="0" lvl="0" indent="0" algn="l"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3: </a:t>
            </a:r>
            <a:r>
              <a:rPr lang="en-US" sz="1700" b="1" i="0" u="none" strike="noStrike" cap="none" dirty="0" err="1">
                <a:solidFill>
                  <a:srgbClr val="000000"/>
                </a:solidFill>
                <a:latin typeface="Arial"/>
                <a:ea typeface="Arial"/>
                <a:cs typeface="Arial"/>
                <a:sym typeface="Arial"/>
              </a:rPr>
              <a:t>Nutzung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branchenspezifischen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digitalen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Plattformen</a:t>
            </a:r>
            <a:r>
              <a:rPr lang="en-US" sz="1700" b="1" i="0" u="none" strike="noStrike" cap="none" dirty="0">
                <a:solidFill>
                  <a:srgbClr val="000000"/>
                </a:solidFill>
                <a:latin typeface="Arial"/>
                <a:ea typeface="Arial"/>
                <a:cs typeface="Arial"/>
                <a:sym typeface="Arial"/>
              </a:rPr>
              <a:t> und Tools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1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a:t>
            </a:r>
            <a:r>
              <a:rPr lang="en-US" sz="1700" b="1" i="0" u="none" strike="noStrike" cap="none" dirty="0" err="1">
                <a:solidFill>
                  <a:srgbClr val="000000"/>
                </a:solidFill>
                <a:latin typeface="Arial"/>
                <a:ea typeface="Arial"/>
                <a:cs typeface="Arial"/>
                <a:sym typeface="Arial"/>
              </a:rPr>
              <a:t>Immobilien-Unternehmer</a:t>
            </a:r>
            <a:r>
              <a:rPr lang="en-US" sz="1700" b="1" i="0" u="none" strike="noStrike" cap="none" dirty="0">
                <a:solidFill>
                  <a:srgbClr val="000000"/>
                </a:solidFill>
                <a:latin typeface="Arial"/>
                <a:ea typeface="Arial"/>
                <a:cs typeface="Arial"/>
                <a:sym typeface="Arial"/>
              </a:rPr>
              <a:t>:</a:t>
            </a:r>
            <a:endParaRPr lang="tr-TR" sz="1700" b="1" i="0" u="none" strike="noStrike" cap="none" dirty="0">
              <a:solidFill>
                <a:srgbClr val="000000"/>
              </a:solidFill>
              <a:latin typeface="Arial"/>
              <a:ea typeface="Arial"/>
              <a:cs typeface="Arial"/>
              <a:sym typeface="Arial"/>
            </a:endParaRPr>
          </a:p>
          <a:p>
            <a:pPr marL="12695" marR="0" lvl="0" algn="l" rtl="0">
              <a:lnSpc>
                <a:spcPct val="100000"/>
              </a:lnSpc>
              <a:spcBef>
                <a:spcPts val="0"/>
              </a:spcBef>
              <a:spcAft>
                <a:spcPts val="0"/>
              </a:spcAft>
              <a:buClr>
                <a:srgbClr val="000000"/>
              </a:buClr>
              <a:buSzPts val="1700"/>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5"/>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Software für </a:t>
            </a:r>
            <a:r>
              <a:rPr lang="en-US" sz="1700" b="1" i="0" u="none" strike="noStrike" cap="none" dirty="0" err="1">
                <a:solidFill>
                  <a:srgbClr val="000000"/>
                </a:solidFill>
                <a:latin typeface="Arial"/>
                <a:ea typeface="Arial"/>
                <a:cs typeface="Arial"/>
                <a:sym typeface="Arial"/>
              </a:rPr>
              <a:t>virtuelle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Besichtigungen</a:t>
            </a:r>
            <a:r>
              <a:rPr lang="en-US" sz="1700" b="1" i="0" u="none" strike="noStrike" cap="none" dirty="0">
                <a:solidFill>
                  <a:srgbClr val="000000"/>
                </a:solidFill>
                <a:latin typeface="Arial"/>
                <a:ea typeface="Arial"/>
                <a:cs typeface="Arial"/>
                <a:sym typeface="Arial"/>
              </a:rPr>
              <a:t>: </a:t>
            </a:r>
            <a:r>
              <a:rPr lang="en-US" sz="1700" b="0" i="0" u="none" strike="noStrike" cap="none" dirty="0">
                <a:solidFill>
                  <a:srgbClr val="000000"/>
                </a:solidFill>
                <a:latin typeface="Arial"/>
                <a:ea typeface="Arial"/>
                <a:cs typeface="Arial"/>
                <a:sym typeface="Arial"/>
              </a:rPr>
              <a:t>Tools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Matterport </a:t>
            </a:r>
            <a:r>
              <a:rPr lang="en-US" sz="1700" b="0" i="0" u="none" strike="noStrike" cap="none" dirty="0" err="1">
                <a:solidFill>
                  <a:srgbClr val="000000"/>
                </a:solidFill>
                <a:latin typeface="Arial"/>
                <a:ea typeface="Arial"/>
                <a:cs typeface="Arial"/>
                <a:sym typeface="Arial"/>
              </a:rPr>
              <a:t>ermöglichen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Erstellung</a:t>
            </a:r>
            <a:r>
              <a:rPr lang="en-US" sz="1700" b="0" i="0" u="none" strike="noStrike" cap="none" dirty="0">
                <a:solidFill>
                  <a:srgbClr val="000000"/>
                </a:solidFill>
                <a:latin typeface="Arial"/>
                <a:ea typeface="Arial"/>
                <a:cs typeface="Arial"/>
                <a:sym typeface="Arial"/>
              </a:rPr>
              <a:t> von </a:t>
            </a:r>
            <a:r>
              <a:rPr lang="en-US" sz="1700" b="0" i="0" u="none" strike="noStrike" cap="none" dirty="0" err="1">
                <a:solidFill>
                  <a:srgbClr val="000000"/>
                </a:solidFill>
                <a:latin typeface="Arial"/>
                <a:ea typeface="Arial"/>
                <a:cs typeface="Arial"/>
                <a:sym typeface="Arial"/>
              </a:rPr>
              <a:t>immersiven</a:t>
            </a:r>
            <a:r>
              <a:rPr lang="en-US" sz="1700" b="0" i="0" u="none" strike="noStrike" cap="none" dirty="0">
                <a:solidFill>
                  <a:srgbClr val="000000"/>
                </a:solidFill>
                <a:latin typeface="Arial"/>
                <a:ea typeface="Arial"/>
                <a:cs typeface="Arial"/>
                <a:sym typeface="Arial"/>
              </a:rPr>
              <a:t> 3D-Immobilien</a:t>
            </a:r>
            <a:endParaRPr dirty="0"/>
          </a:p>
          <a:p>
            <a:pPr marL="12695" marR="0" lvl="0" indent="0" algn="l" rtl="0">
              <a:lnSpc>
                <a:spcPct val="100000"/>
              </a:lnSpc>
              <a:spcBef>
                <a:spcPts val="155"/>
              </a:spcBef>
              <a:spcAft>
                <a:spcPts val="0"/>
              </a:spcAft>
              <a:buNone/>
            </a:pPr>
            <a:r>
              <a:rPr lang="en-US" sz="1700" b="0" i="0" u="none" strike="noStrike" cap="none" dirty="0" err="1">
                <a:solidFill>
                  <a:srgbClr val="000000"/>
                </a:solidFill>
                <a:latin typeface="Arial"/>
                <a:ea typeface="Arial"/>
                <a:cs typeface="Arial"/>
                <a:sym typeface="Arial"/>
              </a:rPr>
              <a:t>Führungen</a:t>
            </a:r>
            <a:r>
              <a:rPr lang="en-US" sz="1700" b="0" i="0" u="none" strike="noStrike" cap="none" dirty="0">
                <a:solidFill>
                  <a:srgbClr val="000000"/>
                </a:solidFill>
                <a:latin typeface="Arial"/>
                <a:ea typeface="Arial"/>
                <a:cs typeface="Arial"/>
                <a:sym typeface="Arial"/>
              </a:rPr>
              <a:t>, die das </a:t>
            </a:r>
            <a:r>
              <a:rPr lang="en-US" sz="1700" b="0" i="0" u="none" strike="noStrike" cap="none" dirty="0" err="1">
                <a:solidFill>
                  <a:srgbClr val="000000"/>
                </a:solidFill>
                <a:latin typeface="Arial"/>
                <a:ea typeface="Arial"/>
                <a:cs typeface="Arial"/>
                <a:sym typeface="Arial"/>
              </a:rPr>
              <a:t>Kauferlebnis</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Kunden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15"/>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5"/>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Tools für die </a:t>
            </a:r>
            <a:r>
              <a:rPr lang="en-US" sz="1700" b="1" i="0" u="none" strike="noStrike" cap="none" dirty="0" err="1">
                <a:solidFill>
                  <a:srgbClr val="000000"/>
                </a:solidFill>
                <a:latin typeface="Arial"/>
                <a:ea typeface="Arial"/>
                <a:cs typeface="Arial"/>
                <a:sym typeface="Arial"/>
              </a:rPr>
              <a:t>Immobilienverwaltung</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Softwarelösungen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Buildium</a:t>
            </a:r>
            <a:r>
              <a:rPr lang="en-US" sz="1700" b="0" i="0" u="none" strike="noStrike" cap="none" dirty="0">
                <a:solidFill>
                  <a:srgbClr val="000000"/>
                </a:solidFill>
                <a:latin typeface="Arial"/>
                <a:ea typeface="Arial"/>
                <a:cs typeface="Arial"/>
                <a:sym typeface="Arial"/>
              </a:rPr>
              <a:t> und AppFolio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umfassende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Funktionen</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Immobilienverwaltung</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298445" marR="0" lvl="0" indent="-177800" algn="l" rtl="0">
              <a:lnSpc>
                <a:spcPct val="100000"/>
              </a:lnSpc>
              <a:spcBef>
                <a:spcPts val="5"/>
              </a:spcBef>
              <a:spcAft>
                <a:spcPts val="0"/>
              </a:spcAft>
              <a:buClr>
                <a:srgbClr val="000000"/>
              </a:buClr>
              <a:buSzPts val="1700"/>
              <a:buFont typeface="Arial"/>
              <a:buNone/>
            </a:pPr>
            <a:endParaRPr sz="1700" b="0" i="0" u="none" strike="noStrike" cap="none" dirty="0">
              <a:solidFill>
                <a:srgbClr val="000000"/>
              </a:solidFill>
              <a:latin typeface="Arial"/>
              <a:ea typeface="Arial"/>
              <a:cs typeface="Arial"/>
              <a:sym typeface="Arial"/>
            </a:endParaRPr>
          </a:p>
          <a:p>
            <a:pPr marL="12695" marR="0" lvl="0" indent="0" algn="l" rtl="0">
              <a:lnSpc>
                <a:spcPct val="100000"/>
              </a:lnSpc>
              <a:spcBef>
                <a:spcPts val="5"/>
              </a:spcBef>
              <a:spcAft>
                <a:spcPts val="0"/>
              </a:spcAft>
              <a:buNone/>
            </a:pPr>
            <a:endParaRPr sz="1700" b="0" i="0" u="none" strike="noStrike" cap="none" dirty="0">
              <a:solidFill>
                <a:srgbClr val="000000"/>
              </a:solidFill>
              <a:latin typeface="Arial"/>
              <a:ea typeface="Arial"/>
              <a:cs typeface="Arial"/>
              <a:sym typeface="Arial"/>
            </a:endParaRPr>
          </a:p>
          <a:p>
            <a:pPr marL="386040" marR="0" lvl="0" indent="-285750" algn="l" rtl="0">
              <a:lnSpc>
                <a:spcPct val="100000"/>
              </a:lnSpc>
              <a:spcBef>
                <a:spcPts val="1679"/>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a:t>
            </a:r>
            <a:r>
              <a:rPr lang="en-US" sz="1700" b="1" i="0" u="none" strike="noStrike" cap="none" dirty="0" err="1">
                <a:solidFill>
                  <a:srgbClr val="000000"/>
                </a:solidFill>
                <a:latin typeface="Arial"/>
                <a:ea typeface="Arial"/>
                <a:cs typeface="Arial"/>
                <a:sym typeface="Arial"/>
              </a:rPr>
              <a:t>Unternehmer</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im</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verarbeitenden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Gewerbe</a:t>
            </a:r>
            <a:r>
              <a:rPr lang="en-US" sz="1700" b="1" i="0" u="none" strike="noStrike" cap="none" dirty="0">
                <a:solidFill>
                  <a:srgbClr val="000000"/>
                </a:solidFill>
                <a:latin typeface="Arial"/>
                <a:ea typeface="Arial"/>
                <a:cs typeface="Arial"/>
                <a:sym typeface="Arial"/>
              </a:rPr>
              <a:t>:</a:t>
            </a:r>
            <a:endParaRPr sz="1700" b="1" i="0" u="none" strike="noStrike" cap="none" dirty="0">
              <a:solidFill>
                <a:srgbClr val="000000"/>
              </a:solidFill>
              <a:latin typeface="Arial"/>
              <a:ea typeface="Arial"/>
              <a:cs typeface="Arial"/>
              <a:sym typeface="Arial"/>
            </a:endParaRPr>
          </a:p>
          <a:p>
            <a:pPr marL="386040" marR="0" lvl="0" indent="-285750" algn="l" rtl="0">
              <a:lnSpc>
                <a:spcPct val="100000"/>
              </a:lnSpc>
              <a:spcBef>
                <a:spcPts val="86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Werkzeuge</a:t>
            </a:r>
            <a:r>
              <a:rPr lang="en-US" sz="1700" b="1" i="0" u="none" strike="noStrike" cap="none" dirty="0">
                <a:solidFill>
                  <a:srgbClr val="000000"/>
                </a:solidFill>
                <a:latin typeface="Arial"/>
                <a:ea typeface="Arial"/>
                <a:cs typeface="Arial"/>
                <a:sym typeface="Arial"/>
              </a:rPr>
              <a:t> für das </a:t>
            </a:r>
            <a:r>
              <a:rPr lang="en-US" sz="1700" b="1" i="0" u="none" strike="noStrike" cap="none" dirty="0" err="1">
                <a:solidFill>
                  <a:srgbClr val="000000"/>
                </a:solidFill>
                <a:latin typeface="Arial"/>
                <a:ea typeface="Arial"/>
                <a:cs typeface="Arial"/>
                <a:sym typeface="Arial"/>
              </a:rPr>
              <a:t>Lieferkettenmanagement</a:t>
            </a:r>
            <a:r>
              <a:rPr lang="en-US" sz="1700" b="1" i="0" u="none" strike="noStrike" cap="none" dirty="0">
                <a:solidFill>
                  <a:srgbClr val="000000"/>
                </a:solidFill>
                <a:latin typeface="Arial"/>
                <a:ea typeface="Arial"/>
                <a:cs typeface="Arial"/>
                <a:sym typeface="Arial"/>
              </a:rPr>
              <a:t> (SCM): </a:t>
            </a:r>
            <a:r>
              <a:rPr lang="en-US" sz="1700" b="0" i="0" u="none" strike="noStrike" cap="none" dirty="0" err="1">
                <a:solidFill>
                  <a:srgbClr val="000000"/>
                </a:solidFill>
                <a:latin typeface="Arial"/>
                <a:ea typeface="Arial"/>
                <a:cs typeface="Arial"/>
                <a:sym typeface="Arial"/>
              </a:rPr>
              <a:t>Systeme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SAP SCM und Oracle SCM Cloud </a:t>
            </a:r>
            <a:r>
              <a:rPr lang="en-US" sz="1700" b="0" i="0" u="none" strike="noStrike" cap="none" dirty="0" err="1">
                <a:solidFill>
                  <a:srgbClr val="000000"/>
                </a:solidFill>
                <a:latin typeface="Arial"/>
                <a:ea typeface="Arial"/>
                <a:cs typeface="Arial"/>
                <a:sym typeface="Arial"/>
              </a:rPr>
              <a:t>optimieren</a:t>
            </a:r>
            <a:r>
              <a:rPr lang="en-US" sz="1700" b="0" i="0" u="none" strike="noStrike" cap="none" dirty="0">
                <a:solidFill>
                  <a:srgbClr val="000000"/>
                </a:solidFill>
                <a:latin typeface="Arial"/>
                <a:ea typeface="Arial"/>
                <a:cs typeface="Arial"/>
                <a:sym typeface="Arial"/>
              </a:rPr>
              <a:t> den </a:t>
            </a:r>
            <a:r>
              <a:rPr lang="en-US" sz="1700" b="0" i="0" u="none" strike="noStrike" cap="none" dirty="0" err="1">
                <a:solidFill>
                  <a:srgbClr val="000000"/>
                </a:solidFill>
                <a:latin typeface="Arial"/>
                <a:ea typeface="Arial"/>
                <a:cs typeface="Arial"/>
                <a:sym typeface="Arial"/>
              </a:rPr>
              <a:t>gesamten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Lieferkettenprozess</a:t>
            </a:r>
            <a:r>
              <a:rPr lang="en-US" sz="1700" b="0" i="0" u="none" strike="noStrike" cap="none" dirty="0">
                <a:solidFill>
                  <a:srgbClr val="000000"/>
                </a:solidFill>
                <a:latin typeface="Arial"/>
                <a:ea typeface="Arial"/>
                <a:cs typeface="Arial"/>
                <a:sym typeface="Arial"/>
              </a:rPr>
              <a:t>.</a:t>
            </a:r>
            <a:endParaRPr dirty="0"/>
          </a:p>
          <a:p>
            <a:pPr marL="285750" marR="0" lvl="0" indent="-177800" algn="l" rtl="0">
              <a:lnSpc>
                <a:spcPct val="100000"/>
              </a:lnSpc>
              <a:spcBef>
                <a:spcPts val="35"/>
              </a:spcBef>
              <a:spcAft>
                <a:spcPts val="0"/>
              </a:spcAft>
              <a:buClr>
                <a:srgbClr val="000000"/>
              </a:buClr>
              <a:buSzPts val="1700"/>
              <a:buFont typeface="Arial"/>
              <a:buNone/>
            </a:pPr>
            <a:endParaRPr sz="1700" b="1" i="0" u="none" strike="noStrike" cap="none" dirty="0">
              <a:solidFill>
                <a:srgbClr val="000000"/>
              </a:solidFill>
              <a:latin typeface="Arial"/>
              <a:ea typeface="Arial"/>
              <a:cs typeface="Arial"/>
              <a:sym typeface="Arial"/>
            </a:endParaRPr>
          </a:p>
          <a:p>
            <a:pPr marL="386040" marR="5078" lvl="0" indent="-285750" algn="l" rtl="0">
              <a:lnSpc>
                <a:spcPct val="1077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Computergestützte</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Konstruktionssoftware</a:t>
            </a:r>
            <a:r>
              <a:rPr lang="en-US" sz="1700" b="1" i="0" u="none" strike="noStrike" cap="none" dirty="0">
                <a:solidFill>
                  <a:srgbClr val="000000"/>
                </a:solidFill>
                <a:latin typeface="Arial"/>
                <a:ea typeface="Arial"/>
                <a:cs typeface="Arial"/>
                <a:sym typeface="Arial"/>
              </a:rPr>
              <a:t> (CAD): </a:t>
            </a:r>
            <a:r>
              <a:rPr lang="en-US" sz="1700" b="0" i="0" u="none" strike="noStrike" cap="none" dirty="0" err="1">
                <a:solidFill>
                  <a:srgbClr val="000000"/>
                </a:solidFill>
                <a:latin typeface="Arial"/>
                <a:ea typeface="Arial"/>
                <a:cs typeface="Arial"/>
                <a:sym typeface="Arial"/>
              </a:rPr>
              <a:t>Unverzichtbare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Werkzeuge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AutoCAD und SolidWorks </a:t>
            </a:r>
            <a:r>
              <a:rPr lang="en-US" sz="1700" b="0" i="0" u="none" strike="noStrike" cap="none" dirty="0" err="1">
                <a:solidFill>
                  <a:srgbClr val="000000"/>
                </a:solidFill>
                <a:latin typeface="Arial"/>
                <a:ea typeface="Arial"/>
                <a:cs typeface="Arial"/>
                <a:sym typeface="Arial"/>
              </a:rPr>
              <a:t>unterstützen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Produktdesign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Konstruktion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pic>
        <p:nvPicPr>
          <p:cNvPr id="1301" name="Google Shape;1301;p159"/>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302" name="Google Shape;1302;p159"/>
          <p:cNvSpPr txBox="1"/>
          <p:nvPr/>
        </p:nvSpPr>
        <p:spPr>
          <a:xfrm>
            <a:off x="747132" y="1286589"/>
            <a:ext cx="8981873" cy="4780771"/>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3: </a:t>
            </a:r>
            <a:r>
              <a:rPr lang="en-US" sz="1700" b="1" i="0" u="none" strike="noStrike" cap="none" dirty="0" err="1">
                <a:solidFill>
                  <a:srgbClr val="000000"/>
                </a:solidFill>
                <a:latin typeface="Arial"/>
                <a:ea typeface="Arial"/>
                <a:cs typeface="Arial"/>
                <a:sym typeface="Arial"/>
              </a:rPr>
              <a:t>Nutzung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branchenspezifischen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digitalen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Plattformen</a:t>
            </a:r>
            <a:r>
              <a:rPr lang="en-US" sz="1700" b="1" i="0" u="none" strike="noStrike" cap="none" dirty="0">
                <a:solidFill>
                  <a:srgbClr val="000000"/>
                </a:solidFill>
                <a:latin typeface="Arial"/>
                <a:ea typeface="Arial"/>
                <a:cs typeface="Arial"/>
                <a:sym typeface="Arial"/>
              </a:rPr>
              <a:t> und Tools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25"/>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a:t>
            </a:r>
            <a:r>
              <a:rPr lang="en-US" sz="1700" b="1" i="0" u="none" strike="noStrike" cap="none" dirty="0" err="1">
                <a:solidFill>
                  <a:srgbClr val="000000"/>
                </a:solidFill>
                <a:latin typeface="Arial"/>
                <a:ea typeface="Arial"/>
                <a:cs typeface="Arial"/>
                <a:sym typeface="Arial"/>
              </a:rPr>
              <a:t>Unternehmer</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im</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Bildungswesen</a:t>
            </a:r>
            <a:r>
              <a:rPr lang="en-US" sz="1700" b="1" i="0" u="none" strike="noStrike" cap="none" dirty="0">
                <a:solidFill>
                  <a:srgbClr val="000000"/>
                </a:solidFill>
                <a:latin typeface="Arial"/>
                <a:ea typeface="Arial"/>
                <a:cs typeface="Arial"/>
                <a:sym typeface="Arial"/>
              </a:rPr>
              <a:t>:</a:t>
            </a:r>
            <a:endParaRPr lang="tr-TR" sz="1700" b="1" i="0" u="none" strike="noStrike" cap="none" dirty="0">
              <a:solidFill>
                <a:srgbClr val="000000"/>
              </a:solidFill>
              <a:latin typeface="Arial"/>
              <a:ea typeface="Arial"/>
              <a:cs typeface="Arial"/>
              <a:sym typeface="Arial"/>
            </a:endParaRPr>
          </a:p>
          <a:p>
            <a:pPr marL="12695" marR="0" lvl="0" algn="l" rtl="0">
              <a:lnSpc>
                <a:spcPct val="100000"/>
              </a:lnSpc>
              <a:spcBef>
                <a:spcPts val="0"/>
              </a:spcBef>
              <a:spcAft>
                <a:spcPts val="0"/>
              </a:spcAft>
              <a:buClr>
                <a:srgbClr val="000000"/>
              </a:buClr>
              <a:buSzPts val="1700"/>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Lernmanagementsysteme</a:t>
            </a:r>
            <a:r>
              <a:rPr lang="en-US" sz="1700" b="1" i="0" u="none" strike="noStrike" cap="none" dirty="0">
                <a:solidFill>
                  <a:srgbClr val="000000"/>
                </a:solidFill>
                <a:latin typeface="Arial"/>
                <a:ea typeface="Arial"/>
                <a:cs typeface="Arial"/>
                <a:sym typeface="Arial"/>
              </a:rPr>
              <a:t> (LMS): </a:t>
            </a:r>
            <a:r>
              <a:rPr lang="en-US" sz="1700" b="0" i="0" u="none" strike="noStrike" cap="none" dirty="0" err="1">
                <a:solidFill>
                  <a:srgbClr val="000000"/>
                </a:solidFill>
                <a:latin typeface="Arial"/>
                <a:ea typeface="Arial"/>
                <a:cs typeface="Arial"/>
                <a:sym typeface="Arial"/>
              </a:rPr>
              <a:t>Plattformen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Canvas und Blackboard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Verwaltung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Bereitstellung</a:t>
            </a:r>
            <a:r>
              <a:rPr lang="en-US" sz="1700" b="0" i="0" u="none" strike="noStrike" cap="none" dirty="0">
                <a:solidFill>
                  <a:srgbClr val="000000"/>
                </a:solidFill>
                <a:latin typeface="Arial"/>
                <a:ea typeface="Arial"/>
                <a:cs typeface="Arial"/>
                <a:sym typeface="Arial"/>
              </a:rPr>
              <a:t> von </a:t>
            </a:r>
            <a:r>
              <a:rPr lang="en-US" sz="1700" b="0" i="0" u="none" strike="noStrike" cap="none" dirty="0" err="1">
                <a:solidFill>
                  <a:srgbClr val="000000"/>
                </a:solidFill>
                <a:latin typeface="Arial"/>
                <a:ea typeface="Arial"/>
                <a:cs typeface="Arial"/>
                <a:sym typeface="Arial"/>
              </a:rPr>
              <a:t>Bildungsinhalten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im</a:t>
            </a:r>
            <a:r>
              <a:rPr lang="en-US" sz="1700" b="0" i="0" u="none" strike="noStrike" cap="none" dirty="0">
                <a:solidFill>
                  <a:srgbClr val="000000"/>
                </a:solidFill>
                <a:latin typeface="Arial"/>
                <a:ea typeface="Arial"/>
                <a:cs typeface="Arial"/>
                <a:sym typeface="Arial"/>
              </a:rPr>
              <a:t> Internet </a:t>
            </a:r>
            <a:r>
              <a:rPr lang="en-US" sz="1700" b="0" i="0" u="none" strike="noStrike" cap="none" dirty="0" err="1">
                <a:solidFill>
                  <a:srgbClr val="000000"/>
                </a:solidFill>
                <a:latin typeface="Arial"/>
                <a:ea typeface="Arial"/>
                <a:cs typeface="Arial"/>
                <a:sym typeface="Arial"/>
              </a:rPr>
              <a:t>unerlässlich</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2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EdTech-Tools: </a:t>
            </a:r>
            <a:r>
              <a:rPr lang="en-US" sz="1700" b="0" i="0" u="none" strike="noStrike" cap="none" dirty="0" err="1">
                <a:solidFill>
                  <a:srgbClr val="000000"/>
                </a:solidFill>
                <a:latin typeface="Arial"/>
                <a:ea typeface="Arial"/>
                <a:cs typeface="Arial"/>
                <a:sym typeface="Arial"/>
              </a:rPr>
              <a:t>Interaktive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Lerntools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Kahoot! und Quizlet </a:t>
            </a:r>
            <a:r>
              <a:rPr lang="en-US" sz="1700" b="0" i="0" u="none" strike="noStrike" cap="none" dirty="0" err="1">
                <a:solidFill>
                  <a:srgbClr val="000000"/>
                </a:solidFill>
                <a:latin typeface="Arial"/>
                <a:ea typeface="Arial"/>
                <a:cs typeface="Arial"/>
                <a:sym typeface="Arial"/>
              </a:rPr>
              <a:t>binden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Schüler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verbessern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Lernerfahrung</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1579"/>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Umwelt- und </a:t>
            </a:r>
            <a:r>
              <a:rPr lang="en-US" sz="1700" b="1" i="0" u="none" strike="noStrike" cap="none" dirty="0" err="1">
                <a:solidFill>
                  <a:srgbClr val="000000"/>
                </a:solidFill>
                <a:latin typeface="Arial"/>
                <a:ea typeface="Arial"/>
                <a:cs typeface="Arial"/>
                <a:sym typeface="Arial"/>
              </a:rPr>
              <a:t>Nachhaltigkeitsunternehmer</a:t>
            </a:r>
            <a:r>
              <a:rPr lang="en-US" sz="1700" b="1" i="0" u="none" strike="noStrike" cap="none" dirty="0">
                <a:solidFill>
                  <a:srgbClr val="000000"/>
                </a:solidFill>
                <a:latin typeface="Arial"/>
                <a:ea typeface="Arial"/>
                <a:cs typeface="Arial"/>
                <a:sym typeface="Arial"/>
              </a:rPr>
              <a:t>:</a:t>
            </a:r>
            <a:endParaRPr sz="1700" b="1" i="0" u="none" strike="noStrike" cap="none" dirty="0">
              <a:solidFill>
                <a:srgbClr val="000000"/>
              </a:solidFill>
              <a:latin typeface="Arial"/>
              <a:ea typeface="Arial"/>
              <a:cs typeface="Arial"/>
              <a:sym typeface="Arial"/>
            </a:endParaRPr>
          </a:p>
          <a:p>
            <a:pPr marL="298445" marR="0" lvl="0" indent="-285750" algn="l" rtl="0">
              <a:lnSpc>
                <a:spcPct val="100000"/>
              </a:lnSpc>
              <a:spcBef>
                <a:spcPts val="855"/>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Energiemanagement</a:t>
            </a:r>
            <a:r>
              <a:rPr lang="en-US" sz="1700" b="1" i="0" u="none" strike="noStrike" cap="none" dirty="0">
                <a:solidFill>
                  <a:srgbClr val="000000"/>
                </a:solidFill>
                <a:latin typeface="Arial"/>
                <a:ea typeface="Arial"/>
                <a:cs typeface="Arial"/>
                <a:sym typeface="Arial"/>
              </a:rPr>
              <a:t>-Software: </a:t>
            </a:r>
            <a:r>
              <a:rPr lang="en-US" sz="1700" b="0" i="0" u="none" strike="noStrike" cap="none" dirty="0">
                <a:solidFill>
                  <a:srgbClr val="000000"/>
                </a:solidFill>
                <a:latin typeface="Arial"/>
                <a:ea typeface="Arial"/>
                <a:cs typeface="Arial"/>
                <a:sym typeface="Arial"/>
              </a:rPr>
              <a:t>Tools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EnergyCAP</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Entronix</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helfen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bei</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effizienten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Überwachung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Verwaltung</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Energieverbrauchs</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15"/>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5"/>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Apps für die </a:t>
            </a:r>
            <a:r>
              <a:rPr lang="en-US" sz="1700" b="1" i="0" u="none" strike="noStrike" cap="none" dirty="0" err="1">
                <a:solidFill>
                  <a:srgbClr val="000000"/>
                </a:solidFill>
                <a:latin typeface="Arial"/>
                <a:ea typeface="Arial"/>
                <a:cs typeface="Arial"/>
                <a:sym typeface="Arial"/>
              </a:rPr>
              <a:t>Abfallwirtschaft</a:t>
            </a:r>
            <a:r>
              <a:rPr lang="en-US" sz="1700" b="1" i="0" u="none" strike="noStrike" cap="none" dirty="0">
                <a:solidFill>
                  <a:srgbClr val="000000"/>
                </a:solidFill>
                <a:latin typeface="Arial"/>
                <a:ea typeface="Arial"/>
                <a:cs typeface="Arial"/>
                <a:sym typeface="Arial"/>
              </a:rPr>
              <a:t>:</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Plattformen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RecycleSmart</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iRecycle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 innovative </a:t>
            </a:r>
            <a:r>
              <a:rPr lang="en-US" sz="1700" b="0" i="0" u="none" strike="noStrike" cap="none" dirty="0" err="1">
                <a:solidFill>
                  <a:srgbClr val="000000"/>
                </a:solidFill>
                <a:latin typeface="Arial"/>
                <a:ea typeface="Arial"/>
                <a:cs typeface="Arial"/>
                <a:sym typeface="Arial"/>
              </a:rPr>
              <a:t>Lösungen</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effektives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Abfallmanagement</a:t>
            </a:r>
            <a:r>
              <a:rPr lang="en-US" sz="1700" b="0" i="0" u="none" strike="noStrike" cap="none" dirty="0">
                <a:solidFill>
                  <a:srgbClr val="000000"/>
                </a:solidFill>
                <a:latin typeface="Arial"/>
                <a:ea typeface="Arial"/>
                <a:cs typeface="Arial"/>
                <a:sym typeface="Arial"/>
              </a:rPr>
              <a:t> und Recycling.</a:t>
            </a:r>
            <a:endParaRPr sz="1700" b="0" i="0" u="none" strike="noStrike" cap="none" dirty="0">
              <a:solidFill>
                <a:srgbClr val="000000"/>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pic>
        <p:nvPicPr>
          <p:cNvPr id="1307" name="Google Shape;1307;p160"/>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308" name="Google Shape;1308;p160"/>
          <p:cNvSpPr txBox="1"/>
          <p:nvPr/>
        </p:nvSpPr>
        <p:spPr>
          <a:xfrm>
            <a:off x="869985" y="1409253"/>
            <a:ext cx="8601273" cy="5174340"/>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3: </a:t>
            </a:r>
            <a:r>
              <a:rPr lang="en-US" sz="1700" b="1" i="0" u="none" strike="noStrike" cap="none" dirty="0" err="1">
                <a:solidFill>
                  <a:srgbClr val="000000"/>
                </a:solidFill>
                <a:latin typeface="Arial"/>
                <a:ea typeface="Arial"/>
                <a:cs typeface="Arial"/>
                <a:sym typeface="Arial"/>
              </a:rPr>
              <a:t>Nutzung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branchenspezifischen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digitalen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Plattformen</a:t>
            </a:r>
            <a:r>
              <a:rPr lang="en-US" sz="1700" b="1" i="0" u="none" strike="noStrike" cap="none" dirty="0">
                <a:solidFill>
                  <a:srgbClr val="000000"/>
                </a:solidFill>
                <a:latin typeface="Arial"/>
                <a:ea typeface="Arial"/>
                <a:cs typeface="Arial"/>
                <a:sym typeface="Arial"/>
              </a:rPr>
              <a:t> und Tools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50"/>
              </a:spcBef>
              <a:spcAft>
                <a:spcPts val="0"/>
              </a:spcAft>
              <a:buNone/>
            </a:pPr>
            <a:endParaRPr sz="1700" b="0"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a:t>
            </a:r>
            <a:r>
              <a:rPr lang="en-US" sz="1700" b="1" i="0" u="none" strike="noStrike" cap="none" dirty="0" err="1">
                <a:solidFill>
                  <a:srgbClr val="000000"/>
                </a:solidFill>
                <a:latin typeface="Arial"/>
                <a:ea typeface="Arial"/>
                <a:cs typeface="Arial"/>
                <a:sym typeface="Arial"/>
              </a:rPr>
              <a:t>Unternehmer</a:t>
            </a:r>
            <a:r>
              <a:rPr lang="en-US" sz="1700" b="1" i="0" u="none" strike="noStrike" cap="none" dirty="0">
                <a:solidFill>
                  <a:srgbClr val="000000"/>
                </a:solidFill>
                <a:latin typeface="Arial"/>
                <a:ea typeface="Arial"/>
                <a:cs typeface="Arial"/>
                <a:sym typeface="Arial"/>
              </a:rPr>
              <a:t> in der </a:t>
            </a:r>
            <a:r>
              <a:rPr lang="en-US" sz="1700" b="1" i="0" u="none" strike="noStrike" cap="none" dirty="0" err="1">
                <a:solidFill>
                  <a:srgbClr val="000000"/>
                </a:solidFill>
                <a:latin typeface="Arial"/>
                <a:ea typeface="Arial"/>
                <a:cs typeface="Arial"/>
                <a:sym typeface="Arial"/>
              </a:rPr>
              <a:t>Landwirtschaft</a:t>
            </a:r>
            <a:r>
              <a:rPr lang="en-US" sz="1700" b="1" i="0" u="none" strike="noStrike" cap="none" dirty="0">
                <a:solidFill>
                  <a:srgbClr val="000000"/>
                </a:solidFill>
                <a:latin typeface="Arial"/>
                <a:ea typeface="Arial"/>
                <a:cs typeface="Arial"/>
                <a:sym typeface="Arial"/>
              </a:rPr>
              <a:t>:</a:t>
            </a:r>
            <a:endParaRPr lang="tr-TR" sz="1700" b="1" i="0" u="none" strike="noStrike" cap="none" dirty="0">
              <a:solidFill>
                <a:srgbClr val="000000"/>
              </a:solidFill>
              <a:latin typeface="Arial"/>
              <a:ea typeface="Arial"/>
              <a:cs typeface="Arial"/>
              <a:sym typeface="Arial"/>
            </a:endParaRPr>
          </a:p>
          <a:p>
            <a:pPr marL="12695" marR="0" lvl="0" algn="l" rtl="0">
              <a:lnSpc>
                <a:spcPct val="100000"/>
              </a:lnSpc>
              <a:spcBef>
                <a:spcPts val="0"/>
              </a:spcBef>
              <a:spcAft>
                <a:spcPts val="0"/>
              </a:spcAft>
              <a:buClr>
                <a:srgbClr val="000000"/>
              </a:buClr>
              <a:buSzPts val="1700"/>
            </a:pPr>
            <a:endParaRPr sz="1700" b="1" i="0" u="none" strike="noStrike" cap="none" dirty="0">
              <a:solidFill>
                <a:srgbClr val="000000"/>
              </a:solidFill>
              <a:latin typeface="Arial"/>
              <a:ea typeface="Arial"/>
              <a:cs typeface="Arial"/>
              <a:sym typeface="Arial"/>
            </a:endParaRPr>
          </a:p>
          <a:p>
            <a:pPr marL="298445" marR="0" lvl="0" indent="-285750" algn="l" rtl="0">
              <a:lnSpc>
                <a:spcPct val="100000"/>
              </a:lnSpc>
              <a:spcBef>
                <a:spcPts val="5"/>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Software für die </a:t>
            </a:r>
            <a:r>
              <a:rPr lang="en-US" sz="1700" b="1" i="0" u="none" strike="noStrike" cap="none" dirty="0" err="1">
                <a:solidFill>
                  <a:srgbClr val="000000"/>
                </a:solidFill>
                <a:latin typeface="Arial"/>
                <a:ea typeface="Arial"/>
                <a:cs typeface="Arial"/>
                <a:sym typeface="Arial"/>
              </a:rPr>
              <a:t>Betriebsführung</a:t>
            </a:r>
            <a:r>
              <a:rPr lang="en-US" sz="1700" b="1" i="0" u="none" strike="noStrike" cap="none" dirty="0">
                <a:solidFill>
                  <a:srgbClr val="000000"/>
                </a:solidFill>
                <a:latin typeface="Arial"/>
                <a:ea typeface="Arial"/>
                <a:cs typeface="Arial"/>
                <a:sym typeface="Arial"/>
              </a:rPr>
              <a:t>: </a:t>
            </a:r>
            <a:r>
              <a:rPr lang="en-US" sz="1700" b="0" i="0" u="none" strike="noStrike" cap="none" dirty="0">
                <a:solidFill>
                  <a:srgbClr val="000000"/>
                </a:solidFill>
                <a:latin typeface="Arial"/>
                <a:ea typeface="Arial"/>
                <a:cs typeface="Arial"/>
                <a:sym typeface="Arial"/>
              </a:rPr>
              <a:t>Tools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AgriWebb</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FarmLogs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helfen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bei</a:t>
            </a:r>
            <a:r>
              <a:rPr lang="en-US" sz="1700" b="0" i="0" u="none" strike="noStrike" cap="none" dirty="0">
                <a:solidFill>
                  <a:srgbClr val="000000"/>
                </a:solidFill>
                <a:latin typeface="Arial"/>
                <a:ea typeface="Arial"/>
                <a:cs typeface="Arial"/>
                <a:sym typeface="Arial"/>
              </a:rPr>
              <a:t> der </a:t>
            </a:r>
            <a:r>
              <a:rPr lang="en-US" sz="1700" b="0" i="0" u="none" strike="noStrike" cap="none" dirty="0" err="1">
                <a:solidFill>
                  <a:srgbClr val="000000"/>
                </a:solidFill>
                <a:latin typeface="Arial"/>
                <a:ea typeface="Arial"/>
                <a:cs typeface="Arial"/>
                <a:sym typeface="Arial"/>
              </a:rPr>
              <a:t>umfassenden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Betriebsführung</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35"/>
              </a:spcBef>
              <a:spcAft>
                <a:spcPts val="0"/>
              </a:spcAft>
              <a:buNone/>
            </a:pPr>
            <a:endParaRPr sz="1700" b="0" i="0" u="none" strike="noStrike" cap="none" dirty="0">
              <a:solidFill>
                <a:srgbClr val="000000"/>
              </a:solidFill>
              <a:latin typeface="Arial"/>
              <a:ea typeface="Arial"/>
              <a:cs typeface="Arial"/>
              <a:sym typeface="Arial"/>
            </a:endParaRPr>
          </a:p>
          <a:p>
            <a:pPr marL="298445" marR="12060" lvl="0" indent="-285750" algn="l" rtl="0">
              <a:lnSpc>
                <a:spcPct val="107700"/>
              </a:lnSpc>
              <a:spcBef>
                <a:spcPts val="0"/>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Technologie</a:t>
            </a:r>
            <a:r>
              <a:rPr lang="en-US" sz="1700" b="1" i="0" u="none" strike="noStrike" cap="none" dirty="0">
                <a:solidFill>
                  <a:srgbClr val="000000"/>
                </a:solidFill>
                <a:latin typeface="Arial"/>
                <a:ea typeface="Arial"/>
                <a:cs typeface="Arial"/>
                <a:sym typeface="Arial"/>
              </a:rPr>
              <a:t> für </a:t>
            </a:r>
            <a:r>
              <a:rPr lang="en-US" sz="1700" b="1" i="0" u="none" strike="noStrike" cap="none" dirty="0" err="1">
                <a:solidFill>
                  <a:srgbClr val="000000"/>
                </a:solidFill>
                <a:latin typeface="Arial"/>
                <a:ea typeface="Arial"/>
                <a:cs typeface="Arial"/>
                <a:sym typeface="Arial"/>
              </a:rPr>
              <a:t>Präzisionslandwirtschaft</a:t>
            </a:r>
            <a:r>
              <a:rPr lang="en-US" sz="1700" b="1" i="0" u="none" strike="noStrike" cap="none" dirty="0">
                <a:solidFill>
                  <a:srgbClr val="000000"/>
                </a:solidFill>
                <a:latin typeface="Arial"/>
                <a:ea typeface="Arial"/>
                <a:cs typeface="Arial"/>
                <a:sym typeface="Arial"/>
              </a:rPr>
              <a:t>: </a:t>
            </a:r>
            <a:r>
              <a:rPr lang="en-US" sz="1700" b="0" i="0" u="none" strike="noStrike" cap="none" dirty="0">
                <a:solidFill>
                  <a:srgbClr val="000000"/>
                </a:solidFill>
                <a:latin typeface="Arial"/>
                <a:ea typeface="Arial"/>
                <a:cs typeface="Arial"/>
                <a:sym typeface="Arial"/>
              </a:rPr>
              <a:t>Moderne </a:t>
            </a:r>
            <a:r>
              <a:rPr lang="en-US" sz="1700" b="0" i="0" u="none" strike="noStrike" cap="none" dirty="0" err="1">
                <a:solidFill>
                  <a:srgbClr val="000000"/>
                </a:solidFill>
                <a:latin typeface="Arial"/>
                <a:ea typeface="Arial"/>
                <a:cs typeface="Arial"/>
                <a:sym typeface="Arial"/>
              </a:rPr>
              <a:t>Systeme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Trimble Agriculture und John Deere Operations Center </a:t>
            </a:r>
            <a:r>
              <a:rPr lang="en-US" sz="1700" b="0" i="0" u="none" strike="noStrike" cap="none" dirty="0" err="1">
                <a:solidFill>
                  <a:srgbClr val="000000"/>
                </a:solidFill>
                <a:latin typeface="Arial"/>
                <a:ea typeface="Arial"/>
                <a:cs typeface="Arial"/>
                <a:sym typeface="Arial"/>
              </a:rPr>
              <a:t>nutzen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Datenanalysen</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optimierte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landwirtschaftliche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Praktiken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a:p>
            <a:pPr marL="285750" marR="0" lvl="0" indent="-177800" algn="l" rtl="0">
              <a:lnSpc>
                <a:spcPct val="100000"/>
              </a:lnSpc>
              <a:spcBef>
                <a:spcPts val="35"/>
              </a:spcBef>
              <a:spcAft>
                <a:spcPts val="0"/>
              </a:spcAft>
              <a:buClr>
                <a:srgbClr val="000000"/>
              </a:buClr>
              <a:buSzPts val="1700"/>
              <a:buFont typeface="Noto Sans Symbols"/>
              <a:buNone/>
            </a:pPr>
            <a:endParaRPr sz="1700" b="1" i="0" u="none" strike="noStrike" cap="none" dirty="0">
              <a:solidFill>
                <a:srgbClr val="000000"/>
              </a:solidFill>
              <a:latin typeface="Arial"/>
              <a:ea typeface="Arial"/>
              <a:cs typeface="Arial"/>
              <a:sym typeface="Arial"/>
            </a:endParaRPr>
          </a:p>
          <a:p>
            <a:pPr marL="0" marR="0" lvl="0" indent="0" algn="l" rtl="0">
              <a:lnSpc>
                <a:spcPct val="100000"/>
              </a:lnSpc>
              <a:spcBef>
                <a:spcPts val="35"/>
              </a:spcBef>
              <a:spcAft>
                <a:spcPts val="0"/>
              </a:spcAft>
              <a:buNone/>
            </a:pPr>
            <a:endParaRPr sz="1700" b="1" i="0" u="none" strike="noStrike" cap="none" dirty="0">
              <a:solidFill>
                <a:srgbClr val="000000"/>
              </a:solidFill>
              <a:latin typeface="Arial"/>
              <a:ea typeface="Arial"/>
              <a:cs typeface="Arial"/>
              <a:sym typeface="Arial"/>
            </a:endParaRPr>
          </a:p>
          <a:p>
            <a:pPr marL="298445" marR="0" lvl="0" indent="-285750" algn="l" rtl="0">
              <a:lnSpc>
                <a:spcPct val="100000"/>
              </a:lnSpc>
              <a:spcBef>
                <a:spcPts val="5"/>
              </a:spcBef>
              <a:spcAft>
                <a:spcPts val="0"/>
              </a:spcAft>
              <a:buClr>
                <a:srgbClr val="000000"/>
              </a:buClr>
              <a:buSzPts val="1700"/>
              <a:buFont typeface="Noto Sans Symbols"/>
              <a:buChar char="⮚"/>
            </a:pPr>
            <a:r>
              <a:rPr lang="en-US" sz="1700" b="1" i="0" u="none" strike="noStrike" cap="none" dirty="0">
                <a:solidFill>
                  <a:srgbClr val="000000"/>
                </a:solidFill>
                <a:latin typeface="Arial"/>
                <a:ea typeface="Arial"/>
                <a:cs typeface="Arial"/>
                <a:sym typeface="Arial"/>
              </a:rPr>
              <a:t>Für </a:t>
            </a:r>
            <a:r>
              <a:rPr lang="en-US" sz="1700" b="1" i="0" u="none" strike="noStrike" cap="none" dirty="0" err="1">
                <a:solidFill>
                  <a:srgbClr val="000000"/>
                </a:solidFill>
                <a:latin typeface="Arial"/>
                <a:ea typeface="Arial"/>
                <a:cs typeface="Arial"/>
                <a:sym typeface="Arial"/>
              </a:rPr>
              <a:t>Unternehmer</a:t>
            </a:r>
            <a:r>
              <a:rPr lang="en-US" sz="1700" b="1" i="0" u="none" strike="noStrike" cap="none" dirty="0">
                <a:solidFill>
                  <a:srgbClr val="000000"/>
                </a:solidFill>
                <a:latin typeface="Arial"/>
                <a:ea typeface="Arial"/>
                <a:cs typeface="Arial"/>
                <a:sym typeface="Arial"/>
              </a:rPr>
              <a:t> der </a:t>
            </a:r>
            <a:r>
              <a:rPr lang="en-US" sz="1700" b="1" i="0" u="none" strike="noStrike" cap="none" dirty="0" err="1">
                <a:solidFill>
                  <a:srgbClr val="000000"/>
                </a:solidFill>
                <a:latin typeface="Arial"/>
                <a:ea typeface="Arial"/>
                <a:cs typeface="Arial"/>
                <a:sym typeface="Arial"/>
              </a:rPr>
              <a:t>Unterhaltungsbranche</a:t>
            </a:r>
            <a:r>
              <a:rPr lang="en-US" sz="1700" b="1" i="0" u="none" strike="noStrike" cap="none" dirty="0">
                <a:solidFill>
                  <a:srgbClr val="000000"/>
                </a:solidFill>
                <a:latin typeface="Arial"/>
                <a:ea typeface="Arial"/>
                <a:cs typeface="Arial"/>
                <a:sym typeface="Arial"/>
              </a:rPr>
              <a:t>:</a:t>
            </a:r>
            <a:endParaRPr sz="1700" b="1" i="0" u="none" strike="noStrike" cap="none" dirty="0">
              <a:solidFill>
                <a:srgbClr val="000000"/>
              </a:solidFill>
              <a:latin typeface="Arial"/>
              <a:ea typeface="Arial"/>
              <a:cs typeface="Arial"/>
              <a:sym typeface="Arial"/>
            </a:endParaRPr>
          </a:p>
          <a:p>
            <a:pPr marL="298445" marR="0" lvl="0" indent="-285750" algn="l" rtl="0">
              <a:lnSpc>
                <a:spcPct val="100000"/>
              </a:lnSpc>
              <a:spcBef>
                <a:spcPts val="855"/>
              </a:spcBef>
              <a:spcAft>
                <a:spcPts val="0"/>
              </a:spcAft>
              <a:buClr>
                <a:srgbClr val="000000"/>
              </a:buClr>
              <a:buSzPts val="1700"/>
              <a:buFont typeface="Arial"/>
              <a:buChar char="•"/>
            </a:pPr>
            <a:r>
              <a:rPr lang="en-US" sz="1700" b="1" i="0" u="none" strike="noStrike" cap="none" dirty="0" err="1">
                <a:solidFill>
                  <a:srgbClr val="000000"/>
                </a:solidFill>
                <a:latin typeface="Arial"/>
                <a:ea typeface="Arial"/>
                <a:cs typeface="Arial"/>
                <a:sym typeface="Arial"/>
              </a:rPr>
              <a:t>Veranstaltungsmanagement-Plattformen</a:t>
            </a:r>
            <a:r>
              <a:rPr lang="en-US" sz="1700" b="1" i="0" u="none" strike="noStrike" cap="none" dirty="0">
                <a:solidFill>
                  <a:srgbClr val="000000"/>
                </a:solidFill>
                <a:latin typeface="Arial"/>
                <a:ea typeface="Arial"/>
                <a:cs typeface="Arial"/>
                <a:sym typeface="Arial"/>
              </a:rPr>
              <a:t>: </a:t>
            </a:r>
            <a:r>
              <a:rPr lang="en-US" sz="1700" b="0" i="0" u="none" strike="noStrike" cap="none" dirty="0">
                <a:solidFill>
                  <a:srgbClr val="000000"/>
                </a:solidFill>
                <a:latin typeface="Arial"/>
                <a:ea typeface="Arial"/>
                <a:cs typeface="Arial"/>
                <a:sym typeface="Arial"/>
              </a:rPr>
              <a:t>Tools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Eventbrite und Cvent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Organisation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Verwaltung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verschiedener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Veranstaltungen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unerlässlich</a:t>
            </a:r>
            <a:r>
              <a:rPr lang="en-US" sz="1700" b="0"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15"/>
              </a:spcBef>
              <a:spcAft>
                <a:spcPts val="0"/>
              </a:spcAft>
              <a:buNone/>
            </a:pPr>
            <a:endParaRPr sz="1700" b="1" i="0" u="none" strike="noStrike" cap="none" dirty="0">
              <a:solidFill>
                <a:srgbClr val="000000"/>
              </a:solidFill>
              <a:latin typeface="Arial"/>
              <a:ea typeface="Arial"/>
              <a:cs typeface="Arial"/>
              <a:sym typeface="Arial"/>
            </a:endParaRPr>
          </a:p>
          <a:p>
            <a:pPr marL="298445" marR="0" lvl="0" indent="-285750" algn="l" rtl="0">
              <a:lnSpc>
                <a:spcPct val="100000"/>
              </a:lnSpc>
              <a:spcBef>
                <a:spcPts val="0"/>
              </a:spcBef>
              <a:spcAft>
                <a:spcPts val="0"/>
              </a:spcAft>
              <a:buClr>
                <a:srgbClr val="000000"/>
              </a:buClr>
              <a:buSzPts val="1700"/>
              <a:buFont typeface="Arial"/>
              <a:buChar char="•"/>
            </a:pPr>
            <a:r>
              <a:rPr lang="en-US" sz="1700" b="1" i="0" u="none" strike="noStrike" cap="none" dirty="0">
                <a:solidFill>
                  <a:srgbClr val="000000"/>
                </a:solidFill>
                <a:latin typeface="Arial"/>
                <a:ea typeface="Arial"/>
                <a:cs typeface="Arial"/>
                <a:sym typeface="Arial"/>
              </a:rPr>
              <a:t>Streaming und </a:t>
            </a:r>
            <a:r>
              <a:rPr lang="en-US" sz="1700" b="1" i="0" u="none" strike="noStrike" cap="none" dirty="0" err="1">
                <a:solidFill>
                  <a:srgbClr val="000000"/>
                </a:solidFill>
                <a:latin typeface="Arial"/>
                <a:ea typeface="Arial"/>
                <a:cs typeface="Arial"/>
                <a:sym typeface="Arial"/>
              </a:rPr>
              <a:t>Vertrieb</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Inhalten</a:t>
            </a:r>
            <a:r>
              <a:rPr lang="en-US" sz="1700" b="1"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Plattformen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wie</a:t>
            </a:r>
            <a:r>
              <a:rPr lang="en-US" sz="1700" b="0" i="0" u="none" strike="noStrike" cap="none" dirty="0">
                <a:solidFill>
                  <a:srgbClr val="000000"/>
                </a:solidFill>
                <a:latin typeface="Arial"/>
                <a:ea typeface="Arial"/>
                <a:cs typeface="Arial"/>
                <a:sym typeface="Arial"/>
              </a:rPr>
              <a:t> Spotify für Musik und Vimeo für </a:t>
            </a:r>
            <a:r>
              <a:rPr lang="en-US" sz="1700" b="0" i="0" u="none" strike="noStrike" cap="none" dirty="0" err="1">
                <a:solidFill>
                  <a:srgbClr val="000000"/>
                </a:solidFill>
                <a:latin typeface="Arial"/>
                <a:ea typeface="Arial"/>
                <a:cs typeface="Arial"/>
                <a:sym typeface="Arial"/>
              </a:rPr>
              <a:t>Videoinhalte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bieten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effektive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Kanäle</a:t>
            </a:r>
            <a:r>
              <a:rPr lang="en-US" sz="1700" b="0" i="0" u="none" strike="noStrike" cap="none" dirty="0">
                <a:solidFill>
                  <a:srgbClr val="000000"/>
                </a:solidFill>
                <a:latin typeface="Arial"/>
                <a:ea typeface="Arial"/>
                <a:cs typeface="Arial"/>
                <a:sym typeface="Arial"/>
              </a:rPr>
              <a:t> für die </a:t>
            </a:r>
            <a:r>
              <a:rPr lang="en-US" sz="1700" b="0" i="0" u="none" strike="noStrike" cap="none" dirty="0" err="1">
                <a:solidFill>
                  <a:srgbClr val="000000"/>
                </a:solidFill>
                <a:latin typeface="Arial"/>
                <a:ea typeface="Arial"/>
                <a:cs typeface="Arial"/>
                <a:sym typeface="Arial"/>
              </a:rPr>
              <a:t>Verbreitung</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Monetarisierung</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312"/>
        <p:cNvGrpSpPr/>
        <p:nvPr/>
      </p:nvGrpSpPr>
      <p:grpSpPr>
        <a:xfrm>
          <a:off x="0" y="0"/>
          <a:ext cx="0" cy="0"/>
          <a:chOff x="0" y="0"/>
          <a:chExt cx="0" cy="0"/>
        </a:xfrm>
      </p:grpSpPr>
      <p:pic>
        <p:nvPicPr>
          <p:cNvPr id="1313" name="Google Shape;1313;p161"/>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314" name="Google Shape;1314;p161"/>
          <p:cNvSpPr txBox="1"/>
          <p:nvPr/>
        </p:nvSpPr>
        <p:spPr>
          <a:xfrm>
            <a:off x="624469" y="996658"/>
            <a:ext cx="9333570" cy="2343778"/>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Kapitel 3: Nutzung von branchenspezifischen digitalen Plattformen und Tools</a:t>
            </a: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25"/>
              </a:spcBef>
              <a:spcAft>
                <a:spcPts val="0"/>
              </a:spcAft>
              <a:buNone/>
            </a:pPr>
            <a:endParaRPr sz="1700" b="0" i="0" u="none" strike="noStrike" cap="none">
              <a:solidFill>
                <a:srgbClr val="000000"/>
              </a:solidFill>
              <a:latin typeface="Arial"/>
              <a:ea typeface="Arial"/>
              <a:cs typeface="Arial"/>
              <a:sym typeface="Arial"/>
            </a:endParaRPr>
          </a:p>
          <a:p>
            <a:pPr marL="12695" marR="0" lvl="0" indent="0" algn="just" rtl="0">
              <a:lnSpc>
                <a:spcPct val="100000"/>
              </a:lnSpc>
              <a:spcBef>
                <a:spcPts val="0"/>
              </a:spcBef>
              <a:spcAft>
                <a:spcPts val="0"/>
              </a:spcAft>
              <a:buNone/>
            </a:pPr>
            <a:r>
              <a:rPr lang="en-US" sz="1700" b="1" i="0" u="none" strike="noStrike" cap="none">
                <a:solidFill>
                  <a:srgbClr val="000000"/>
                </a:solidFill>
                <a:latin typeface="Arial"/>
                <a:ea typeface="Arial"/>
                <a:cs typeface="Arial"/>
                <a:sym typeface="Arial"/>
              </a:rPr>
              <a:t>Die transformative Wirkung von IKT-Tools</a:t>
            </a:r>
            <a:endParaRPr sz="1700" b="1" i="0" u="none" strike="noStrike" cap="none">
              <a:solidFill>
                <a:srgbClr val="000000"/>
              </a:solidFill>
              <a:latin typeface="Arial"/>
              <a:ea typeface="Arial"/>
              <a:cs typeface="Arial"/>
              <a:sym typeface="Arial"/>
            </a:endParaRPr>
          </a:p>
          <a:p>
            <a:pPr marL="12695" marR="5078" lvl="0" indent="0" algn="just" rtl="0">
              <a:lnSpc>
                <a:spcPct val="107400"/>
              </a:lnSpc>
              <a:spcBef>
                <a:spcPts val="1349"/>
              </a:spcBef>
              <a:spcAft>
                <a:spcPts val="0"/>
              </a:spcAft>
              <a:buNone/>
            </a:pPr>
            <a:r>
              <a:rPr lang="en-US" sz="1700" b="0" i="0" u="none" strike="noStrike" cap="none">
                <a:solidFill>
                  <a:srgbClr val="000000"/>
                </a:solidFill>
                <a:latin typeface="Arial"/>
                <a:ea typeface="Arial"/>
                <a:cs typeface="Arial"/>
                <a:sym typeface="Arial"/>
              </a:rPr>
              <a:t>Die Einführung dieser IKT-Lösungen verändert die Geschäftsabläufe und ermöglicht es den Unternehmern, Routineaufgaben zu automatisieren, Prozesse zu rationalisieren und wertvolle Erkenntnisse aus der Datenanalyse zu gewinnen. Dies steigert nicht nur die Produktivität, sondern ermöglicht es den Unternehmern auch, sich auf strategische Aspekte des Unternehmenswachstums zu konzentrieren. Darüber hinaus stellt die Skalierbarkeit dieser Tools sicher, dass mit dem Wachstum des Unternehmens auch die digitale Infrastruktur mitwächst und neue Herausforderungen und Chancen aufnimmt.</a:t>
            </a:r>
            <a:endParaRPr sz="1700" b="0" i="0" u="none" strike="noStrike" cap="none">
              <a:solidFill>
                <a:srgbClr val="000000"/>
              </a:solidFill>
              <a:latin typeface="Arial"/>
              <a:ea typeface="Arial"/>
              <a:cs typeface="Arial"/>
              <a:sym typeface="Arial"/>
            </a:endParaRPr>
          </a:p>
        </p:txBody>
      </p:sp>
      <p:pic>
        <p:nvPicPr>
          <p:cNvPr id="1315" name="Google Shape;1315;p161"/>
          <p:cNvPicPr preferRelativeResize="0"/>
          <p:nvPr/>
        </p:nvPicPr>
        <p:blipFill rotWithShape="1">
          <a:blip r:embed="rId4">
            <a:alphaModFix/>
          </a:blip>
          <a:srcRect/>
          <a:stretch/>
        </p:blipFill>
        <p:spPr>
          <a:xfrm>
            <a:off x="2839023" y="3970419"/>
            <a:ext cx="5013766" cy="2775201"/>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pic>
        <p:nvPicPr>
          <p:cNvPr id="1320" name="Google Shape;1320;p162"/>
          <p:cNvPicPr preferRelativeResize="0"/>
          <p:nvPr/>
        </p:nvPicPr>
        <p:blipFill rotWithShape="1">
          <a:blip r:embed="rId3">
            <a:alphaModFix/>
          </a:blip>
          <a:srcRect/>
          <a:stretch/>
        </p:blipFill>
        <p:spPr>
          <a:xfrm>
            <a:off x="1420" y="0"/>
            <a:ext cx="10688975" cy="7559673"/>
          </a:xfrm>
          <a:prstGeom prst="rect">
            <a:avLst/>
          </a:prstGeom>
          <a:noFill/>
          <a:ln>
            <a:noFill/>
          </a:ln>
        </p:spPr>
      </p:pic>
      <p:sp>
        <p:nvSpPr>
          <p:cNvPr id="1321" name="Google Shape;1321;p162"/>
          <p:cNvSpPr txBox="1"/>
          <p:nvPr/>
        </p:nvSpPr>
        <p:spPr>
          <a:xfrm>
            <a:off x="724829" y="996658"/>
            <a:ext cx="8926117" cy="2344705"/>
          </a:xfrm>
          <a:prstGeom prst="rect">
            <a:avLst/>
          </a:prstGeom>
          <a:noFill/>
          <a:ln>
            <a:noFill/>
          </a:ln>
        </p:spPr>
        <p:txBody>
          <a:bodyPr spcFirstLastPara="1" wrap="square" lIns="0" tIns="12675" rIns="0" bIns="0" anchor="t" anchorCtr="0">
            <a:spAutoFit/>
          </a:bodyPr>
          <a:lstStyle/>
          <a:p>
            <a:pPr marL="789624" marR="0" lvl="0" indent="0" algn="l" rtl="0">
              <a:lnSpc>
                <a:spcPct val="100000"/>
              </a:lnSpc>
              <a:spcBef>
                <a:spcPts val="0"/>
              </a:spcBef>
              <a:spcAft>
                <a:spcPts val="0"/>
              </a:spcAft>
              <a:buNone/>
            </a:pPr>
            <a:r>
              <a:rPr lang="en-US" sz="1700" b="1" i="0" u="none" strike="noStrike" cap="none" dirty="0" err="1">
                <a:solidFill>
                  <a:srgbClr val="000000"/>
                </a:solidFill>
                <a:latin typeface="Arial"/>
                <a:ea typeface="Arial"/>
                <a:cs typeface="Arial"/>
                <a:sym typeface="Arial"/>
              </a:rPr>
              <a:t>Kapitel</a:t>
            </a:r>
            <a:r>
              <a:rPr lang="en-US" sz="1700" b="1" i="0" u="none" strike="noStrike" cap="none" dirty="0">
                <a:solidFill>
                  <a:srgbClr val="000000"/>
                </a:solidFill>
                <a:latin typeface="Arial"/>
                <a:ea typeface="Arial"/>
                <a:cs typeface="Arial"/>
                <a:sym typeface="Arial"/>
              </a:rPr>
              <a:t> 3: </a:t>
            </a:r>
            <a:r>
              <a:rPr lang="en-US" sz="1700" b="1" i="0" u="none" strike="noStrike" cap="none" dirty="0" err="1">
                <a:solidFill>
                  <a:srgbClr val="000000"/>
                </a:solidFill>
                <a:latin typeface="Arial"/>
                <a:ea typeface="Arial"/>
                <a:cs typeface="Arial"/>
                <a:sym typeface="Arial"/>
              </a:rPr>
              <a:t>Nutzung</a:t>
            </a:r>
            <a:r>
              <a:rPr lang="en-US" sz="1700" b="1" i="0" u="none" strike="noStrike" cap="none" dirty="0">
                <a:solidFill>
                  <a:srgbClr val="000000"/>
                </a:solidFill>
                <a:latin typeface="Arial"/>
                <a:ea typeface="Arial"/>
                <a:cs typeface="Arial"/>
                <a:sym typeface="Arial"/>
              </a:rPr>
              <a:t> von </a:t>
            </a:r>
            <a:r>
              <a:rPr lang="en-US" sz="1700" b="1" i="0" u="none" strike="noStrike" cap="none" dirty="0" err="1">
                <a:solidFill>
                  <a:srgbClr val="000000"/>
                </a:solidFill>
                <a:latin typeface="Arial"/>
                <a:ea typeface="Arial"/>
                <a:cs typeface="Arial"/>
                <a:sym typeface="Arial"/>
              </a:rPr>
              <a:t>branchenspezifischen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digitalen</a:t>
            </a:r>
            <a:r>
              <a:rPr lang="en-US" sz="1700" b="1" i="0" u="none" strike="noStrike" cap="none" dirty="0">
                <a:solidFill>
                  <a:srgbClr val="000000"/>
                </a:solidFill>
                <a:latin typeface="Arial"/>
                <a:ea typeface="Arial"/>
                <a:cs typeface="Arial"/>
                <a:sym typeface="Arial"/>
              </a:rPr>
              <a:t> </a:t>
            </a:r>
            <a:r>
              <a:rPr lang="en-US" sz="1700" b="1" i="0" u="none" strike="noStrike" cap="none" dirty="0" err="1">
                <a:solidFill>
                  <a:srgbClr val="000000"/>
                </a:solidFill>
                <a:latin typeface="Arial"/>
                <a:ea typeface="Arial"/>
                <a:cs typeface="Arial"/>
                <a:sym typeface="Arial"/>
              </a:rPr>
              <a:t>Plattformen</a:t>
            </a:r>
            <a:r>
              <a:rPr lang="en-US" sz="1700" b="1" i="0" u="none" strike="noStrike" cap="none" dirty="0">
                <a:solidFill>
                  <a:srgbClr val="000000"/>
                </a:solidFill>
                <a:latin typeface="Arial"/>
                <a:ea typeface="Arial"/>
                <a:cs typeface="Arial"/>
                <a:sym typeface="Arial"/>
              </a:rPr>
              <a:t> und Tools</a:t>
            </a:r>
            <a:endParaRPr sz="1700" b="0" i="0" u="none" strike="noStrike" cap="none" dirty="0">
              <a:solidFill>
                <a:srgbClr val="000000"/>
              </a:solidFill>
              <a:latin typeface="Arial"/>
              <a:ea typeface="Arial"/>
              <a:cs typeface="Arial"/>
              <a:sym typeface="Arial"/>
            </a:endParaRPr>
          </a:p>
          <a:p>
            <a:pPr marL="0" marR="0" lvl="0" indent="0" algn="l" rtl="0">
              <a:lnSpc>
                <a:spcPct val="100000"/>
              </a:lnSpc>
              <a:spcBef>
                <a:spcPts val="50"/>
              </a:spcBef>
              <a:spcAft>
                <a:spcPts val="0"/>
              </a:spcAft>
              <a:buNone/>
            </a:pPr>
            <a:endParaRPr sz="1700" b="0" i="0" u="none" strike="noStrike" cap="none" dirty="0">
              <a:solidFill>
                <a:srgbClr val="000000"/>
              </a:solidFill>
              <a:latin typeface="Arial"/>
              <a:ea typeface="Arial"/>
              <a:cs typeface="Arial"/>
              <a:sym typeface="Arial"/>
            </a:endParaRPr>
          </a:p>
          <a:p>
            <a:pPr marL="12695" marR="0" lvl="0" indent="0" algn="just" rtl="0">
              <a:lnSpc>
                <a:spcPct val="100000"/>
              </a:lnSpc>
              <a:spcBef>
                <a:spcPts val="5"/>
              </a:spcBef>
              <a:spcAft>
                <a:spcPts val="0"/>
              </a:spcAft>
              <a:buNone/>
            </a:pPr>
            <a:r>
              <a:rPr lang="en-US" sz="1700" b="1" i="0" u="none" strike="noStrike" cap="none" dirty="0" err="1">
                <a:solidFill>
                  <a:srgbClr val="000000"/>
                </a:solidFill>
                <a:latin typeface="Arial"/>
                <a:ea typeface="Arial"/>
                <a:cs typeface="Arial"/>
                <a:sym typeface="Arial"/>
              </a:rPr>
              <a:t>Förderung</a:t>
            </a:r>
            <a:r>
              <a:rPr lang="en-US" sz="1700" b="1" i="0" u="none" strike="noStrike" cap="none" dirty="0">
                <a:solidFill>
                  <a:srgbClr val="000000"/>
                </a:solidFill>
                <a:latin typeface="Arial"/>
                <a:ea typeface="Arial"/>
                <a:cs typeface="Arial"/>
                <a:sym typeface="Arial"/>
              </a:rPr>
              <a:t> von Innovation und </a:t>
            </a:r>
            <a:r>
              <a:rPr lang="en-US" sz="1700" b="1" i="0" u="none" strike="noStrike" cap="none" dirty="0" err="1">
                <a:solidFill>
                  <a:srgbClr val="000000"/>
                </a:solidFill>
                <a:latin typeface="Arial"/>
                <a:ea typeface="Arial"/>
                <a:cs typeface="Arial"/>
                <a:sym typeface="Arial"/>
              </a:rPr>
              <a:t>Wettbewerbsvorteilen</a:t>
            </a:r>
            <a:endParaRPr sz="1700" b="0" i="0" u="none" strike="noStrike" cap="none" dirty="0">
              <a:solidFill>
                <a:srgbClr val="000000"/>
              </a:solidFill>
              <a:latin typeface="Arial"/>
              <a:ea typeface="Arial"/>
              <a:cs typeface="Arial"/>
              <a:sym typeface="Arial"/>
            </a:endParaRPr>
          </a:p>
          <a:p>
            <a:pPr marL="12695" marR="5078" lvl="0" indent="0" algn="just" rtl="0">
              <a:lnSpc>
                <a:spcPct val="107300"/>
              </a:lnSpc>
              <a:spcBef>
                <a:spcPts val="705"/>
              </a:spcBef>
              <a:spcAft>
                <a:spcPts val="0"/>
              </a:spcAft>
              <a:buNone/>
            </a:pPr>
            <a:r>
              <a:rPr lang="en-US" sz="1700" b="0" i="0" u="none" strike="noStrike" cap="none" dirty="0" err="1">
                <a:solidFill>
                  <a:srgbClr val="000000"/>
                </a:solidFill>
                <a:latin typeface="Arial"/>
                <a:ea typeface="Arial"/>
                <a:cs typeface="Arial"/>
                <a:sym typeface="Arial"/>
              </a:rPr>
              <a:t>Über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betriebliche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Effizienz</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hinaus</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sind</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diese</a:t>
            </a:r>
            <a:r>
              <a:rPr lang="en-US" sz="1700" b="0" i="0" u="none" strike="noStrike" cap="none" dirty="0">
                <a:solidFill>
                  <a:srgbClr val="000000"/>
                </a:solidFill>
                <a:latin typeface="Arial"/>
                <a:ea typeface="Arial"/>
                <a:cs typeface="Arial"/>
                <a:sym typeface="Arial"/>
              </a:rPr>
              <a:t> IKT-</a:t>
            </a:r>
            <a:r>
              <a:rPr lang="en-US" sz="1700" b="0" i="0" u="none" strike="noStrike" cap="none" dirty="0" err="1">
                <a:solidFill>
                  <a:srgbClr val="000000"/>
                </a:solidFill>
                <a:latin typeface="Arial"/>
                <a:ea typeface="Arial"/>
                <a:cs typeface="Arial"/>
                <a:sym typeface="Arial"/>
              </a:rPr>
              <a:t>Instrumente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Katalysatoren</a:t>
            </a:r>
            <a:r>
              <a:rPr lang="en-US" sz="1700" b="0" i="0" u="none" strike="noStrike" cap="none" dirty="0">
                <a:solidFill>
                  <a:srgbClr val="000000"/>
                </a:solidFill>
                <a:latin typeface="Arial"/>
                <a:ea typeface="Arial"/>
                <a:cs typeface="Arial"/>
                <a:sym typeface="Arial"/>
              </a:rPr>
              <a:t> für </a:t>
            </a:r>
            <a:r>
              <a:rPr lang="en-US" sz="1700" b="0" i="0" u="none" strike="noStrike" cap="none" dirty="0" err="1">
                <a:solidFill>
                  <a:srgbClr val="000000"/>
                </a:solidFill>
                <a:latin typeface="Arial"/>
                <a:ea typeface="Arial"/>
                <a:cs typeface="Arial"/>
                <a:sym typeface="Arial"/>
              </a:rPr>
              <a:t>Innovationen</a:t>
            </a:r>
            <a:r>
              <a:rPr lang="en-US" sz="1700" b="0" i="0" u="none" strike="noStrike" cap="none" dirty="0">
                <a:solidFill>
                  <a:srgbClr val="000000"/>
                </a:solidFill>
                <a:latin typeface="Arial"/>
                <a:ea typeface="Arial"/>
                <a:cs typeface="Arial"/>
                <a:sym typeface="Arial"/>
              </a:rPr>
              <a:t>. Sie </a:t>
            </a:r>
            <a:r>
              <a:rPr lang="en-US" sz="1700" b="0" i="0" u="none" strike="noStrike" cap="none" dirty="0" err="1">
                <a:solidFill>
                  <a:srgbClr val="000000"/>
                </a:solidFill>
                <a:latin typeface="Arial"/>
                <a:ea typeface="Arial"/>
                <a:cs typeface="Arial"/>
                <a:sym typeface="Arial"/>
              </a:rPr>
              <a:t>halten</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an der </a:t>
            </a:r>
            <a:r>
              <a:rPr lang="en-US" sz="1700" b="0" i="0" u="none" strike="noStrike" cap="none" dirty="0" err="1">
                <a:solidFill>
                  <a:srgbClr val="000000"/>
                </a:solidFill>
                <a:latin typeface="Arial"/>
                <a:ea typeface="Arial"/>
                <a:cs typeface="Arial"/>
                <a:sym typeface="Arial"/>
              </a:rPr>
              <a:t>Spitze</a:t>
            </a:r>
            <a:r>
              <a:rPr lang="en-US" sz="1700" b="0" i="0" u="none" strike="noStrike" cap="none" dirty="0">
                <a:solidFill>
                  <a:srgbClr val="000000"/>
                </a:solidFill>
                <a:latin typeface="Arial"/>
                <a:ea typeface="Arial"/>
                <a:cs typeface="Arial"/>
                <a:sym typeface="Arial"/>
              </a:rPr>
              <a:t> des </a:t>
            </a:r>
            <a:r>
              <a:rPr lang="en-US" sz="1700" b="0" i="0" u="none" strike="noStrike" cap="none" dirty="0" err="1">
                <a:solidFill>
                  <a:srgbClr val="000000"/>
                </a:solidFill>
                <a:latin typeface="Arial"/>
                <a:ea typeface="Arial"/>
                <a:cs typeface="Arial"/>
                <a:sym typeface="Arial"/>
              </a:rPr>
              <a:t>technologischen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Fortschritts</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ermöglichen</a:t>
            </a:r>
            <a:r>
              <a:rPr lang="en-US" sz="1700" b="0" i="0" u="none" strike="noStrike" cap="none" dirty="0">
                <a:solidFill>
                  <a:srgbClr val="000000"/>
                </a:solidFill>
                <a:latin typeface="Arial"/>
                <a:ea typeface="Arial"/>
                <a:cs typeface="Arial"/>
                <a:sym typeface="Arial"/>
              </a:rPr>
              <a:t> es </a:t>
            </a:r>
            <a:r>
              <a:rPr lang="en-US" sz="1700" b="0" i="0" u="none" strike="noStrike" cap="none" dirty="0" err="1">
                <a:solidFill>
                  <a:srgbClr val="000000"/>
                </a:solidFill>
                <a:latin typeface="Arial"/>
                <a:ea typeface="Arial"/>
                <a:cs typeface="Arial"/>
                <a:sym typeface="Arial"/>
              </a:rPr>
              <a:t>ihnen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ihre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Angebote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kontinuierlich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zu</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an die </a:t>
            </a:r>
            <a:r>
              <a:rPr lang="en-US" sz="1700" b="0" i="0" u="none" strike="noStrike" cap="none" dirty="0" err="1">
                <a:solidFill>
                  <a:srgbClr val="000000"/>
                </a:solidFill>
                <a:latin typeface="Arial"/>
                <a:ea typeface="Arial"/>
                <a:cs typeface="Arial"/>
                <a:sym typeface="Arial"/>
              </a:rPr>
              <a:t>veränderte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Marktdynamik</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anzupassen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Durch</a:t>
            </a:r>
            <a:r>
              <a:rPr lang="en-US" sz="1700" b="0" i="0" u="none" strike="noStrike" cap="none" dirty="0">
                <a:solidFill>
                  <a:srgbClr val="000000"/>
                </a:solidFill>
                <a:latin typeface="Arial"/>
                <a:ea typeface="Arial"/>
                <a:cs typeface="Arial"/>
                <a:sym typeface="Arial"/>
              </a:rPr>
              <a:t> den </a:t>
            </a:r>
            <a:r>
              <a:rPr lang="en-US" sz="1700" b="0" i="0" u="none" strike="noStrike" cap="none" dirty="0" err="1">
                <a:solidFill>
                  <a:srgbClr val="000000"/>
                </a:solidFill>
                <a:latin typeface="Arial"/>
                <a:ea typeface="Arial"/>
                <a:cs typeface="Arial"/>
                <a:sym typeface="Arial"/>
              </a:rPr>
              <a:t>Einsatz</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dieser</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Instrumente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können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Unternehmer</a:t>
            </a:r>
            <a:r>
              <a:rPr lang="en-US" sz="1700" b="0" i="0" u="none" strike="noStrike" cap="none" dirty="0">
                <a:solidFill>
                  <a:srgbClr val="000000"/>
                </a:solidFill>
                <a:latin typeface="Arial"/>
                <a:ea typeface="Arial"/>
                <a:cs typeface="Arial"/>
                <a:sym typeface="Arial"/>
              </a:rPr>
              <a:t> die </a:t>
            </a:r>
            <a:r>
              <a:rPr lang="en-US" sz="1700" b="0" i="0" u="none" strike="noStrike" cap="none" dirty="0" err="1">
                <a:solidFill>
                  <a:srgbClr val="000000"/>
                </a:solidFill>
                <a:latin typeface="Arial"/>
                <a:ea typeface="Arial"/>
                <a:cs typeface="Arial"/>
                <a:sym typeface="Arial"/>
              </a:rPr>
              <a:t>Kundenerfahrung</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verbessern</a:t>
            </a:r>
            <a:r>
              <a:rPr lang="en-US" sz="1700" b="0" i="0" u="none" strike="noStrike" cap="none" dirty="0">
                <a:solidFill>
                  <a:srgbClr val="000000"/>
                </a:solidFill>
                <a:latin typeface="Arial"/>
                <a:ea typeface="Arial"/>
                <a:cs typeface="Arial"/>
                <a:sym typeface="Arial"/>
              </a:rPr>
              <a:t>, innovative </a:t>
            </a:r>
            <a:r>
              <a:rPr lang="en-US" sz="1700" b="0" i="0" u="none" strike="noStrike" cap="none" dirty="0" err="1">
                <a:solidFill>
                  <a:srgbClr val="000000"/>
                </a:solidFill>
                <a:latin typeface="Arial"/>
                <a:ea typeface="Arial"/>
                <a:cs typeface="Arial"/>
                <a:sym typeface="Arial"/>
              </a:rPr>
              <a:t>Produkte</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Dienstleistungen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entwickeln</a:t>
            </a:r>
            <a:r>
              <a:rPr lang="en-US" sz="1700" b="0" i="0" u="none" strike="noStrike" cap="none" dirty="0">
                <a:solidFill>
                  <a:srgbClr val="000000"/>
                </a:solidFill>
                <a:latin typeface="Arial"/>
                <a:ea typeface="Arial"/>
                <a:cs typeface="Arial"/>
                <a:sym typeface="Arial"/>
              </a:rPr>
              <a:t> und </a:t>
            </a:r>
            <a:r>
              <a:rPr lang="en-US" sz="1700" b="0" i="0" u="none" strike="noStrike" cap="none" dirty="0" err="1">
                <a:solidFill>
                  <a:srgbClr val="000000"/>
                </a:solidFill>
                <a:latin typeface="Arial"/>
                <a:ea typeface="Arial"/>
                <a:cs typeface="Arial"/>
                <a:sym typeface="Arial"/>
              </a:rPr>
              <a:t>sich</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einen</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Wettbewerbsvorteil</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ihrer</a:t>
            </a:r>
            <a:r>
              <a:rPr lang="en-US" sz="1700" b="0" i="0" u="none" strike="noStrike" cap="none" dirty="0">
                <a:solidFill>
                  <a:srgbClr val="000000"/>
                </a:solidFill>
                <a:latin typeface="Arial"/>
                <a:ea typeface="Arial"/>
                <a:cs typeface="Arial"/>
                <a:sym typeface="Arial"/>
              </a:rPr>
              <a:t> Branche </a:t>
            </a:r>
            <a:r>
              <a:rPr lang="en-US" sz="1700" b="0" i="0" u="none" strike="noStrike" cap="none" dirty="0" err="1">
                <a:solidFill>
                  <a:srgbClr val="000000"/>
                </a:solidFill>
                <a:latin typeface="Arial"/>
                <a:ea typeface="Arial"/>
                <a:cs typeface="Arial"/>
                <a:sym typeface="Arial"/>
              </a:rPr>
              <a:t>verschaffen</a:t>
            </a:r>
            <a:r>
              <a:rPr lang="en-US" sz="1700" b="0" i="0" u="none" strike="noStrike" cap="none" dirty="0">
                <a:solidFill>
                  <a:srgbClr val="000000"/>
                </a:solidFill>
                <a:latin typeface="Arial"/>
                <a:ea typeface="Arial"/>
                <a:cs typeface="Arial"/>
                <a:sym typeface="Arial"/>
              </a:rPr>
              <a:t>.</a:t>
            </a:r>
            <a:endParaRPr sz="1700" b="0" i="0" u="none" strike="noStrike" cap="none" dirty="0">
              <a:solidFill>
                <a:srgbClr val="000000"/>
              </a:solidFill>
              <a:latin typeface="Arial"/>
              <a:ea typeface="Arial"/>
              <a:cs typeface="Arial"/>
              <a:sym typeface="Arial"/>
            </a:endParaRPr>
          </a:p>
        </p:txBody>
      </p:sp>
      <p:pic>
        <p:nvPicPr>
          <p:cNvPr id="1322" name="Google Shape;1322;p162"/>
          <p:cNvPicPr preferRelativeResize="0"/>
          <p:nvPr/>
        </p:nvPicPr>
        <p:blipFill rotWithShape="1">
          <a:blip r:embed="rId4">
            <a:alphaModFix/>
          </a:blip>
          <a:srcRect/>
          <a:stretch/>
        </p:blipFill>
        <p:spPr>
          <a:xfrm>
            <a:off x="2557074" y="3710407"/>
            <a:ext cx="5577664" cy="285261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pic>
        <p:nvPicPr>
          <p:cNvPr id="1327" name="Google Shape;1327;p163"/>
          <p:cNvPicPr preferRelativeResize="0"/>
          <p:nvPr/>
        </p:nvPicPr>
        <p:blipFill rotWithShape="1">
          <a:blip r:embed="rId3">
            <a:alphaModFix/>
          </a:blip>
          <a:srcRect/>
          <a:stretch/>
        </p:blipFill>
        <p:spPr>
          <a:xfrm>
            <a:off x="0" y="-1"/>
            <a:ext cx="10688973" cy="7559675"/>
          </a:xfrm>
          <a:prstGeom prst="rect">
            <a:avLst/>
          </a:prstGeom>
          <a:noFill/>
          <a:ln>
            <a:noFill/>
          </a:ln>
        </p:spPr>
      </p:pic>
      <p:sp>
        <p:nvSpPr>
          <p:cNvPr id="1328" name="Google Shape;1328;p163"/>
          <p:cNvSpPr txBox="1"/>
          <p:nvPr/>
        </p:nvSpPr>
        <p:spPr>
          <a:xfrm>
            <a:off x="1318661" y="719149"/>
            <a:ext cx="6015789" cy="3539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chemeClr val="dk1"/>
                </a:solidFill>
                <a:latin typeface="Arial"/>
                <a:ea typeface="Arial"/>
                <a:cs typeface="Arial"/>
                <a:sym typeface="Arial"/>
              </a:rPr>
              <a:t>Ressourcen </a:t>
            </a:r>
            <a:endParaRPr sz="1700" b="0" i="0" u="none" strike="noStrike" cap="none">
              <a:solidFill>
                <a:schemeClr val="dk1"/>
              </a:solidFill>
              <a:latin typeface="Arial"/>
              <a:ea typeface="Arial"/>
              <a:cs typeface="Arial"/>
              <a:sym typeface="Arial"/>
            </a:endParaRPr>
          </a:p>
        </p:txBody>
      </p:sp>
      <p:sp>
        <p:nvSpPr>
          <p:cNvPr id="1329" name="Google Shape;1329;p163"/>
          <p:cNvSpPr txBox="1"/>
          <p:nvPr/>
        </p:nvSpPr>
        <p:spPr>
          <a:xfrm>
            <a:off x="801772" y="1371504"/>
            <a:ext cx="9085427" cy="481666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4"/>
              </a:rPr>
              <a:t>https://www.tutorialspoint.com/entrepreneurship_development/entrepreneurship_development_introduction.htm</a:t>
            </a:r>
            <a:endParaRPr lang="en-GB" sz="1600" b="0" i="0" u="none" strike="noStrike" cap="none" dirty="0">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5"/>
              </a:rPr>
              <a:t>https://squareup.com/us/en/the-bottom-line/operating-your-business/8-easy-ways-to-stay-on-top-of-industry-trends</a:t>
            </a:r>
            <a:endParaRPr lang="en-GB" sz="1600" b="0" i="0" u="none" strike="noStrike" cap="none" dirty="0">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6"/>
              </a:rPr>
              <a:t>https://www.coursera.org/articles/market-analysis</a:t>
            </a:r>
            <a:r>
              <a:rPr lang="en-GB" sz="1600" b="0" i="0" u="none" strike="noStrike" cap="none" dirty="0">
                <a:solidFill>
                  <a:schemeClr val="dk1"/>
                </a:solidFill>
                <a:latin typeface="Arial"/>
                <a:ea typeface="Arial"/>
                <a:cs typeface="Arial"/>
                <a:sym typeface="Arial"/>
              </a:rPr>
              <a:t> </a:t>
            </a:r>
            <a:endParaRPr lang="en-GB"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7"/>
              </a:rPr>
              <a:t>https://www.forbes.com/sites/forbescoachescouncil/2021/02/18/11-ways-to-stay-up-on-the-latest-industry-developments/</a:t>
            </a:r>
            <a:r>
              <a:rPr lang="en-GB" sz="1600" b="0" i="0" u="none" strike="noStrike" cap="none" dirty="0">
                <a:solidFill>
                  <a:schemeClr val="dk1"/>
                </a:solidFill>
                <a:latin typeface="Arial"/>
                <a:ea typeface="Arial"/>
                <a:cs typeface="Arial"/>
                <a:sym typeface="Arial"/>
              </a:rPr>
              <a:t> </a:t>
            </a:r>
            <a:endParaRPr lang="en-GB"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8"/>
              </a:rPr>
              <a:t>https://www.entrepreneur.com/growing-a-business/7-tips-to-stay-ahead-of-the-curve-in-your-industry/452436</a:t>
            </a:r>
            <a:r>
              <a:rPr lang="en-GB" sz="1600" b="0" i="0" u="none" strike="noStrike" cap="none" dirty="0">
                <a:solidFill>
                  <a:schemeClr val="dk1"/>
                </a:solidFill>
                <a:latin typeface="Arial"/>
                <a:ea typeface="Arial"/>
                <a:cs typeface="Arial"/>
                <a:sym typeface="Arial"/>
              </a:rPr>
              <a:t> </a:t>
            </a:r>
            <a:endParaRPr lang="en-GB"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9"/>
              </a:rPr>
              <a:t>https://www.quora.com/How-do-you-stay-informed-about-industry-trends-and-changes-in-the-market-1</a:t>
            </a:r>
            <a:r>
              <a:rPr lang="en-GB" sz="1600" b="0" i="0" u="none" strike="noStrike" cap="none" dirty="0">
                <a:solidFill>
                  <a:schemeClr val="dk1"/>
                </a:solidFill>
                <a:latin typeface="Arial"/>
                <a:ea typeface="Arial"/>
                <a:cs typeface="Arial"/>
                <a:sym typeface="Arial"/>
              </a:rPr>
              <a:t> </a:t>
            </a:r>
            <a:endParaRPr lang="en-GB"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10"/>
              </a:rPr>
              <a:t>https://medium.com/@priyanka.hashtag/how-to-stay-updated-and-informed-about-industry-trends-and-updates-in-digital-marketing-3573eec5a92a</a:t>
            </a:r>
            <a:r>
              <a:rPr lang="en-GB" sz="1600" b="0" i="0" u="none" strike="noStrike" cap="none" dirty="0">
                <a:solidFill>
                  <a:schemeClr val="dk1"/>
                </a:solidFill>
                <a:latin typeface="Arial"/>
                <a:ea typeface="Arial"/>
                <a:cs typeface="Arial"/>
                <a:sym typeface="Arial"/>
              </a:rPr>
              <a:t> </a:t>
            </a:r>
            <a:endParaRPr lang="en-GB" sz="16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11"/>
              </a:rPr>
              <a:t>https://www.shopify.com/blog/market-analysis</a:t>
            </a:r>
            <a:r>
              <a:rPr lang="en-GB" sz="1600" b="0" i="0" u="none" strike="noStrike" cap="none" dirty="0">
                <a:solidFill>
                  <a:schemeClr val="dk1"/>
                </a:solidFill>
                <a:latin typeface="Arial"/>
                <a:ea typeface="Arial"/>
                <a:cs typeface="Arial"/>
                <a:sym typeface="Arial"/>
              </a:rPr>
              <a:t> </a:t>
            </a:r>
            <a:endParaRPr lang="en-GB" sz="1600" dirty="0"/>
          </a:p>
          <a:p>
            <a:pPr marL="285750" marR="0" lvl="0" indent="-285750" algn="just" rtl="0">
              <a:lnSpc>
                <a:spcPct val="100000"/>
              </a:lnSpc>
              <a:spcBef>
                <a:spcPts val="0"/>
              </a:spcBef>
              <a:spcAft>
                <a:spcPts val="0"/>
              </a:spcAft>
              <a:buClr>
                <a:srgbClr val="000000"/>
              </a:buClr>
              <a:buSzPts val="1700"/>
              <a:buFont typeface="Arial"/>
              <a:buChar char="•"/>
            </a:pPr>
            <a:r>
              <a:rPr lang="en-GB" sz="1600" b="0" i="0" u="none" strike="noStrike" cap="none" dirty="0">
                <a:solidFill>
                  <a:schemeClr val="dk1"/>
                </a:solidFill>
                <a:latin typeface="Arial"/>
                <a:ea typeface="Arial"/>
                <a:cs typeface="Arial"/>
                <a:sym typeface="Arial"/>
              </a:rPr>
              <a:t>"The Skills You Need to Start a Great Business." Mind Tools Content Team.</a:t>
            </a:r>
            <a:endParaRPr lang="en-GB" sz="1600" dirty="0"/>
          </a:p>
          <a:p>
            <a:pPr marL="285750" marR="0" lvl="0" indent="-285750" algn="just" rtl="0">
              <a:lnSpc>
                <a:spcPct val="100000"/>
              </a:lnSpc>
              <a:spcBef>
                <a:spcPts val="0"/>
              </a:spcBef>
              <a:spcAft>
                <a:spcPts val="0"/>
              </a:spcAft>
              <a:buClr>
                <a:srgbClr val="000000"/>
              </a:buClr>
              <a:buSzPts val="1700"/>
              <a:buFont typeface="Arial"/>
              <a:buChar char="•"/>
            </a:pPr>
            <a:r>
              <a:rPr lang="en-GB" sz="1600" b="0" i="0" u="none" strike="noStrike" cap="none" dirty="0">
                <a:solidFill>
                  <a:schemeClr val="dk1"/>
                </a:solidFill>
                <a:latin typeface="Arial"/>
                <a:ea typeface="Arial"/>
                <a:cs typeface="Arial"/>
                <a:sym typeface="Arial"/>
              </a:rPr>
              <a:t>Forbes (2021). Pandemic Fuels Global Growth Of Entrepreneurship And Startup Frenzy [online]</a:t>
            </a:r>
            <a:endParaRPr lang="en-GB" sz="1600" dirty="0"/>
          </a:p>
          <a:p>
            <a:pPr marL="285750" marR="0" lvl="0" indent="-285750" algn="just" rtl="0">
              <a:lnSpc>
                <a:spcPct val="100000"/>
              </a:lnSpc>
              <a:spcBef>
                <a:spcPts val="0"/>
              </a:spcBef>
              <a:spcAft>
                <a:spcPts val="0"/>
              </a:spcAft>
              <a:buClr>
                <a:srgbClr val="000000"/>
              </a:buClr>
              <a:buSzPts val="1700"/>
              <a:buFont typeface="Arial"/>
              <a:buChar char="•"/>
            </a:pPr>
            <a:r>
              <a:rPr lang="en-GB" sz="1600" b="0" i="0" u="none" strike="noStrike" cap="none" dirty="0">
                <a:solidFill>
                  <a:schemeClr val="dk1"/>
                </a:solidFill>
                <a:latin typeface="Arial"/>
                <a:ea typeface="Arial"/>
                <a:cs typeface="Arial"/>
                <a:sym typeface="Arial"/>
              </a:rPr>
              <a:t>Jennifer </a:t>
            </a:r>
            <a:r>
              <a:rPr lang="en-GB" sz="1600" b="0" i="0" u="none" strike="noStrike" cap="none" dirty="0" err="1">
                <a:solidFill>
                  <a:schemeClr val="dk1"/>
                </a:solidFill>
                <a:latin typeface="Arial"/>
                <a:ea typeface="Arial"/>
                <a:cs typeface="Arial"/>
                <a:sym typeface="Arial"/>
              </a:rPr>
              <a:t>Herrity</a:t>
            </a:r>
            <a:r>
              <a:rPr lang="en-GB" sz="1600" b="0" i="0" u="none" strike="noStrike" cap="none" dirty="0">
                <a:solidFill>
                  <a:schemeClr val="dk1"/>
                </a:solidFill>
                <a:latin typeface="Arial"/>
                <a:ea typeface="Arial"/>
                <a:cs typeface="Arial"/>
                <a:sym typeface="Arial"/>
              </a:rPr>
              <a:t> (2023)“A Guide to Entrepreneurial Skills: Definition and Examples”</a:t>
            </a:r>
            <a:endParaRPr lang="en-GB" sz="1600" dirty="0"/>
          </a:p>
          <a:p>
            <a:pPr marL="285750" marR="0" lvl="0" indent="-285750" algn="just" rtl="0">
              <a:lnSpc>
                <a:spcPct val="100000"/>
              </a:lnSpc>
              <a:spcBef>
                <a:spcPts val="0"/>
              </a:spcBef>
              <a:spcAft>
                <a:spcPts val="0"/>
              </a:spcAft>
              <a:buClr>
                <a:srgbClr val="000000"/>
              </a:buClr>
              <a:buSzPts val="1700"/>
              <a:buFont typeface="Arial"/>
              <a:buChar char="•"/>
            </a:pPr>
            <a:r>
              <a:rPr lang="en-GB" sz="1600" b="0" i="0" u="none" strike="noStrike" cap="none" dirty="0">
                <a:solidFill>
                  <a:schemeClr val="dk1"/>
                </a:solidFill>
                <a:latin typeface="Arial"/>
                <a:ea typeface="Arial"/>
                <a:cs typeface="Arial"/>
                <a:sym typeface="Arial"/>
              </a:rPr>
              <a:t>Catherine Cote (2020) “MUST-HAVE ENTREPRENEURIAL SKILLS FOR ASPIRING BUSINESS OWNERS”</a:t>
            </a:r>
            <a:endParaRPr lang="en-GB" sz="16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pic>
        <p:nvPicPr>
          <p:cNvPr id="1334" name="Google Shape;1334;p164"/>
          <p:cNvPicPr preferRelativeResize="0"/>
          <p:nvPr/>
        </p:nvPicPr>
        <p:blipFill rotWithShape="1">
          <a:blip r:embed="rId3">
            <a:alphaModFix/>
          </a:blip>
          <a:srcRect/>
          <a:stretch/>
        </p:blipFill>
        <p:spPr>
          <a:xfrm>
            <a:off x="2838" y="-3416"/>
            <a:ext cx="10688975" cy="7559673"/>
          </a:xfrm>
          <a:prstGeom prst="rect">
            <a:avLst/>
          </a:prstGeom>
          <a:noFill/>
          <a:ln>
            <a:noFill/>
          </a:ln>
        </p:spPr>
      </p:pic>
      <p:sp>
        <p:nvSpPr>
          <p:cNvPr id="1335" name="Google Shape;1335;p164"/>
          <p:cNvSpPr txBox="1"/>
          <p:nvPr/>
        </p:nvSpPr>
        <p:spPr>
          <a:xfrm>
            <a:off x="980859" y="1457916"/>
            <a:ext cx="8730093" cy="4278054"/>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4"/>
              </a:rPr>
              <a:t>https://www.investopedia.com/articles/personal-finance/111015/story-uber.asp</a:t>
            </a:r>
            <a:r>
              <a:rPr lang="en-GB" sz="1600" b="0" i="0" u="sng" strike="noStrike" cap="none" dirty="0">
                <a:solidFill>
                  <a:srgbClr val="0070C0"/>
                </a:solidFill>
                <a:latin typeface="Arial"/>
                <a:ea typeface="Arial"/>
                <a:cs typeface="Arial"/>
                <a:sym typeface="Arial"/>
              </a:rPr>
              <a:t> </a:t>
            </a:r>
            <a:endParaRPr lang="en-GB" sz="1600" b="0" i="0" u="none"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5"/>
              </a:rPr>
              <a:t>https://startuptalky.com/spotify_success_story/</a:t>
            </a:r>
            <a:endParaRPr lang="en-GB" sz="1600" b="0" i="0" u="none"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6"/>
              </a:rPr>
              <a:t>https://newsroom.spotify.com/company-info/</a:t>
            </a:r>
            <a:endParaRPr lang="en-GB" sz="1600" b="0" i="0" u="none"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7"/>
              </a:rPr>
              <a:t>https://www.forbes.com/sites/daviddawkins/2021/07/07/wise-founders-krmann-and-hinrikus-become-first-estonian-tech-billionaires-after-london-ipo/</a:t>
            </a:r>
            <a:endParaRPr lang="en-GB" sz="1600" b="0" i="0" u="none"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8"/>
              </a:rPr>
              <a:t>https://www.investopedia.com/terms/s/swot.asp</a:t>
            </a:r>
            <a:endParaRPr lang="en-GB" sz="1600" b="0" i="0" u="none"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sng" strike="noStrike" cap="none" dirty="0">
                <a:solidFill>
                  <a:schemeClr val="hlink"/>
                </a:solidFill>
                <a:latin typeface="Arial"/>
                <a:ea typeface="Arial"/>
                <a:cs typeface="Arial"/>
                <a:sym typeface="Arial"/>
                <a:hlinkClick r:id="rId9"/>
              </a:rPr>
              <a:t>https://www.forentrepreneurs.com/startup-ideation/</a:t>
            </a:r>
            <a:endParaRPr lang="en-GB" sz="1600" b="0" i="0" u="sng" strike="noStrike" cap="none" dirty="0">
              <a:solidFill>
                <a:srgbClr val="0070C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none" strike="noStrike" cap="none" dirty="0">
                <a:solidFill>
                  <a:srgbClr val="000000"/>
                </a:solidFill>
                <a:latin typeface="Arial"/>
                <a:ea typeface="Arial"/>
                <a:cs typeface="Arial"/>
                <a:sym typeface="Arial"/>
              </a:rPr>
              <a:t>Berry, T. (2024, January 3). How to Write and conduct a Competitive Analysis - </a:t>
            </a:r>
            <a:r>
              <a:rPr lang="en-GB" sz="1600" b="0" i="0" u="none" strike="noStrike" cap="none" dirty="0" err="1">
                <a:solidFill>
                  <a:srgbClr val="000000"/>
                </a:solidFill>
                <a:latin typeface="Arial"/>
                <a:ea typeface="Arial"/>
                <a:cs typeface="Arial"/>
                <a:sym typeface="Arial"/>
              </a:rPr>
              <a:t>Bplans</a:t>
            </a:r>
            <a:r>
              <a:rPr lang="en-GB" sz="1600" b="0" i="0" u="none" strike="noStrike" cap="none" dirty="0">
                <a:solidFill>
                  <a:srgbClr val="000000"/>
                </a:solidFill>
                <a:latin typeface="Arial"/>
                <a:ea typeface="Arial"/>
                <a:cs typeface="Arial"/>
                <a:sym typeface="Arial"/>
              </a:rPr>
              <a:t>. </a:t>
            </a:r>
            <a:r>
              <a:rPr lang="en-GB" sz="1600" b="0" i="0" u="none" strike="noStrike" cap="none" dirty="0" err="1">
                <a:solidFill>
                  <a:srgbClr val="000000"/>
                </a:solidFill>
                <a:latin typeface="Arial"/>
                <a:ea typeface="Arial"/>
                <a:cs typeface="Arial"/>
                <a:sym typeface="Arial"/>
              </a:rPr>
              <a:t>Bplans</a:t>
            </a:r>
            <a:r>
              <a:rPr lang="en-GB" sz="1600" b="0" i="0" u="none" strike="noStrike" cap="none" dirty="0">
                <a:solidFill>
                  <a:srgbClr val="000000"/>
                </a:solidFill>
                <a:latin typeface="Arial"/>
                <a:ea typeface="Arial"/>
                <a:cs typeface="Arial"/>
                <a:sym typeface="Arial"/>
              </a:rPr>
              <a:t>: Free Business Planning Resources </a:t>
            </a:r>
            <a:r>
              <a:rPr lang="en-GB" sz="1600" b="0" i="0" u="none" strike="noStrike" cap="none" dirty="0" err="1">
                <a:solidFill>
                  <a:srgbClr val="000000"/>
                </a:solidFill>
                <a:latin typeface="Arial"/>
                <a:ea typeface="Arial"/>
                <a:cs typeface="Arial"/>
                <a:sym typeface="Arial"/>
              </a:rPr>
              <a:t>andTemplates</a:t>
            </a:r>
            <a:r>
              <a:rPr lang="en-GB" sz="1600" b="0" i="0" u="none" strike="noStrike" cap="none" dirty="0">
                <a:solidFill>
                  <a:srgbClr val="000000"/>
                </a:solidFill>
                <a:latin typeface="Arial"/>
                <a:ea typeface="Arial"/>
                <a:cs typeface="Arial"/>
                <a:sym typeface="Arial"/>
              </a:rPr>
              <a:t> </a:t>
            </a:r>
            <a:r>
              <a:rPr lang="en-GB" sz="1600" b="0" i="0" u="sng" strike="noStrike" cap="none" dirty="0">
                <a:solidFill>
                  <a:schemeClr val="hlink"/>
                </a:solidFill>
                <a:latin typeface="Arial"/>
                <a:ea typeface="Arial"/>
                <a:cs typeface="Arial"/>
                <a:sym typeface="Arial"/>
                <a:hlinkClick r:id="rId10"/>
              </a:rPr>
              <a:t>https://www.bplans.com/business-planning/how-to-write/competition/</a:t>
            </a:r>
            <a:endParaRPr lang="en-GB"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none" strike="noStrike" cap="none" dirty="0">
                <a:solidFill>
                  <a:srgbClr val="000000"/>
                </a:solidFill>
                <a:latin typeface="Arial"/>
                <a:ea typeface="Arial"/>
                <a:cs typeface="Arial"/>
                <a:sym typeface="Arial"/>
              </a:rPr>
              <a:t>Collaborators, Q. (2023, August 30). Strategic Vision: Guide for Companies with Examples. </a:t>
            </a:r>
            <a:r>
              <a:rPr lang="en-GB" sz="1600" b="0" i="0" u="none" strike="noStrike" cap="none" dirty="0" err="1">
                <a:solidFill>
                  <a:srgbClr val="000000"/>
                </a:solidFill>
                <a:latin typeface="Arial"/>
                <a:ea typeface="Arial"/>
                <a:cs typeface="Arial"/>
                <a:sym typeface="Arial"/>
              </a:rPr>
              <a:t>QuestionPro</a:t>
            </a:r>
            <a:r>
              <a:rPr lang="en-GB" sz="1600" b="0" i="0" u="none" strike="noStrike" cap="none" dirty="0">
                <a:solidFill>
                  <a:srgbClr val="000000"/>
                </a:solidFill>
                <a:latin typeface="Arial"/>
                <a:ea typeface="Arial"/>
                <a:cs typeface="Arial"/>
                <a:sym typeface="Arial"/>
              </a:rPr>
              <a:t>. </a:t>
            </a:r>
            <a:r>
              <a:rPr lang="en-GB" sz="1600" b="0" i="0" u="sng" strike="noStrike" cap="none" dirty="0">
                <a:solidFill>
                  <a:schemeClr val="hlink"/>
                </a:solidFill>
                <a:latin typeface="Arial"/>
                <a:ea typeface="Arial"/>
                <a:cs typeface="Arial"/>
                <a:sym typeface="Arial"/>
                <a:hlinkClick r:id="rId11"/>
              </a:rPr>
              <a:t>https://www.questionpro.com/blog/strategic-vision/</a:t>
            </a:r>
            <a:endParaRPr lang="en-GB"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none" strike="noStrike" cap="none" dirty="0">
                <a:solidFill>
                  <a:srgbClr val="000000"/>
                </a:solidFill>
                <a:latin typeface="Arial"/>
                <a:ea typeface="Arial"/>
                <a:cs typeface="Arial"/>
                <a:sym typeface="Arial"/>
              </a:rPr>
              <a:t>Creating a risk management plan for your business | </a:t>
            </a:r>
            <a:r>
              <a:rPr lang="en-GB" sz="1600" b="0" i="0" u="none" strike="noStrike" cap="none" dirty="0" err="1">
                <a:solidFill>
                  <a:srgbClr val="000000"/>
                </a:solidFill>
                <a:latin typeface="Arial"/>
                <a:ea typeface="Arial"/>
                <a:cs typeface="Arial"/>
                <a:sym typeface="Arial"/>
              </a:rPr>
              <a:t>SafetyCulture</a:t>
            </a:r>
            <a:r>
              <a:rPr lang="en-GB" sz="1600" b="0" i="0" u="none" strike="noStrike" cap="none" dirty="0">
                <a:solidFill>
                  <a:srgbClr val="000000"/>
                </a:solidFill>
                <a:latin typeface="Arial"/>
                <a:ea typeface="Arial"/>
                <a:cs typeface="Arial"/>
                <a:sym typeface="Arial"/>
              </a:rPr>
              <a:t>. (2023, December 13). </a:t>
            </a:r>
            <a:r>
              <a:rPr lang="en-GB" sz="1600" b="0" i="0" u="none" strike="noStrike" cap="none" dirty="0" err="1">
                <a:solidFill>
                  <a:srgbClr val="000000"/>
                </a:solidFill>
                <a:latin typeface="Arial"/>
                <a:ea typeface="Arial"/>
                <a:cs typeface="Arial"/>
                <a:sym typeface="Arial"/>
              </a:rPr>
              <a:t>SafetyCulture.</a:t>
            </a:r>
            <a:r>
              <a:rPr lang="en-GB" sz="1600" b="0" i="0" u="sng" strike="noStrike" cap="none" dirty="0" err="1">
                <a:solidFill>
                  <a:schemeClr val="hlink"/>
                </a:solidFill>
                <a:latin typeface="Arial"/>
                <a:ea typeface="Arial"/>
                <a:cs typeface="Arial"/>
                <a:sym typeface="Arial"/>
                <a:hlinkClick r:id="rId12"/>
              </a:rPr>
              <a:t>https</a:t>
            </a:r>
            <a:r>
              <a:rPr lang="en-GB" sz="1600" b="0" i="0" u="sng" strike="noStrike" cap="none" dirty="0">
                <a:solidFill>
                  <a:schemeClr val="hlink"/>
                </a:solidFill>
                <a:latin typeface="Arial"/>
                <a:ea typeface="Arial"/>
                <a:cs typeface="Arial"/>
                <a:sym typeface="Arial"/>
                <a:hlinkClick r:id="rId12"/>
              </a:rPr>
              <a:t>://safetyculture.com/topics/risk-management/risk-management-plan/</a:t>
            </a:r>
            <a:endParaRPr lang="en-GB"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700"/>
              <a:buFont typeface="Arial"/>
              <a:buChar char="•"/>
            </a:pPr>
            <a:r>
              <a:rPr lang="en-GB" sz="1600" b="0" i="0" u="none" strike="noStrike" cap="none" dirty="0">
                <a:solidFill>
                  <a:srgbClr val="000000"/>
                </a:solidFill>
                <a:latin typeface="Arial"/>
                <a:ea typeface="Arial"/>
                <a:cs typeface="Arial"/>
                <a:sym typeface="Arial"/>
              </a:rPr>
              <a:t>Differentiation Strategy: 5 ways to differentiate your product. (2022, August 4). Masterclass. Retrieved February 22, 2024, from </a:t>
            </a:r>
            <a:r>
              <a:rPr lang="en-GB" sz="1600" b="0" i="0" u="sng" strike="noStrike" cap="none" dirty="0">
                <a:solidFill>
                  <a:schemeClr val="hlink"/>
                </a:solidFill>
                <a:latin typeface="Arial"/>
                <a:ea typeface="Arial"/>
                <a:cs typeface="Arial"/>
                <a:sym typeface="Arial"/>
                <a:hlinkClick r:id="rId13"/>
              </a:rPr>
              <a:t>https://www.masterclass.com/articles/differentiation-strategy</a:t>
            </a:r>
            <a:r>
              <a:rPr lang="en-GB" sz="1600" b="0" i="0" u="none" strike="noStrike" cap="none" dirty="0">
                <a:solidFill>
                  <a:srgbClr val="000000"/>
                </a:solidFill>
                <a:latin typeface="Arial"/>
                <a:ea typeface="Arial"/>
                <a:cs typeface="Arial"/>
                <a:sym typeface="Arial"/>
              </a:rPr>
              <a:t> </a:t>
            </a:r>
            <a:endParaRPr lang="en-GB" sz="16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343"/>
        <p:cNvGrpSpPr/>
        <p:nvPr/>
      </p:nvGrpSpPr>
      <p:grpSpPr>
        <a:xfrm>
          <a:off x="0" y="0"/>
          <a:ext cx="0" cy="0"/>
          <a:chOff x="0" y="0"/>
          <a:chExt cx="0" cy="0"/>
        </a:xfrm>
      </p:grpSpPr>
      <p:sp>
        <p:nvSpPr>
          <p:cNvPr id="1344" name="Google Shape;1344;p165"/>
          <p:cNvSpPr/>
          <p:nvPr/>
        </p:nvSpPr>
        <p:spPr>
          <a:xfrm>
            <a:off x="2105" y="0"/>
            <a:ext cx="10711467" cy="7575583"/>
          </a:xfrm>
          <a:custGeom>
            <a:avLst/>
            <a:gdLst/>
            <a:ahLst/>
            <a:cxnLst/>
            <a:rect l="l" t="t" r="r" b="b"/>
            <a:pathLst>
              <a:path w="10688973" h="7559675" extrusionOk="0">
                <a:moveTo>
                  <a:pt x="0" y="0"/>
                </a:moveTo>
                <a:lnTo>
                  <a:pt x="10688973" y="0"/>
                </a:lnTo>
                <a:lnTo>
                  <a:pt x="10688973" y="7559675"/>
                </a:lnTo>
                <a:lnTo>
                  <a:pt x="0" y="7559675"/>
                </a:lnTo>
                <a:lnTo>
                  <a:pt x="0" y="0"/>
                </a:lnTo>
                <a:close/>
              </a:path>
            </a:pathLst>
          </a:custGeom>
          <a:blipFill rotWithShape="1">
            <a:blip r:embed="rId3">
              <a:alphaModFix/>
            </a:blip>
            <a:stretch>
              <a:fillRect r="-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1345" name="Google Shape;1345;p165"/>
          <p:cNvSpPr txBox="1"/>
          <p:nvPr/>
        </p:nvSpPr>
        <p:spPr>
          <a:xfrm>
            <a:off x="836077" y="1317624"/>
            <a:ext cx="8579662" cy="4924425"/>
          </a:xfrm>
          <a:prstGeom prst="rect">
            <a:avLst/>
          </a:prstGeom>
          <a:noFill/>
          <a:ln>
            <a:noFill/>
          </a:ln>
        </p:spPr>
        <p:txBody>
          <a:bodyPr spcFirstLastPara="1" wrap="square" lIns="0" tIns="0" rIns="0" bIns="0" anchor="t" anchorCtr="0">
            <a:spAutoFit/>
          </a:bodyPr>
          <a:lstStyle/>
          <a:p>
            <a:pPr marL="409200" marR="0" lvl="1" indent="-285750" algn="l" rtl="0">
              <a:lnSpc>
                <a:spcPct val="100000"/>
              </a:lnSpc>
              <a:spcBef>
                <a:spcPts val="0"/>
              </a:spcBef>
              <a:spcAft>
                <a:spcPts val="0"/>
              </a:spcAft>
              <a:buClr>
                <a:srgbClr val="000000"/>
              </a:buClr>
              <a:buSzPts val="1300"/>
              <a:buFont typeface="Arial"/>
              <a:buChar char="•"/>
            </a:pPr>
            <a:r>
              <a:rPr lang="en-GB" sz="1600" b="0" i="0" u="none" strike="noStrike" cap="none" dirty="0">
                <a:solidFill>
                  <a:srgbClr val="000000"/>
                </a:solidFill>
                <a:latin typeface="Arial"/>
                <a:ea typeface="Arial"/>
                <a:cs typeface="Arial"/>
                <a:sym typeface="Arial"/>
              </a:rPr>
              <a:t>Hayes, A. (2022, November 13). What risks does an entrepreneur face? Investopedia. </a:t>
            </a:r>
            <a:r>
              <a:rPr lang="en-GB" sz="1600" b="0" i="0" u="sng" strike="noStrike" cap="none" dirty="0">
                <a:solidFill>
                  <a:schemeClr val="hlink"/>
                </a:solidFill>
                <a:latin typeface="Arial"/>
                <a:ea typeface="Arial"/>
                <a:cs typeface="Arial"/>
                <a:sym typeface="Arial"/>
                <a:hlinkClick r:id="rId4"/>
              </a:rPr>
              <a:t>https://www.investopedia.com/ask/answers/040615/what-risks-does-entrepreneur-face.asp</a:t>
            </a:r>
            <a:r>
              <a:rPr lang="en-GB" sz="1600" b="0" i="0" u="none" strike="noStrike" cap="none" dirty="0">
                <a:solidFill>
                  <a:srgbClr val="000000"/>
                </a:solidFill>
                <a:latin typeface="Arial"/>
                <a:ea typeface="Arial"/>
                <a:cs typeface="Arial"/>
                <a:sym typeface="Arial"/>
              </a:rPr>
              <a:t> </a:t>
            </a:r>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rgbClr val="000000"/>
                </a:solidFill>
                <a:latin typeface="Arial"/>
                <a:ea typeface="Arial"/>
                <a:cs typeface="Arial"/>
                <a:sym typeface="Arial"/>
              </a:rPr>
              <a:t>Hayes, A. (2024, January 25). Business Plan: What It Is, What's Included, and How to Write One. Investopedia. </a:t>
            </a:r>
            <a:r>
              <a:rPr lang="en-GB" sz="1600" b="0" i="0" u="sng" strike="noStrike" cap="none" dirty="0">
                <a:solidFill>
                  <a:schemeClr val="hlink"/>
                </a:solidFill>
                <a:latin typeface="Arial"/>
                <a:ea typeface="Arial"/>
                <a:cs typeface="Arial"/>
                <a:sym typeface="Arial"/>
                <a:hlinkClick r:id="rId5"/>
              </a:rPr>
              <a:t>https://www.investopedia.com/terms/b/business-plan.asp</a:t>
            </a:r>
            <a:r>
              <a:rPr lang="en-GB" sz="1600" b="0" i="0" u="none" strike="noStrike" cap="none" dirty="0">
                <a:solidFill>
                  <a:srgbClr val="000000"/>
                </a:solidFill>
                <a:latin typeface="Arial"/>
                <a:ea typeface="Arial"/>
                <a:cs typeface="Arial"/>
                <a:sym typeface="Arial"/>
              </a:rPr>
              <a:t> </a:t>
            </a:r>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rgbClr val="000000"/>
                </a:solidFill>
                <a:latin typeface="Arial"/>
                <a:ea typeface="Arial"/>
                <a:cs typeface="Arial"/>
                <a:sym typeface="Arial"/>
              </a:rPr>
              <a:t>Market Segmentation: Definition, Types &amp; Best Practices. (2023, September 25). Qualtrics. </a:t>
            </a:r>
            <a:r>
              <a:rPr lang="en-GB" sz="1600" b="0" i="0" u="sng" strike="noStrike" cap="none" dirty="0">
                <a:solidFill>
                  <a:schemeClr val="hlink"/>
                </a:solidFill>
                <a:latin typeface="Arial"/>
                <a:ea typeface="Arial"/>
                <a:cs typeface="Arial"/>
                <a:sym typeface="Arial"/>
                <a:hlinkClick r:id="rId6"/>
              </a:rPr>
              <a:t>https://www.qualtrics.com/uk/experience-management/brand/market-segmentation/</a:t>
            </a:r>
            <a:r>
              <a:rPr lang="en-GB" sz="1600" b="0" i="0" u="none" strike="noStrike" cap="none" dirty="0">
                <a:solidFill>
                  <a:srgbClr val="000000"/>
                </a:solidFill>
                <a:latin typeface="Arial"/>
                <a:ea typeface="Arial"/>
                <a:cs typeface="Arial"/>
                <a:sym typeface="Arial"/>
              </a:rPr>
              <a:t> </a:t>
            </a:r>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rgbClr val="000000"/>
                </a:solidFill>
                <a:latin typeface="Arial"/>
                <a:ea typeface="Arial"/>
                <a:cs typeface="Arial"/>
                <a:sym typeface="Arial"/>
              </a:rPr>
              <a:t>Shewan, D., &amp; Shewan, D. (2024, January 25). How to do a SWOT Analysis (With examples &amp; free template!). </a:t>
            </a:r>
            <a:r>
              <a:rPr lang="en-GB" sz="1600" b="0" i="0" u="none" strike="noStrike" cap="none" dirty="0" err="1">
                <a:solidFill>
                  <a:srgbClr val="000000"/>
                </a:solidFill>
                <a:latin typeface="Arial"/>
                <a:ea typeface="Arial"/>
                <a:cs typeface="Arial"/>
                <a:sym typeface="Arial"/>
              </a:rPr>
              <a:t>WordStream</a:t>
            </a:r>
            <a:r>
              <a:rPr lang="en-GB" sz="1600" b="0" i="0" u="none" strike="noStrike" cap="none" dirty="0">
                <a:solidFill>
                  <a:srgbClr val="000000"/>
                </a:solidFill>
                <a:latin typeface="Arial"/>
                <a:ea typeface="Arial"/>
                <a:cs typeface="Arial"/>
                <a:sym typeface="Arial"/>
              </a:rPr>
              <a:t>. </a:t>
            </a:r>
            <a:r>
              <a:rPr lang="en-GB" sz="1600" b="0" i="0" u="sng" strike="noStrike" cap="none" dirty="0">
                <a:solidFill>
                  <a:schemeClr val="hlink"/>
                </a:solidFill>
                <a:latin typeface="Arial"/>
                <a:ea typeface="Arial"/>
                <a:cs typeface="Arial"/>
                <a:sym typeface="Arial"/>
                <a:hlinkClick r:id="rId7"/>
              </a:rPr>
              <a:t>https://www.wordstream.com/blog/ws/2017/12/20/swot-analysis</a:t>
            </a:r>
            <a:r>
              <a:rPr lang="en-GB" sz="1600" b="0" i="0" u="none" strike="noStrike" cap="none" dirty="0">
                <a:solidFill>
                  <a:srgbClr val="000000"/>
                </a:solidFill>
                <a:latin typeface="Arial"/>
                <a:ea typeface="Arial"/>
                <a:cs typeface="Arial"/>
                <a:sym typeface="Arial"/>
              </a:rPr>
              <a:t> </a:t>
            </a:r>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rgbClr val="000000"/>
                </a:solidFill>
                <a:latin typeface="Arial"/>
                <a:ea typeface="Arial"/>
                <a:cs typeface="Arial"/>
                <a:sym typeface="Arial"/>
              </a:rPr>
              <a:t>Top 10 components of a business Plan - </a:t>
            </a:r>
            <a:r>
              <a:rPr lang="en-GB" sz="1600" b="0" i="0" u="none" strike="noStrike" cap="none" dirty="0" err="1">
                <a:solidFill>
                  <a:srgbClr val="000000"/>
                </a:solidFill>
                <a:latin typeface="Arial"/>
                <a:ea typeface="Arial"/>
                <a:cs typeface="Arial"/>
                <a:sym typeface="Arial"/>
              </a:rPr>
              <a:t>SmartAsset</a:t>
            </a:r>
            <a:r>
              <a:rPr lang="en-GB" sz="1600" b="0" i="0" u="none" strike="noStrike" cap="none" dirty="0">
                <a:solidFill>
                  <a:srgbClr val="000000"/>
                </a:solidFill>
                <a:latin typeface="Arial"/>
                <a:ea typeface="Arial"/>
                <a:cs typeface="Arial"/>
                <a:sym typeface="Arial"/>
              </a:rPr>
              <a:t> | </a:t>
            </a:r>
            <a:r>
              <a:rPr lang="en-GB" sz="1600" b="0" i="0" u="none" strike="noStrike" cap="none" dirty="0" err="1">
                <a:solidFill>
                  <a:srgbClr val="000000"/>
                </a:solidFill>
                <a:latin typeface="Arial"/>
                <a:ea typeface="Arial"/>
                <a:cs typeface="Arial"/>
                <a:sym typeface="Arial"/>
              </a:rPr>
              <a:t>SmartAsset</a:t>
            </a:r>
            <a:r>
              <a:rPr lang="en-GB" sz="1600" b="0" i="0" u="none" strike="noStrike" cap="none" dirty="0">
                <a:solidFill>
                  <a:srgbClr val="000000"/>
                </a:solidFill>
                <a:latin typeface="Arial"/>
                <a:ea typeface="Arial"/>
                <a:cs typeface="Arial"/>
                <a:sym typeface="Arial"/>
              </a:rPr>
              <a:t>. (2022, November 16). </a:t>
            </a:r>
            <a:r>
              <a:rPr lang="en-GB" sz="1600" b="0" i="0" u="sng" strike="noStrike" cap="none" dirty="0">
                <a:solidFill>
                  <a:schemeClr val="hlink"/>
                </a:solidFill>
                <a:latin typeface="Arial"/>
                <a:ea typeface="Arial"/>
                <a:cs typeface="Arial"/>
                <a:sym typeface="Arial"/>
                <a:hlinkClick r:id="rId8"/>
              </a:rPr>
              <a:t>https://smartasset.com/small-business/top-components-of-a-business-plan</a:t>
            </a:r>
            <a:r>
              <a:rPr lang="en-GB" sz="1600" b="0" i="0" u="none" strike="noStrike" cap="none" dirty="0">
                <a:solidFill>
                  <a:srgbClr val="000000"/>
                </a:solidFill>
                <a:latin typeface="Arial"/>
                <a:ea typeface="Arial"/>
                <a:cs typeface="Arial"/>
                <a:sym typeface="Arial"/>
              </a:rPr>
              <a:t> </a:t>
            </a:r>
            <a:endParaRPr lang="en-GB" sz="1600" dirty="0"/>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chemeClr val="dk1"/>
                </a:solidFill>
                <a:latin typeface="Arial"/>
                <a:ea typeface="Arial"/>
                <a:cs typeface="Arial"/>
                <a:sym typeface="Arial"/>
              </a:rPr>
              <a:t>Allen, Danica R, and American Society For Quality. Customer Satisfaction Research Management : A Comprehensive Guide to Integrating Customer Loyalty and Satisfaction Metrics in the Management of Complex Organizations. New Delhi, New Age International, 2010.</a:t>
            </a:r>
            <a:endParaRPr lang="en-GB" sz="1600" dirty="0"/>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a:solidFill>
                  <a:schemeClr val="dk1"/>
                </a:solidFill>
                <a:latin typeface="Arial"/>
                <a:ea typeface="Arial"/>
                <a:cs typeface="Arial"/>
                <a:sym typeface="Arial"/>
              </a:rPr>
              <a:t>Baran, Roger J, and Robert J </a:t>
            </a:r>
            <a:r>
              <a:rPr lang="en-GB" sz="1600" b="0" i="0" u="none" strike="noStrike" cap="none" dirty="0" err="1">
                <a:solidFill>
                  <a:schemeClr val="dk1"/>
                </a:solidFill>
                <a:latin typeface="Arial"/>
                <a:ea typeface="Arial"/>
                <a:cs typeface="Arial"/>
                <a:sym typeface="Arial"/>
              </a:rPr>
              <a:t>Galka</a:t>
            </a:r>
            <a:r>
              <a:rPr lang="en-GB" sz="1600" b="0" i="0" u="none" strike="noStrike" cap="none" dirty="0">
                <a:solidFill>
                  <a:schemeClr val="dk1"/>
                </a:solidFill>
                <a:latin typeface="Arial"/>
                <a:ea typeface="Arial"/>
                <a:cs typeface="Arial"/>
                <a:sym typeface="Arial"/>
              </a:rPr>
              <a:t>. Customer Relationship Management : The Foundation of Contemporary Marketing Strategy. New York, Routledge, 2017. </a:t>
            </a:r>
            <a:endParaRPr lang="en-GB" sz="1600" dirty="0"/>
          </a:p>
          <a:p>
            <a:pPr marL="259624" marR="0" lvl="1" indent="-136174" algn="l" rtl="0">
              <a:lnSpc>
                <a:spcPct val="100000"/>
              </a:lnSpc>
              <a:spcBef>
                <a:spcPts val="0"/>
              </a:spcBef>
              <a:spcAft>
                <a:spcPts val="0"/>
              </a:spcAft>
              <a:buClr>
                <a:srgbClr val="000000"/>
              </a:buClr>
              <a:buSzPts val="1300"/>
              <a:buFont typeface="Arial"/>
              <a:buChar char="•"/>
            </a:pPr>
            <a:r>
              <a:rPr lang="en-GB" sz="1600" b="0" i="0" u="none" strike="noStrike" cap="none" dirty="0" err="1">
                <a:solidFill>
                  <a:schemeClr val="dk1"/>
                </a:solidFill>
                <a:latin typeface="Arial"/>
                <a:ea typeface="Arial"/>
                <a:cs typeface="Arial"/>
                <a:sym typeface="Arial"/>
              </a:rPr>
              <a:t>Bendle</a:t>
            </a:r>
            <a:r>
              <a:rPr lang="en-GB" sz="1600" b="0" i="0" u="none" strike="noStrike" cap="none" dirty="0">
                <a:solidFill>
                  <a:schemeClr val="dk1"/>
                </a:solidFill>
                <a:latin typeface="Arial"/>
                <a:ea typeface="Arial"/>
                <a:cs typeface="Arial"/>
                <a:sym typeface="Arial"/>
              </a:rPr>
              <a:t>, Neil T, et al. Marketing Metrics : The Definitive Guide to Measuring Marketing Performance. Noida, Pearson, 2011.</a:t>
            </a:r>
            <a:endParaRPr lang="en-GB" sz="1600" dirty="0"/>
          </a:p>
          <a:p>
            <a:pPr marL="0" marR="0" lvl="0" indent="0" algn="just" rtl="0">
              <a:lnSpc>
                <a:spcPct val="100000"/>
              </a:lnSpc>
              <a:spcBef>
                <a:spcPts val="0"/>
              </a:spcBef>
              <a:spcAft>
                <a:spcPts val="0"/>
              </a:spcAft>
              <a:buNone/>
            </a:pPr>
            <a:endParaRPr lang="en-GB"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pic>
        <p:nvPicPr>
          <p:cNvPr id="1350" name="Google Shape;1350;p166"/>
          <p:cNvPicPr preferRelativeResize="0"/>
          <p:nvPr/>
        </p:nvPicPr>
        <p:blipFill rotWithShape="1">
          <a:blip r:embed="rId3">
            <a:alphaModFix/>
          </a:blip>
          <a:srcRect/>
          <a:stretch/>
        </p:blipFill>
        <p:spPr>
          <a:xfrm>
            <a:off x="1420" y="0"/>
            <a:ext cx="10688973" cy="7559675"/>
          </a:xfrm>
          <a:prstGeom prst="rect">
            <a:avLst/>
          </a:prstGeom>
          <a:noFill/>
          <a:ln>
            <a:noFill/>
          </a:ln>
        </p:spPr>
      </p:pic>
      <p:sp>
        <p:nvSpPr>
          <p:cNvPr id="1351" name="Google Shape;1351;p166"/>
          <p:cNvSpPr txBox="1"/>
          <p:nvPr/>
        </p:nvSpPr>
        <p:spPr>
          <a:xfrm>
            <a:off x="626163" y="646021"/>
            <a:ext cx="9251175" cy="6463278"/>
          </a:xfrm>
          <a:prstGeom prst="rect">
            <a:avLst/>
          </a:prstGeom>
          <a:noFill/>
          <a:ln>
            <a:noFill/>
          </a:ln>
        </p:spPr>
        <p:txBody>
          <a:bodyPr spcFirstLastPara="1" wrap="square" lIns="91425" tIns="91425" rIns="91425" bIns="91425" anchor="t" anchorCtr="0">
            <a:spAutoFit/>
          </a:bodyPr>
          <a:lstStyle/>
          <a:p>
            <a:pPr marL="285750" marR="0" lvl="0" indent="-285750" algn="l" rtl="0">
              <a:lnSpc>
                <a:spcPct val="100000"/>
              </a:lnSpc>
              <a:spcBef>
                <a:spcPts val="0"/>
              </a:spcBef>
              <a:spcAft>
                <a:spcPts val="0"/>
              </a:spcAft>
              <a:buClr>
                <a:srgbClr val="000000"/>
              </a:buClr>
              <a:buSzPts val="1700"/>
              <a:buFont typeface="Arial"/>
              <a:buChar char="•"/>
            </a:pPr>
            <a:r>
              <a:rPr lang="en-US" sz="1600" b="0" i="0" u="none" strike="noStrike" cap="none" dirty="0" err="1">
                <a:solidFill>
                  <a:schemeClr val="dk1"/>
                </a:solidFill>
                <a:latin typeface="Arial"/>
                <a:ea typeface="Arial"/>
                <a:cs typeface="Arial"/>
                <a:sym typeface="Arial"/>
              </a:rPr>
              <a:t>Carvill</a:t>
            </a:r>
            <a:r>
              <a:rPr lang="en-US" sz="1600" b="0" i="0" u="none" strike="noStrike" cap="none" dirty="0">
                <a:solidFill>
                  <a:schemeClr val="dk1"/>
                </a:solidFill>
                <a:latin typeface="Arial"/>
                <a:ea typeface="Arial"/>
                <a:cs typeface="Arial"/>
                <a:sym typeface="Arial"/>
              </a:rPr>
              <a:t>, Michelle, et al. Sustainable Marketing : How to Drive Profits with Purpose. London, Bloomsbury Business, 2021.</a:t>
            </a:r>
            <a:endParaRPr lang="en-US" sz="1600" dirty="0"/>
          </a:p>
          <a:p>
            <a:pPr marL="285750" marR="0" lvl="0" indent="-285750" algn="l" rtl="0">
              <a:lnSpc>
                <a:spcPct val="100000"/>
              </a:lnSpc>
              <a:spcBef>
                <a:spcPts val="0"/>
              </a:spcBef>
              <a:spcAft>
                <a:spcPts val="0"/>
              </a:spcAft>
              <a:buClr>
                <a:srgbClr val="000000"/>
              </a:buClr>
              <a:buSzPts val="1700"/>
              <a:buFont typeface="Arial"/>
              <a:buChar char="•"/>
            </a:pPr>
            <a:r>
              <a:rPr lang="en-US" sz="1600" b="0" i="0" u="none" strike="noStrike" cap="none" dirty="0" err="1">
                <a:solidFill>
                  <a:schemeClr val="dk1"/>
                </a:solidFill>
                <a:latin typeface="Arial"/>
                <a:ea typeface="Arial"/>
                <a:cs typeface="Arial"/>
                <a:sym typeface="Arial"/>
              </a:rPr>
              <a:t>Seán</a:t>
            </a:r>
            <a:r>
              <a:rPr lang="en-US" sz="1600" b="0" i="0" u="none" strike="noStrike" cap="none" dirty="0">
                <a:solidFill>
                  <a:schemeClr val="dk1"/>
                </a:solidFill>
                <a:latin typeface="Arial"/>
                <a:ea typeface="Arial"/>
                <a:cs typeface="Arial"/>
                <a:sym typeface="Arial"/>
              </a:rPr>
              <a:t> De </a:t>
            </a:r>
            <a:r>
              <a:rPr lang="en-US" sz="1600" b="0" i="0" u="none" strike="noStrike" cap="none" dirty="0" err="1">
                <a:solidFill>
                  <a:schemeClr val="dk1"/>
                </a:solidFill>
                <a:latin typeface="Arial"/>
                <a:ea typeface="Arial"/>
                <a:cs typeface="Arial"/>
                <a:sym typeface="Arial"/>
              </a:rPr>
              <a:t>Búrca</a:t>
            </a:r>
            <a:r>
              <a:rPr lang="en-US" sz="1600" b="0" i="0" u="none" strike="noStrike" cap="none" dirty="0">
                <a:solidFill>
                  <a:schemeClr val="dk1"/>
                </a:solidFill>
                <a:latin typeface="Arial"/>
                <a:ea typeface="Arial"/>
                <a:cs typeface="Arial"/>
                <a:sym typeface="Arial"/>
              </a:rPr>
              <a:t>, et al. International Marketing : An SME Perspective. Harlow, Financial Times Prentice Hall, 2004.</a:t>
            </a:r>
            <a:endParaRPr lang="en-US" sz="1600" dirty="0"/>
          </a:p>
          <a:p>
            <a:pPr marL="285750" marR="0" lvl="0" indent="-285750" algn="l" rtl="0">
              <a:lnSpc>
                <a:spcPct val="100000"/>
              </a:lnSpc>
              <a:spcBef>
                <a:spcPts val="0"/>
              </a:spcBef>
              <a:spcAft>
                <a:spcPts val="0"/>
              </a:spcAft>
              <a:buClr>
                <a:srgbClr val="000000"/>
              </a:buClr>
              <a:buSzPts val="1700"/>
              <a:buFont typeface="Arial"/>
              <a:buChar char="•"/>
            </a:pPr>
            <a:r>
              <a:rPr lang="en-US" sz="1600" b="0" i="0" u="none" strike="noStrike" cap="none" dirty="0">
                <a:solidFill>
                  <a:schemeClr val="dk1"/>
                </a:solidFill>
                <a:latin typeface="Arial"/>
                <a:ea typeface="Arial"/>
                <a:cs typeface="Arial"/>
                <a:sym typeface="Arial"/>
              </a:rPr>
              <a:t>Wheeler, Alina. Designing Brand Identity: An Essential Guide for the Entire Branding Team. 5th ed., Hoboken, New Jersey, Wiley, 2018.</a:t>
            </a:r>
            <a:endParaRPr lang="en-US" sz="1600" dirty="0"/>
          </a:p>
          <a:p>
            <a:pPr marL="285750" marR="0" lvl="0" indent="-285750" algn="l" rtl="0">
              <a:lnSpc>
                <a:spcPct val="100000"/>
              </a:lnSpc>
              <a:spcBef>
                <a:spcPts val="0"/>
              </a:spcBef>
              <a:spcAft>
                <a:spcPts val="0"/>
              </a:spcAft>
              <a:buClr>
                <a:srgbClr val="000000"/>
              </a:buClr>
              <a:buSzPts val="1700"/>
              <a:buFont typeface="Arial"/>
              <a:buChar char="•"/>
            </a:pPr>
            <a:r>
              <a:rPr lang="en-US" sz="1600" b="0" i="0" u="none" strike="noStrike" cap="none" dirty="0" err="1">
                <a:solidFill>
                  <a:schemeClr val="dk1"/>
                </a:solidFill>
                <a:latin typeface="Arial"/>
                <a:ea typeface="Arial"/>
                <a:cs typeface="Arial"/>
                <a:sym typeface="Arial"/>
              </a:rPr>
              <a:t>Wioleta</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Kucharska</a:t>
            </a:r>
            <a:r>
              <a:rPr lang="en-US" sz="1600" b="0" i="0" u="none" strike="noStrike" cap="none" dirty="0">
                <a:solidFill>
                  <a:schemeClr val="dk1"/>
                </a:solidFill>
                <a:latin typeface="Arial"/>
                <a:ea typeface="Arial"/>
                <a:cs typeface="Arial"/>
                <a:sym typeface="Arial"/>
              </a:rPr>
              <a:t>, and Ewa </a:t>
            </a:r>
            <a:r>
              <a:rPr lang="en-US" sz="1600" b="0" i="0" u="none" strike="noStrike" cap="none" dirty="0" err="1">
                <a:solidFill>
                  <a:schemeClr val="dk1"/>
                </a:solidFill>
                <a:latin typeface="Arial"/>
                <a:ea typeface="Arial"/>
                <a:cs typeface="Arial"/>
                <a:sym typeface="Arial"/>
              </a:rPr>
              <a:t>Lechman</a:t>
            </a:r>
            <a:r>
              <a:rPr lang="en-US" sz="1600" b="0" i="0" u="none" strike="noStrike" cap="none" dirty="0">
                <a:solidFill>
                  <a:schemeClr val="dk1"/>
                </a:solidFill>
                <a:latin typeface="Arial"/>
                <a:ea typeface="Arial"/>
                <a:cs typeface="Arial"/>
                <a:sym typeface="Arial"/>
              </a:rPr>
              <a:t>. Technology Brands in the Digital Economy. Taylor &amp; Francis, 10 Mar. 2023.</a:t>
            </a:r>
            <a:endParaRPr lang="en-US" sz="1600" dirty="0"/>
          </a:p>
          <a:p>
            <a:pPr marL="285750" marR="0" lvl="0" indent="-285750" algn="l" rtl="0">
              <a:lnSpc>
                <a:spcPct val="100000"/>
              </a:lnSpc>
              <a:spcBef>
                <a:spcPts val="0"/>
              </a:spcBef>
              <a:spcAft>
                <a:spcPts val="0"/>
              </a:spcAft>
              <a:buClr>
                <a:srgbClr val="000000"/>
              </a:buClr>
              <a:buSzPts val="1700"/>
              <a:buFont typeface="Arial"/>
              <a:buChar char="•"/>
            </a:pPr>
            <a:r>
              <a:rPr lang="en-US" sz="1600" b="0" i="0" u="none" strike="noStrike" cap="none" dirty="0">
                <a:solidFill>
                  <a:schemeClr val="dk1"/>
                </a:solidFill>
                <a:latin typeface="Arial"/>
                <a:ea typeface="Arial"/>
                <a:cs typeface="Arial"/>
                <a:sym typeface="Arial"/>
              </a:rPr>
              <a:t>Zheng, </a:t>
            </a:r>
            <a:r>
              <a:rPr lang="en-US" sz="1600" b="0" i="0" u="none" strike="noStrike" cap="none" dirty="0" err="1">
                <a:solidFill>
                  <a:schemeClr val="dk1"/>
                </a:solidFill>
                <a:latin typeface="Arial"/>
                <a:ea typeface="Arial"/>
                <a:cs typeface="Arial"/>
                <a:sym typeface="Arial"/>
              </a:rPr>
              <a:t>Minghai</a:t>
            </a:r>
            <a:r>
              <a:rPr lang="en-US" sz="1600" b="0" i="0" u="none" strike="noStrike" cap="none" dirty="0">
                <a:solidFill>
                  <a:schemeClr val="dk1"/>
                </a:solidFill>
                <a:latin typeface="Arial"/>
                <a:ea typeface="Arial"/>
                <a:cs typeface="Arial"/>
                <a:sym typeface="Arial"/>
              </a:rPr>
              <a:t>. The Art of Branding. Independently Published, 29 July 2023.</a:t>
            </a:r>
            <a:endParaRPr lang="en-US" sz="1600" dirty="0"/>
          </a:p>
          <a:p>
            <a:pPr marL="285750" marR="0" lvl="0" indent="-285750" algn="l" rtl="0">
              <a:lnSpc>
                <a:spcPct val="100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4"/>
              </a:rPr>
              <a:t>https://www.forbes.com/sites/forbesfinancecouncil/2023/01/12/seven-finance-tips-for-young-entrepreneurs/?sh=23db527c66f7</a:t>
            </a:r>
            <a:r>
              <a:rPr lang="en-US" sz="1600" b="0" i="0" u="none" strike="noStrike" cap="none" dirty="0">
                <a:solidFill>
                  <a:schemeClr val="dk1"/>
                </a:solidFill>
                <a:latin typeface="Arial"/>
                <a:ea typeface="Arial"/>
                <a:cs typeface="Arial"/>
                <a:sym typeface="Arial"/>
              </a:rPr>
              <a:t> </a:t>
            </a:r>
            <a:endParaRPr lang="en-US" sz="1600" b="0" i="1" u="none" strike="noStrike" cap="none" dirty="0">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5"/>
              </a:rPr>
              <a:t>https://www.entrepreneur.com/encyclopedia/cash-flow</a:t>
            </a:r>
            <a:r>
              <a:rPr lang="en-US" sz="1600" b="0" i="0" u="none" strike="noStrike" cap="none" dirty="0">
                <a:solidFill>
                  <a:schemeClr val="dk1"/>
                </a:solidFill>
                <a:latin typeface="Arial"/>
                <a:ea typeface="Arial"/>
                <a:cs typeface="Arial"/>
                <a:sym typeface="Arial"/>
              </a:rPr>
              <a:t> </a:t>
            </a:r>
            <a:endParaRPr lang="en-US" sz="1600" dirty="0"/>
          </a:p>
          <a:p>
            <a:pPr marL="285750" marR="0" lvl="0" indent="-285750" algn="l" rtl="0">
              <a:lnSpc>
                <a:spcPct val="115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6"/>
              </a:rPr>
              <a:t>Small Business Encyclopedia</a:t>
            </a:r>
            <a:endParaRPr lang="en-US" sz="1600" b="0" i="0" u="sng" strike="noStrike" cap="none" dirty="0">
              <a:solidFill>
                <a:schemeClr val="hlink"/>
              </a:solidFill>
              <a:latin typeface="Arial"/>
              <a:ea typeface="Arial"/>
              <a:cs typeface="Arial"/>
              <a:sym typeface="Arial"/>
            </a:endParaRPr>
          </a:p>
          <a:p>
            <a:pPr marL="285750" marR="0" lvl="0" indent="-285750" algn="l" rtl="0">
              <a:lnSpc>
                <a:spcPct val="115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7"/>
              </a:rPr>
              <a:t>https://iriscarbon.com/understanding-the-importance-of-risk-matrix-assessment-in-risk-management/</a:t>
            </a:r>
            <a:endParaRPr lang="en-US" sz="1600" b="0" i="0" u="sng" strike="noStrike" cap="none" dirty="0">
              <a:solidFill>
                <a:schemeClr val="hlink"/>
              </a:solidFill>
              <a:latin typeface="Arial"/>
              <a:ea typeface="Arial"/>
              <a:cs typeface="Arial"/>
              <a:sym typeface="Arial"/>
            </a:endParaRPr>
          </a:p>
          <a:p>
            <a:pPr marL="285750" marR="0" lvl="0" indent="-285750" algn="l" rtl="0">
              <a:lnSpc>
                <a:spcPct val="115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8"/>
              </a:rPr>
              <a:t>https://commission.europa.eu/strategy-and-policy/eu-budget/long-term-eu-budget/2021-2027_en</a:t>
            </a:r>
            <a:endParaRPr lang="en-US" sz="1600" b="0" i="0" u="sng" strike="noStrike" cap="none" dirty="0">
              <a:solidFill>
                <a:schemeClr val="hlink"/>
              </a:solidFill>
              <a:latin typeface="Arial"/>
              <a:ea typeface="Arial"/>
              <a:cs typeface="Arial"/>
              <a:sym typeface="Arial"/>
            </a:endParaRPr>
          </a:p>
          <a:p>
            <a:pPr marL="285750" marR="0" lvl="0" indent="-285750" algn="l" rtl="0">
              <a:lnSpc>
                <a:spcPct val="115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9"/>
              </a:rPr>
              <a:t>https://ec.europa.eu/social/main.jsp?catId=1317&amp;langId=en</a:t>
            </a:r>
            <a:endParaRPr lang="en-US" sz="1600" b="0" i="0" u="sng" strike="noStrike" cap="none" dirty="0">
              <a:solidFill>
                <a:schemeClr val="hlink"/>
              </a:solidFill>
              <a:latin typeface="Arial"/>
              <a:ea typeface="Arial"/>
              <a:cs typeface="Arial"/>
              <a:sym typeface="Arial"/>
            </a:endParaRPr>
          </a:p>
          <a:p>
            <a:pPr marL="285750" marR="0" lvl="0" indent="-285750" algn="l" rtl="0">
              <a:lnSpc>
                <a:spcPct val="115000"/>
              </a:lnSpc>
              <a:spcBef>
                <a:spcPts val="0"/>
              </a:spcBef>
              <a:spcAft>
                <a:spcPts val="0"/>
              </a:spcAft>
              <a:buClr>
                <a:srgbClr val="000000"/>
              </a:buClr>
              <a:buSzPts val="1700"/>
              <a:buFont typeface="Arial"/>
              <a:buChar char="•"/>
            </a:pPr>
            <a:r>
              <a:rPr lang="en-US" sz="1600" b="0" i="0" u="sng" strike="noStrike" cap="none" dirty="0">
                <a:solidFill>
                  <a:schemeClr val="hlink"/>
                </a:solidFill>
                <a:latin typeface="Arial"/>
                <a:ea typeface="Arial"/>
                <a:cs typeface="Arial"/>
                <a:sym typeface="Arial"/>
                <a:hlinkClick r:id="rId10"/>
              </a:rPr>
              <a:t>https://esco.ec.europa.eu/en</a:t>
            </a:r>
            <a:endParaRPr lang="en-US" sz="1600" b="0" i="0" u="sng" strike="noStrike" cap="none" dirty="0">
              <a:solidFill>
                <a:schemeClr val="hlink"/>
              </a:solidFill>
              <a:latin typeface="Arial"/>
              <a:ea typeface="Arial"/>
              <a:cs typeface="Arial"/>
              <a:sym typeface="Arial"/>
            </a:endParaRPr>
          </a:p>
          <a:p>
            <a:pPr marL="285750" marR="0" lvl="0" indent="-285750" algn="l" rtl="0">
              <a:lnSpc>
                <a:spcPct val="115000"/>
              </a:lnSpc>
              <a:spcBef>
                <a:spcPts val="0"/>
              </a:spcBef>
              <a:spcAft>
                <a:spcPts val="0"/>
              </a:spcAft>
              <a:buClr>
                <a:srgbClr val="000000"/>
              </a:buClr>
              <a:buSzPts val="1700"/>
              <a:buFont typeface="Arial"/>
              <a:buChar char="•"/>
            </a:pPr>
            <a:r>
              <a:rPr lang="en-US" sz="1600" b="0" i="0" u="none" strike="noStrike" cap="none" dirty="0" err="1">
                <a:solidFill>
                  <a:schemeClr val="dk1"/>
                </a:solidFill>
                <a:latin typeface="Arial"/>
                <a:ea typeface="Arial"/>
                <a:cs typeface="Arial"/>
                <a:sym typeface="Arial"/>
              </a:rPr>
              <a:t>Jihyun</a:t>
            </a:r>
            <a:r>
              <a:rPr lang="en-US" sz="1600" b="0" i="0" u="none" strike="noStrike" cap="none" dirty="0">
                <a:solidFill>
                  <a:schemeClr val="dk1"/>
                </a:solidFill>
                <a:latin typeface="Arial"/>
                <a:ea typeface="Arial"/>
                <a:cs typeface="Arial"/>
                <a:sym typeface="Arial"/>
              </a:rPr>
              <a:t> Kang </a:t>
            </a:r>
            <a:r>
              <a:rPr lang="en-US" sz="1600" b="0" i="0" u="none" strike="noStrike" cap="none" dirty="0" err="1">
                <a:solidFill>
                  <a:schemeClr val="dk1"/>
                </a:solidFill>
                <a:latin typeface="Arial"/>
                <a:ea typeface="Arial"/>
                <a:cs typeface="Arial"/>
                <a:sym typeface="Arial"/>
              </a:rPr>
              <a:t>andJoris</a:t>
            </a:r>
            <a:r>
              <a:rPr lang="en-US" sz="1600" b="0" i="0" u="none" strike="noStrike" cap="none" dirty="0">
                <a:solidFill>
                  <a:schemeClr val="dk1"/>
                </a:solidFill>
                <a:latin typeface="Arial"/>
                <a:ea typeface="Arial"/>
                <a:cs typeface="Arial"/>
                <a:sym typeface="Arial"/>
              </a:rPr>
              <a:t> Van </a:t>
            </a:r>
            <a:r>
              <a:rPr lang="en-US" sz="1600" b="0" i="0" u="none" strike="noStrike" cap="none" dirty="0" err="1">
                <a:solidFill>
                  <a:schemeClr val="dk1"/>
                </a:solidFill>
                <a:latin typeface="Arial"/>
                <a:ea typeface="Arial"/>
                <a:cs typeface="Arial"/>
                <a:sym typeface="Arial"/>
              </a:rPr>
              <a:t>Ouytsel</a:t>
            </a:r>
            <a:r>
              <a:rPr lang="en-US" sz="1600" b="0" i="0" u="none" strike="noStrike" cap="none" dirty="0">
                <a:solidFill>
                  <a:schemeClr val="dk1"/>
                </a:solidFill>
                <a:latin typeface="Arial"/>
                <a:ea typeface="Arial"/>
                <a:cs typeface="Arial"/>
                <a:sym typeface="Arial"/>
              </a:rPr>
              <a:t>, </a:t>
            </a:r>
            <a:r>
              <a:rPr lang="en-US" sz="1600" b="0" i="1" u="none" strike="noStrike" cap="none" dirty="0">
                <a:solidFill>
                  <a:schemeClr val="dk1"/>
                </a:solidFill>
                <a:latin typeface="Arial"/>
                <a:ea typeface="Arial"/>
                <a:cs typeface="Arial"/>
                <a:sym typeface="Arial"/>
              </a:rPr>
              <a:t>Are Investors Willing to Use Zoom for Entrepreneurs’ Pitch Presentations?</a:t>
            </a:r>
            <a:endParaRPr lang="en-US" sz="1600" dirty="0"/>
          </a:p>
          <a:p>
            <a:pPr marL="285750" marR="0" lvl="0" indent="-285750" algn="l" rtl="0">
              <a:lnSpc>
                <a:spcPct val="115000"/>
              </a:lnSpc>
              <a:spcBef>
                <a:spcPts val="0"/>
              </a:spcBef>
              <a:spcAft>
                <a:spcPts val="0"/>
              </a:spcAft>
              <a:buClr>
                <a:srgbClr val="000000"/>
              </a:buClr>
              <a:buSzPts val="1700"/>
              <a:buFont typeface="Arial"/>
              <a:buChar char="•"/>
            </a:pPr>
            <a:r>
              <a:rPr lang="en-US" sz="1600" b="0" i="0" u="none" strike="noStrike" cap="none" dirty="0">
                <a:solidFill>
                  <a:schemeClr val="dk1"/>
                </a:solidFill>
                <a:latin typeface="Arial"/>
                <a:ea typeface="Arial"/>
                <a:cs typeface="Arial"/>
                <a:sym typeface="Arial"/>
              </a:rPr>
              <a:t>Jeffrey R. Cornwall, David O. Vang, Jean M. Hartman, </a:t>
            </a:r>
            <a:r>
              <a:rPr lang="en-US" sz="1600" b="0" i="1" u="none" strike="noStrike" cap="none" dirty="0">
                <a:solidFill>
                  <a:schemeClr val="dk1"/>
                </a:solidFill>
                <a:latin typeface="Arial"/>
                <a:ea typeface="Arial"/>
                <a:cs typeface="Arial"/>
                <a:sym typeface="Arial"/>
              </a:rPr>
              <a:t>Entrepreneurial Financial Management: An Applied Approach</a:t>
            </a:r>
            <a:endParaRPr lang="en-US" sz="1600" dirty="0"/>
          </a:p>
          <a:p>
            <a:pPr marL="0" marR="0" lvl="0" indent="0" algn="l" rtl="0">
              <a:lnSpc>
                <a:spcPct val="100000"/>
              </a:lnSpc>
              <a:spcBef>
                <a:spcPts val="0"/>
              </a:spcBef>
              <a:spcAft>
                <a:spcPts val="0"/>
              </a:spcAft>
              <a:buClr>
                <a:schemeClr val="dk1"/>
              </a:buClr>
              <a:buSzPts val="1700"/>
              <a:buFont typeface="Arial"/>
              <a:buNone/>
            </a:pPr>
            <a:endParaRPr lang="en-US" sz="16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lang="en-US" sz="1600" b="0" i="0" u="none" strike="noStrike" cap="none" dirty="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18621</Words>
  <Application>Microsoft Office PowerPoint</Application>
  <PresentationFormat>Custom</PresentationFormat>
  <Paragraphs>1325</Paragraphs>
  <Slides>152</Slides>
  <Notes>152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152</vt:i4>
      </vt:variant>
    </vt:vector>
  </HeadingPairs>
  <TitlesOfParts>
    <vt:vector size="157" baseType="lpstr">
      <vt:lpstr>Arial</vt:lpstr>
      <vt:lpstr>Calibri</vt:lpstr>
      <vt:lpstr>Noto Sans Symbols</vt:lpstr>
      <vt:lpstr>Roboto</vt: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 7: Technologieintegration und digitale Werkzeuge in Ihrer Branche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Batuhan Alişoğlu</dc:creator>
  <cp:keywords>, docId:86276C67B6D78561D987FB5752B06857</cp:keywords>
  <cp:lastModifiedBy>Batuhan Alişoğlu</cp:lastModifiedBy>
  <cp:revision>8</cp:revision>
  <dcterms:modified xsi:type="dcterms:W3CDTF">2024-06-12T12:15:47Z</dcterms:modified>
</cp:coreProperties>
</file>