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firstSlideNum="3"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Lst>
  <p:sldSz cy="7559675" cx="106918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9" Type="http://schemas.openxmlformats.org/officeDocument/2006/relationships/slide" Target="slides/slide105.xml"/><Relationship Id="rId108" Type="http://schemas.openxmlformats.org/officeDocument/2006/relationships/slide" Target="slides/slide104.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26" Type="http://schemas.openxmlformats.org/officeDocument/2006/relationships/slide" Target="slides/slide22.xml"/><Relationship Id="rId121" Type="http://schemas.openxmlformats.org/officeDocument/2006/relationships/slide" Target="slides/slide117.xml"/><Relationship Id="rId25" Type="http://schemas.openxmlformats.org/officeDocument/2006/relationships/slide" Target="slides/slide21.xml"/><Relationship Id="rId120" Type="http://schemas.openxmlformats.org/officeDocument/2006/relationships/slide" Target="slides/slide116.xml"/><Relationship Id="rId28" Type="http://schemas.openxmlformats.org/officeDocument/2006/relationships/slide" Target="slides/slide24.xml"/><Relationship Id="rId27" Type="http://schemas.openxmlformats.org/officeDocument/2006/relationships/slide" Target="slides/slide23.xml"/><Relationship Id="rId125" Type="http://schemas.openxmlformats.org/officeDocument/2006/relationships/slide" Target="slides/slide121.xml"/><Relationship Id="rId29" Type="http://schemas.openxmlformats.org/officeDocument/2006/relationships/slide" Target="slides/slide25.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95" Type="http://schemas.openxmlformats.org/officeDocument/2006/relationships/slide" Target="slides/slide91.xml"/><Relationship Id="rId94" Type="http://schemas.openxmlformats.org/officeDocument/2006/relationships/slide" Target="slides/slide90.xml"/><Relationship Id="rId97" Type="http://schemas.openxmlformats.org/officeDocument/2006/relationships/slide" Target="slides/slide93.xml"/><Relationship Id="rId96" Type="http://schemas.openxmlformats.org/officeDocument/2006/relationships/slide" Target="slides/slide92.xml"/><Relationship Id="rId11" Type="http://schemas.openxmlformats.org/officeDocument/2006/relationships/slide" Target="slides/slide7.xml"/><Relationship Id="rId99" Type="http://schemas.openxmlformats.org/officeDocument/2006/relationships/slide" Target="slides/slide95.xml"/><Relationship Id="rId10" Type="http://schemas.openxmlformats.org/officeDocument/2006/relationships/slide" Target="slides/slide6.xml"/><Relationship Id="rId98" Type="http://schemas.openxmlformats.org/officeDocument/2006/relationships/slide" Target="slides/slide94.xml"/><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slide" Target="slides/slide87.xml"/><Relationship Id="rId90" Type="http://schemas.openxmlformats.org/officeDocument/2006/relationships/slide" Target="slides/slide86.xml"/><Relationship Id="rId93" Type="http://schemas.openxmlformats.org/officeDocument/2006/relationships/slide" Target="slides/slide89.xml"/><Relationship Id="rId92" Type="http://schemas.openxmlformats.org/officeDocument/2006/relationships/slide" Target="slides/slide88.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9" Type="http://schemas.openxmlformats.org/officeDocument/2006/relationships/slide" Target="slides/slide115.xml"/><Relationship Id="rId15" Type="http://schemas.openxmlformats.org/officeDocument/2006/relationships/slide" Target="slides/slide11.xml"/><Relationship Id="rId110" Type="http://schemas.openxmlformats.org/officeDocument/2006/relationships/slide" Target="slides/slide106.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14" Type="http://schemas.openxmlformats.org/officeDocument/2006/relationships/slide" Target="slides/slide110.xml"/><Relationship Id="rId18" Type="http://schemas.openxmlformats.org/officeDocument/2006/relationships/slide" Target="slides/slide14.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150" Type="http://schemas.openxmlformats.org/officeDocument/2006/relationships/slide" Target="slides/slide146.xml"/><Relationship Id="rId87" Type="http://schemas.openxmlformats.org/officeDocument/2006/relationships/slide" Target="slides/slide83.xml"/><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5.xml"/><Relationship Id="rId4" Type="http://schemas.openxmlformats.org/officeDocument/2006/relationships/notesMaster" Target="notesMasters/notesMaster1.xml"/><Relationship Id="rId148" Type="http://schemas.openxmlformats.org/officeDocument/2006/relationships/slide" Target="slides/slide144.xml"/><Relationship Id="rId9" Type="http://schemas.openxmlformats.org/officeDocument/2006/relationships/slide" Target="slides/slide5.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5" Type="http://schemas.openxmlformats.org/officeDocument/2006/relationships/slide" Target="slides/slide1.xml"/><Relationship Id="rId147" Type="http://schemas.openxmlformats.org/officeDocument/2006/relationships/slide" Target="slides/slide143.xml"/><Relationship Id="rId6" Type="http://schemas.openxmlformats.org/officeDocument/2006/relationships/slide" Target="slides/slide2.xml"/><Relationship Id="rId146" Type="http://schemas.openxmlformats.org/officeDocument/2006/relationships/slide" Target="slides/slide142.xml"/><Relationship Id="rId7" Type="http://schemas.openxmlformats.org/officeDocument/2006/relationships/slide" Target="slides/slide3.xml"/><Relationship Id="rId145" Type="http://schemas.openxmlformats.org/officeDocument/2006/relationships/slide" Target="slides/slide141.xml"/><Relationship Id="rId8" Type="http://schemas.openxmlformats.org/officeDocument/2006/relationships/slide" Target="slides/slide4.xml"/><Relationship Id="rId144" Type="http://schemas.openxmlformats.org/officeDocument/2006/relationships/slide" Target="slides/slide140.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67" Type="http://schemas.openxmlformats.org/officeDocument/2006/relationships/slide" Target="slides/slide63.xml"/><Relationship Id="rId60" Type="http://schemas.openxmlformats.org/officeDocument/2006/relationships/slide" Target="slides/slide56.xml"/><Relationship Id="rId69" Type="http://schemas.openxmlformats.org/officeDocument/2006/relationships/slide" Target="slides/slide6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54" Type="http://schemas.openxmlformats.org/officeDocument/2006/relationships/slide" Target="slides/slide50.xml"/><Relationship Id="rId57" Type="http://schemas.openxmlformats.org/officeDocument/2006/relationships/slide" Target="slides/slide53.xml"/><Relationship Id="rId56" Type="http://schemas.openxmlformats.org/officeDocument/2006/relationships/slide" Target="slides/slide52.xml"/><Relationship Id="rId59" Type="http://schemas.openxmlformats.org/officeDocument/2006/relationships/slide" Target="slides/slide55.xml"/><Relationship Id="rId154" Type="http://schemas.openxmlformats.org/officeDocument/2006/relationships/slide" Target="slides/slide150.xml"/><Relationship Id="rId58" Type="http://schemas.openxmlformats.org/officeDocument/2006/relationships/slide" Target="slides/slide54.xml"/><Relationship Id="rId153" Type="http://schemas.openxmlformats.org/officeDocument/2006/relationships/slide" Target="slides/slide149.xml"/><Relationship Id="rId152" Type="http://schemas.openxmlformats.org/officeDocument/2006/relationships/slide" Target="slides/slide148.xml"/><Relationship Id="rId151" Type="http://schemas.openxmlformats.org/officeDocument/2006/relationships/slide" Target="slides/slide147.xml"/><Relationship Id="rId156" Type="http://schemas.openxmlformats.org/officeDocument/2006/relationships/slide" Target="slides/slide152.xml"/><Relationship Id="rId155" Type="http://schemas.openxmlformats.org/officeDocument/2006/relationships/slide" Target="slides/slide1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586520" y="3910978"/>
            <a:ext cx="4692160" cy="351912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91" name="Google Shape;91;p1:notes"/>
          <p:cNvSpPr/>
          <p:nvPr>
            <p:ph idx="2" type="sldImg"/>
          </p:nvPr>
        </p:nvSpPr>
        <p:spPr>
          <a:xfrm>
            <a:off x="860425" y="782638"/>
            <a:ext cx="4144963" cy="29321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586520" y="3910978"/>
            <a:ext cx="4692160" cy="351912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99" name="Google Shape;99;p2:notes"/>
          <p:cNvSpPr/>
          <p:nvPr>
            <p:ph idx="2" type="sldImg"/>
          </p:nvPr>
        </p:nvSpPr>
        <p:spPr>
          <a:xfrm>
            <a:off x="860425" y="782638"/>
            <a:ext cx="4144963" cy="29321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586520" y="3910978"/>
            <a:ext cx="4692160" cy="351912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08" name="Google Shape;108;p3:notes"/>
          <p:cNvSpPr/>
          <p:nvPr>
            <p:ph idx="2" type="sldImg"/>
          </p:nvPr>
        </p:nvSpPr>
        <p:spPr>
          <a:xfrm>
            <a:off x="860425" y="782638"/>
            <a:ext cx="4144963" cy="29321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4" name="Google Shape;114;p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1" name="Google Shape;121;p5: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6: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7: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9" name="Google Shape;149;p8: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9" name="Google Shape;159;p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8" name="Google Shape;168;p10: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6" name="Google Shape;176;p11: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5" name="Google Shape;185;p12: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2" name="Google Shape;192;p13: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9" name="Google Shape;199;p1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0" name="Google Shape;210;p15: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8" name="Google Shape;218;p16: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6" name="Google Shape;226;p17: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4" name="Google Shape;234;p18: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 name="Google Shape;242;p1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0" name="Google Shape;250;p20: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8" name="Google Shape;258;p21: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2" name="Google Shape;272;p22: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p23: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8" name="Google Shape;288;p2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6" name="Google Shape;296;p25: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4" name="Google Shape;304;p2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1" name="Google Shape;311;p2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0" name="Google Shape;320;p2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0" name="Google Shape;330;p2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8" name="Google Shape;338;p3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6" name="Google Shape;346;p3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5" name="Google Shape;355;p32: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2" name="Google Shape;362;p33: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0" name="Google Shape;370;p34: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7" name="Google Shape;377;p35: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4" name="Google Shape;384;p36: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1" name="Google Shape;391;p37: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9" name="Google Shape;399;p38: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6" name="Google Shape;406;p39: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4" name="Google Shape;414;p40: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1" name="Google Shape;421;p4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1" name="Google Shape;431;p42: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8" name="Google Shape;438;p4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5" name="Google Shape;445;p4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2" name="Google Shape;452;p4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9" name="Google Shape;459;p4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6" name="Google Shape;466;p4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3" name="Google Shape;473;p4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0" name="Google Shape;480;p4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7" name="Google Shape;487;p5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3" name="Google Shape;493;p5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9" name="Google Shape;499;p5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5" name="Google Shape;505;p5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3" name="Google Shape;513;p5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1" name="Google Shape;521;p5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7" name="Google Shape;527;p5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5" name="Google Shape;535;p5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1" name="Google Shape;541;p5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7" name="Google Shape;547;p5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4" name="Google Shape;554;p6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1" name="Google Shape;561;p6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8" name="Google Shape;568;p6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4" name="Google Shape;574;p6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1" name="Google Shape;581;p6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7" name="Google Shape;587;p6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3" name="Google Shape;593;p6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0" name="Google Shape;600;p6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6" name="Google Shape;606;p6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6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12" name="Google Shape;612;p6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13" name="Google Shape;613;p69: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4" name="Google Shape;614;p6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15" name="Google Shape;615;p6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16" name="Google Shape;616;p6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7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23" name="Google Shape;623;p7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24" name="Google Shape;624;p70: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5" name="Google Shape;625;p7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26" name="Google Shape;626;p7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27" name="Google Shape;627;p7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7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35" name="Google Shape;635;p7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36" name="Google Shape;636;p7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7" name="Google Shape;637;p7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38" name="Google Shape;638;p7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39" name="Google Shape;639;p7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p7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48" name="Google Shape;648;p7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49" name="Google Shape;649;p72: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0" name="Google Shape;650;p7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51" name="Google Shape;651;p7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52" name="Google Shape;652;p7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p7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61" name="Google Shape;661;p7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62" name="Google Shape;662;p73: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3" name="Google Shape;663;p7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64" name="Google Shape;664;p7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65" name="Google Shape;665;p7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7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73" name="Google Shape;673;p7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74" name="Google Shape;674;p74: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5" name="Google Shape;675;p7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76" name="Google Shape;676;p7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77" name="Google Shape;677;p7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7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85" name="Google Shape;685;p7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86" name="Google Shape;686;p75: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7" name="Google Shape;687;p7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88" name="Google Shape;688;p7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89" name="Google Shape;689;p7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p7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01" name="Google Shape;701;p7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02" name="Google Shape;702;p76: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3" name="Google Shape;703;p7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04" name="Google Shape;704;p7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05" name="Google Shape;705;p7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p7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16" name="Google Shape;716;p7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17" name="Google Shape;717;p77: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8" name="Google Shape;718;p7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19" name="Google Shape;719;p7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20" name="Google Shape;720;p7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p7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27" name="Google Shape;727;p7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28" name="Google Shape;728;p78: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9" name="Google Shape;729;p7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30" name="Google Shape;730;p7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31" name="Google Shape;731;p7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p7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38" name="Google Shape;738;p7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39" name="Google Shape;739;p79: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0" name="Google Shape;740;p7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41" name="Google Shape;741;p7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42" name="Google Shape;742;p7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p8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51" name="Google Shape;751;p8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52" name="Google Shape;752;p80: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3" name="Google Shape;753;p8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54" name="Google Shape;754;p8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55" name="Google Shape;755;p8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8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63" name="Google Shape;763;p8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64" name="Google Shape;764;p8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5" name="Google Shape;765;p8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66" name="Google Shape;766;p8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67" name="Google Shape;767;p8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8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75" name="Google Shape;775;p8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76" name="Google Shape;776;p82: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7" name="Google Shape;777;p8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78" name="Google Shape;778;p8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79" name="Google Shape;779;p8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p8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87" name="Google Shape;787;p8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88" name="Google Shape;788;p83: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9" name="Google Shape;789;p8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90" name="Google Shape;790;p8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91" name="Google Shape;791;p8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p8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00" name="Google Shape;800;p8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01" name="Google Shape;801;p84: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2" name="Google Shape;802;p8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03" name="Google Shape;803;p8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04" name="Google Shape;804;p8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p8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11" name="Google Shape;811;p8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12" name="Google Shape;812;p85: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3" name="Google Shape;813;p8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14" name="Google Shape;814;p8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15" name="Google Shape;815;p8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p8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24" name="Google Shape;824;p8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25" name="Google Shape;825;p86: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6" name="Google Shape;826;p8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27" name="Google Shape;827;p8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28" name="Google Shape;828;p8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p8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40" name="Google Shape;840;p8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41" name="Google Shape;841;p87: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2" name="Google Shape;842;p8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43" name="Google Shape;843;p8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44" name="Google Shape;844;p8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p8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53" name="Google Shape;853;p8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54" name="Google Shape;854;p88: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5" name="Google Shape;855;p8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56" name="Google Shape;856;p8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57" name="Google Shape;857;p8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p8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66" name="Google Shape;866;p8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67" name="Google Shape;867;p89: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8" name="Google Shape;868;p8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69" name="Google Shape;869;p8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70" name="Google Shape;870;p8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p9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77" name="Google Shape;877;p9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78" name="Google Shape;878;p90: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9" name="Google Shape;879;p9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80" name="Google Shape;880;p9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81" name="Google Shape;881;p9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p9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88" name="Google Shape;888;p9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89" name="Google Shape;889;p9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0" name="Google Shape;890;p9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91" name="Google Shape;891;p9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92" name="Google Shape;892;p9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p9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00" name="Google Shape;900;p9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901" name="Google Shape;901;p92: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2" name="Google Shape;902;p9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03" name="Google Shape;903;p9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04" name="Google Shape;904;p9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p9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12" name="Google Shape;912;p9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p9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19" name="Google Shape;919;p9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p9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26" name="Google Shape;926;p9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p9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34" name="Google Shape;934;p9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p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44" name="Google Shape;944;p9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p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54" name="Google Shape;954;p9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p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63" name="Google Shape;963;p9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p1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71" name="Google Shape;971;p10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p10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81" name="Google Shape;981;p10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p10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91" name="Google Shape;991;p10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7" name="Shape 997"/>
        <p:cNvGrpSpPr/>
        <p:nvPr/>
      </p:nvGrpSpPr>
      <p:grpSpPr>
        <a:xfrm>
          <a:off x="0" y="0"/>
          <a:ext cx="0" cy="0"/>
          <a:chOff x="0" y="0"/>
          <a:chExt cx="0" cy="0"/>
        </a:xfrm>
      </p:grpSpPr>
      <p:sp>
        <p:nvSpPr>
          <p:cNvPr id="998" name="Google Shape;998;p10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99" name="Google Shape;999;p10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p10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07" name="Google Shape;1007;p10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3" name="Shape 1013"/>
        <p:cNvGrpSpPr/>
        <p:nvPr/>
      </p:nvGrpSpPr>
      <p:grpSpPr>
        <a:xfrm>
          <a:off x="0" y="0"/>
          <a:ext cx="0" cy="0"/>
          <a:chOff x="0" y="0"/>
          <a:chExt cx="0" cy="0"/>
        </a:xfrm>
      </p:grpSpPr>
      <p:sp>
        <p:nvSpPr>
          <p:cNvPr id="1014" name="Google Shape;1014;p10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15" name="Google Shape;1015;p10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p10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23" name="Google Shape;1023;p10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p10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32" name="Google Shape;1032;p10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p1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39" name="Google Shape;1039;p10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p1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45" name="Google Shape;1045;p10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p1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52" name="Google Shape;1052;p11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p1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59" name="Google Shape;1059;p11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p1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66" name="Google Shape;1066;p11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p1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74" name="Google Shape;1074;p11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8" name="Shape 1078"/>
        <p:cNvGrpSpPr/>
        <p:nvPr/>
      </p:nvGrpSpPr>
      <p:grpSpPr>
        <a:xfrm>
          <a:off x="0" y="0"/>
          <a:ext cx="0" cy="0"/>
          <a:chOff x="0" y="0"/>
          <a:chExt cx="0" cy="0"/>
        </a:xfrm>
      </p:grpSpPr>
      <p:sp>
        <p:nvSpPr>
          <p:cNvPr id="1079" name="Google Shape;1079;p1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80" name="Google Shape;1080;p11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p1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86" name="Google Shape;1086;p11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p1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93" name="Google Shape;1093;p11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p1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00" name="Google Shape;1100;p11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p1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06" name="Google Shape;1106;p11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1" name="Shape 1111"/>
        <p:cNvGrpSpPr/>
        <p:nvPr/>
      </p:nvGrpSpPr>
      <p:grpSpPr>
        <a:xfrm>
          <a:off x="0" y="0"/>
          <a:ext cx="0" cy="0"/>
          <a:chOff x="0" y="0"/>
          <a:chExt cx="0" cy="0"/>
        </a:xfrm>
      </p:grpSpPr>
      <p:sp>
        <p:nvSpPr>
          <p:cNvPr id="1112" name="Google Shape;1112;p1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13" name="Google Shape;1113;p11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p1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21" name="Google Shape;1121;p12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p1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28" name="Google Shape;1128;p12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6" name="Shape 1136"/>
        <p:cNvGrpSpPr/>
        <p:nvPr/>
      </p:nvGrpSpPr>
      <p:grpSpPr>
        <a:xfrm>
          <a:off x="0" y="0"/>
          <a:ext cx="0" cy="0"/>
          <a:chOff x="0" y="0"/>
          <a:chExt cx="0" cy="0"/>
        </a:xfrm>
      </p:grpSpPr>
      <p:sp>
        <p:nvSpPr>
          <p:cNvPr id="1137" name="Google Shape;1137;p1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38" name="Google Shape;1138;p12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3" name="Shape 1143"/>
        <p:cNvGrpSpPr/>
        <p:nvPr/>
      </p:nvGrpSpPr>
      <p:grpSpPr>
        <a:xfrm>
          <a:off x="0" y="0"/>
          <a:ext cx="0" cy="0"/>
          <a:chOff x="0" y="0"/>
          <a:chExt cx="0" cy="0"/>
        </a:xfrm>
      </p:grpSpPr>
      <p:sp>
        <p:nvSpPr>
          <p:cNvPr id="1144" name="Google Shape;1144;p1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45" name="Google Shape;1145;p12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0" name="Shape 1150"/>
        <p:cNvGrpSpPr/>
        <p:nvPr/>
      </p:nvGrpSpPr>
      <p:grpSpPr>
        <a:xfrm>
          <a:off x="0" y="0"/>
          <a:ext cx="0" cy="0"/>
          <a:chOff x="0" y="0"/>
          <a:chExt cx="0" cy="0"/>
        </a:xfrm>
      </p:grpSpPr>
      <p:sp>
        <p:nvSpPr>
          <p:cNvPr id="1151" name="Google Shape;1151;p1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52" name="Google Shape;1152;p12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7" name="Shape 1157"/>
        <p:cNvGrpSpPr/>
        <p:nvPr/>
      </p:nvGrpSpPr>
      <p:grpSpPr>
        <a:xfrm>
          <a:off x="0" y="0"/>
          <a:ext cx="0" cy="0"/>
          <a:chOff x="0" y="0"/>
          <a:chExt cx="0" cy="0"/>
        </a:xfrm>
      </p:grpSpPr>
      <p:sp>
        <p:nvSpPr>
          <p:cNvPr id="1158" name="Google Shape;1158;p1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59" name="Google Shape;1159;p12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6" name="Shape 1166"/>
        <p:cNvGrpSpPr/>
        <p:nvPr/>
      </p:nvGrpSpPr>
      <p:grpSpPr>
        <a:xfrm>
          <a:off x="0" y="0"/>
          <a:ext cx="0" cy="0"/>
          <a:chOff x="0" y="0"/>
          <a:chExt cx="0" cy="0"/>
        </a:xfrm>
      </p:grpSpPr>
      <p:sp>
        <p:nvSpPr>
          <p:cNvPr id="1167" name="Google Shape;1167;p1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68" name="Google Shape;1168;p12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3" name="Shape 1173"/>
        <p:cNvGrpSpPr/>
        <p:nvPr/>
      </p:nvGrpSpPr>
      <p:grpSpPr>
        <a:xfrm>
          <a:off x="0" y="0"/>
          <a:ext cx="0" cy="0"/>
          <a:chOff x="0" y="0"/>
          <a:chExt cx="0" cy="0"/>
        </a:xfrm>
      </p:grpSpPr>
      <p:sp>
        <p:nvSpPr>
          <p:cNvPr id="1174" name="Google Shape;1174;p1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75" name="Google Shape;1175;p12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p1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82" name="Google Shape;1182;p12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p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1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p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1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2" name="Shape 1202"/>
        <p:cNvGrpSpPr/>
        <p:nvPr/>
      </p:nvGrpSpPr>
      <p:grpSpPr>
        <a:xfrm>
          <a:off x="0" y="0"/>
          <a:ext cx="0" cy="0"/>
          <a:chOff x="0" y="0"/>
          <a:chExt cx="0" cy="0"/>
        </a:xfrm>
      </p:grpSpPr>
      <p:sp>
        <p:nvSpPr>
          <p:cNvPr id="1203" name="Google Shape;1203;p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1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p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1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5" name="Shape 1215"/>
        <p:cNvGrpSpPr/>
        <p:nvPr/>
      </p:nvGrpSpPr>
      <p:grpSpPr>
        <a:xfrm>
          <a:off x="0" y="0"/>
          <a:ext cx="0" cy="0"/>
          <a:chOff x="0" y="0"/>
          <a:chExt cx="0" cy="0"/>
        </a:xfrm>
      </p:grpSpPr>
      <p:sp>
        <p:nvSpPr>
          <p:cNvPr id="1216" name="Google Shape;1216;p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1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3" name="Shape 1223"/>
        <p:cNvGrpSpPr/>
        <p:nvPr/>
      </p:nvGrpSpPr>
      <p:grpSpPr>
        <a:xfrm>
          <a:off x="0" y="0"/>
          <a:ext cx="0" cy="0"/>
          <a:chOff x="0" y="0"/>
          <a:chExt cx="0" cy="0"/>
        </a:xfrm>
      </p:grpSpPr>
      <p:sp>
        <p:nvSpPr>
          <p:cNvPr id="1224" name="Google Shape;1224;p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1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0" name="Shape 1230"/>
        <p:cNvGrpSpPr/>
        <p:nvPr/>
      </p:nvGrpSpPr>
      <p:grpSpPr>
        <a:xfrm>
          <a:off x="0" y="0"/>
          <a:ext cx="0" cy="0"/>
          <a:chOff x="0" y="0"/>
          <a:chExt cx="0" cy="0"/>
        </a:xfrm>
      </p:grpSpPr>
      <p:sp>
        <p:nvSpPr>
          <p:cNvPr id="1231" name="Google Shape;1231;p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1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p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1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3" name="Shape 1243"/>
        <p:cNvGrpSpPr/>
        <p:nvPr/>
      </p:nvGrpSpPr>
      <p:grpSpPr>
        <a:xfrm>
          <a:off x="0" y="0"/>
          <a:ext cx="0" cy="0"/>
          <a:chOff x="0" y="0"/>
          <a:chExt cx="0" cy="0"/>
        </a:xfrm>
      </p:grpSpPr>
      <p:sp>
        <p:nvSpPr>
          <p:cNvPr id="1244" name="Google Shape;1244;p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1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9" name="Shape 1249"/>
        <p:cNvGrpSpPr/>
        <p:nvPr/>
      </p:nvGrpSpPr>
      <p:grpSpPr>
        <a:xfrm>
          <a:off x="0" y="0"/>
          <a:ext cx="0" cy="0"/>
          <a:chOff x="0" y="0"/>
          <a:chExt cx="0" cy="0"/>
        </a:xfrm>
      </p:grpSpPr>
      <p:sp>
        <p:nvSpPr>
          <p:cNvPr id="1250" name="Google Shape;1250;p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1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6" name="Shape 1256"/>
        <p:cNvGrpSpPr/>
        <p:nvPr/>
      </p:nvGrpSpPr>
      <p:grpSpPr>
        <a:xfrm>
          <a:off x="0" y="0"/>
          <a:ext cx="0" cy="0"/>
          <a:chOff x="0" y="0"/>
          <a:chExt cx="0" cy="0"/>
        </a:xfrm>
      </p:grpSpPr>
      <p:sp>
        <p:nvSpPr>
          <p:cNvPr id="1257" name="Google Shape;1257;p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1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2" name="Shape 1262"/>
        <p:cNvGrpSpPr/>
        <p:nvPr/>
      </p:nvGrpSpPr>
      <p:grpSpPr>
        <a:xfrm>
          <a:off x="0" y="0"/>
          <a:ext cx="0" cy="0"/>
          <a:chOff x="0" y="0"/>
          <a:chExt cx="0" cy="0"/>
        </a:xfrm>
      </p:grpSpPr>
      <p:sp>
        <p:nvSpPr>
          <p:cNvPr id="1263" name="Google Shape;1263;p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1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p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1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5" name="Shape 1275"/>
        <p:cNvGrpSpPr/>
        <p:nvPr/>
      </p:nvGrpSpPr>
      <p:grpSpPr>
        <a:xfrm>
          <a:off x="0" y="0"/>
          <a:ext cx="0" cy="0"/>
          <a:chOff x="0" y="0"/>
          <a:chExt cx="0" cy="0"/>
        </a:xfrm>
      </p:grpSpPr>
      <p:sp>
        <p:nvSpPr>
          <p:cNvPr id="1276" name="Google Shape;1276;p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1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1" name="Shape 1281"/>
        <p:cNvGrpSpPr/>
        <p:nvPr/>
      </p:nvGrpSpPr>
      <p:grpSpPr>
        <a:xfrm>
          <a:off x="0" y="0"/>
          <a:ext cx="0" cy="0"/>
          <a:chOff x="0" y="0"/>
          <a:chExt cx="0" cy="0"/>
        </a:xfrm>
      </p:grpSpPr>
      <p:sp>
        <p:nvSpPr>
          <p:cNvPr id="1282" name="Google Shape;1282;p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1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8" name="Shape 1288"/>
        <p:cNvGrpSpPr/>
        <p:nvPr/>
      </p:nvGrpSpPr>
      <p:grpSpPr>
        <a:xfrm>
          <a:off x="0" y="0"/>
          <a:ext cx="0" cy="0"/>
          <a:chOff x="0" y="0"/>
          <a:chExt cx="0" cy="0"/>
        </a:xfrm>
      </p:grpSpPr>
      <p:sp>
        <p:nvSpPr>
          <p:cNvPr id="1289" name="Google Shape;1289;p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1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4" name="Shape 1294"/>
        <p:cNvGrpSpPr/>
        <p:nvPr/>
      </p:nvGrpSpPr>
      <p:grpSpPr>
        <a:xfrm>
          <a:off x="0" y="0"/>
          <a:ext cx="0" cy="0"/>
          <a:chOff x="0" y="0"/>
          <a:chExt cx="0" cy="0"/>
        </a:xfrm>
      </p:grpSpPr>
      <p:sp>
        <p:nvSpPr>
          <p:cNvPr id="1295" name="Google Shape;1295;p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1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0" name="Shape 1300"/>
        <p:cNvGrpSpPr/>
        <p:nvPr/>
      </p:nvGrpSpPr>
      <p:grpSpPr>
        <a:xfrm>
          <a:off x="0" y="0"/>
          <a:ext cx="0" cy="0"/>
          <a:chOff x="0" y="0"/>
          <a:chExt cx="0" cy="0"/>
        </a:xfrm>
      </p:grpSpPr>
      <p:sp>
        <p:nvSpPr>
          <p:cNvPr id="1301" name="Google Shape;1301;p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1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6" name="Shape 1306"/>
        <p:cNvGrpSpPr/>
        <p:nvPr/>
      </p:nvGrpSpPr>
      <p:grpSpPr>
        <a:xfrm>
          <a:off x="0" y="0"/>
          <a:ext cx="0" cy="0"/>
          <a:chOff x="0" y="0"/>
          <a:chExt cx="0" cy="0"/>
        </a:xfrm>
      </p:grpSpPr>
      <p:sp>
        <p:nvSpPr>
          <p:cNvPr id="1307" name="Google Shape;1307;p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1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3" name="Shape 1313"/>
        <p:cNvGrpSpPr/>
        <p:nvPr/>
      </p:nvGrpSpPr>
      <p:grpSpPr>
        <a:xfrm>
          <a:off x="0" y="0"/>
          <a:ext cx="0" cy="0"/>
          <a:chOff x="0" y="0"/>
          <a:chExt cx="0" cy="0"/>
        </a:xfrm>
      </p:grpSpPr>
      <p:sp>
        <p:nvSpPr>
          <p:cNvPr id="1314" name="Google Shape;1314;p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1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0" name="Shape 1320"/>
        <p:cNvGrpSpPr/>
        <p:nvPr/>
      </p:nvGrpSpPr>
      <p:grpSpPr>
        <a:xfrm>
          <a:off x="0" y="0"/>
          <a:ext cx="0" cy="0"/>
          <a:chOff x="0" y="0"/>
          <a:chExt cx="0" cy="0"/>
        </a:xfrm>
      </p:grpSpPr>
      <p:sp>
        <p:nvSpPr>
          <p:cNvPr id="1321" name="Google Shape;1321;p1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22" name="Google Shape;1322;p14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7" name="Shape 1327"/>
        <p:cNvGrpSpPr/>
        <p:nvPr/>
      </p:nvGrpSpPr>
      <p:grpSpPr>
        <a:xfrm>
          <a:off x="0" y="0"/>
          <a:ext cx="0" cy="0"/>
          <a:chOff x="0" y="0"/>
          <a:chExt cx="0" cy="0"/>
        </a:xfrm>
      </p:grpSpPr>
      <p:sp>
        <p:nvSpPr>
          <p:cNvPr id="1328" name="Google Shape;1328;p1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9" name="Google Shape;1329;p15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3" name="Shape 1333"/>
        <p:cNvGrpSpPr/>
        <p:nvPr/>
      </p:nvGrpSpPr>
      <p:grpSpPr>
        <a:xfrm>
          <a:off x="0" y="0"/>
          <a:ext cx="0" cy="0"/>
          <a:chOff x="0" y="0"/>
          <a:chExt cx="0" cy="0"/>
        </a:xfrm>
      </p:grpSpPr>
      <p:sp>
        <p:nvSpPr>
          <p:cNvPr id="1334" name="Google Shape;1334;p15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35" name="Google Shape;1335;p15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1336" name="Google Shape;1336;p15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7" name="Google Shape;1337;p15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338" name="Google Shape;1338;p15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39" name="Google Shape;1339;p15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3" name="Shape 1343"/>
        <p:cNvGrpSpPr/>
        <p:nvPr/>
      </p:nvGrpSpPr>
      <p:grpSpPr>
        <a:xfrm>
          <a:off x="0" y="0"/>
          <a:ext cx="0" cy="0"/>
          <a:chOff x="0" y="0"/>
          <a:chExt cx="0" cy="0"/>
        </a:xfrm>
      </p:grpSpPr>
      <p:sp>
        <p:nvSpPr>
          <p:cNvPr id="1344" name="Google Shape;1344;p1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345" name="Google Shape;1345;p15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obj">
  <p:cSld name="OBJECT">
    <p:spTree>
      <p:nvGrpSpPr>
        <p:cNvPr id="15" name="Shape 15"/>
        <p:cNvGrpSpPr/>
        <p:nvPr/>
      </p:nvGrpSpPr>
      <p:grpSpPr>
        <a:xfrm>
          <a:off x="0" y="0"/>
          <a:ext cx="0" cy="0"/>
          <a:chOff x="0" y="0"/>
          <a:chExt cx="0" cy="0"/>
        </a:xfrm>
      </p:grpSpPr>
      <p:sp>
        <p:nvSpPr>
          <p:cNvPr id="16" name="Google Shape;16;p3"/>
          <p:cNvSpPr txBox="1"/>
          <p:nvPr>
            <p:ph type="title"/>
          </p:nvPr>
        </p:nvSpPr>
        <p:spPr>
          <a:xfrm>
            <a:off x="735062" y="402484"/>
            <a:ext cx="9221689" cy="1461188"/>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SzPts val="4850"/>
              <a:buNone/>
              <a:defRPr b="1" i="0" sz="2399">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1" type="ftr"/>
          </p:nvPr>
        </p:nvSpPr>
        <p:spPr>
          <a:xfrm>
            <a:off x="3541663" y="7006700"/>
            <a:ext cx="3608487" cy="402483"/>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
          <p:cNvSpPr txBox="1"/>
          <p:nvPr>
            <p:ph idx="10" type="dt"/>
          </p:nvPr>
        </p:nvSpPr>
        <p:spPr>
          <a:xfrm>
            <a:off x="735062" y="7006700"/>
            <a:ext cx="2405658" cy="402483"/>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2" type="sldNum"/>
          </p:nvPr>
        </p:nvSpPr>
        <p:spPr>
          <a:xfrm>
            <a:off x="7551093" y="7006700"/>
            <a:ext cx="2405658" cy="402483"/>
          </a:xfrm>
          <a:prstGeom prst="rect">
            <a:avLst/>
          </a:prstGeom>
          <a:noFill/>
          <a:ln>
            <a:noFill/>
          </a:ln>
        </p:spPr>
        <p:txBody>
          <a:bodyPr anchorCtr="0" anchor="ctr" bIns="0" lIns="0" spcFirstLastPara="1" rIns="0" wrap="square" tIns="0">
            <a:noAutofit/>
          </a:bodyPr>
          <a:lstStyle>
            <a:lvl1pPr indent="0" lvl="0" marL="0" algn="r">
              <a:lnSpc>
                <a:spcPct val="100000"/>
              </a:lnSpc>
              <a:spcBef>
                <a:spcPts val="0"/>
              </a:spcBef>
              <a:spcAft>
                <a:spcPts val="0"/>
              </a:spcAft>
              <a:buSzPts val="1300"/>
              <a:buNone/>
              <a:defRPr>
                <a:solidFill>
                  <a:srgbClr val="888888"/>
                </a:solidFill>
              </a:defRPr>
            </a:lvl1pPr>
            <a:lvl2pPr indent="0" lvl="1" marL="0" algn="r">
              <a:lnSpc>
                <a:spcPct val="100000"/>
              </a:lnSpc>
              <a:spcBef>
                <a:spcPts val="0"/>
              </a:spcBef>
              <a:spcAft>
                <a:spcPts val="0"/>
              </a:spcAft>
              <a:buSzPts val="1300"/>
              <a:buNone/>
              <a:defRPr>
                <a:solidFill>
                  <a:srgbClr val="888888"/>
                </a:solidFill>
              </a:defRPr>
            </a:lvl2pPr>
            <a:lvl3pPr indent="0" lvl="2" marL="0" algn="r">
              <a:lnSpc>
                <a:spcPct val="100000"/>
              </a:lnSpc>
              <a:spcBef>
                <a:spcPts val="0"/>
              </a:spcBef>
              <a:spcAft>
                <a:spcPts val="0"/>
              </a:spcAft>
              <a:buSzPts val="1300"/>
              <a:buNone/>
              <a:defRPr>
                <a:solidFill>
                  <a:srgbClr val="888888"/>
                </a:solidFill>
              </a:defRPr>
            </a:lvl3pPr>
            <a:lvl4pPr indent="0" lvl="3" marL="0" algn="r">
              <a:lnSpc>
                <a:spcPct val="100000"/>
              </a:lnSpc>
              <a:spcBef>
                <a:spcPts val="0"/>
              </a:spcBef>
              <a:spcAft>
                <a:spcPts val="0"/>
              </a:spcAft>
              <a:buSzPts val="1300"/>
              <a:buNone/>
              <a:defRPr>
                <a:solidFill>
                  <a:srgbClr val="888888"/>
                </a:solidFill>
              </a:defRPr>
            </a:lvl4pPr>
            <a:lvl5pPr indent="0" lvl="4" marL="0" algn="r">
              <a:lnSpc>
                <a:spcPct val="100000"/>
              </a:lnSpc>
              <a:spcBef>
                <a:spcPts val="0"/>
              </a:spcBef>
              <a:spcAft>
                <a:spcPts val="0"/>
              </a:spcAft>
              <a:buSzPts val="1300"/>
              <a:buNone/>
              <a:defRPr>
                <a:solidFill>
                  <a:srgbClr val="888888"/>
                </a:solidFill>
              </a:defRPr>
            </a:lvl5pPr>
            <a:lvl6pPr indent="0" lvl="5" marL="0" algn="r">
              <a:lnSpc>
                <a:spcPct val="100000"/>
              </a:lnSpc>
              <a:spcBef>
                <a:spcPts val="0"/>
              </a:spcBef>
              <a:spcAft>
                <a:spcPts val="0"/>
              </a:spcAft>
              <a:buSzPts val="1300"/>
              <a:buNone/>
              <a:defRPr>
                <a:solidFill>
                  <a:srgbClr val="888888"/>
                </a:solidFill>
              </a:defRPr>
            </a:lvl6pPr>
            <a:lvl7pPr indent="0" lvl="6" marL="0" algn="r">
              <a:lnSpc>
                <a:spcPct val="100000"/>
              </a:lnSpc>
              <a:spcBef>
                <a:spcPts val="0"/>
              </a:spcBef>
              <a:spcAft>
                <a:spcPts val="0"/>
              </a:spcAft>
              <a:buSzPts val="1300"/>
              <a:buNone/>
              <a:defRPr>
                <a:solidFill>
                  <a:srgbClr val="888888"/>
                </a:solidFill>
              </a:defRPr>
            </a:lvl7pPr>
            <a:lvl8pPr indent="0" lvl="7" marL="0" algn="r">
              <a:lnSpc>
                <a:spcPct val="100000"/>
              </a:lnSpc>
              <a:spcBef>
                <a:spcPts val="0"/>
              </a:spcBef>
              <a:spcAft>
                <a:spcPts val="0"/>
              </a:spcAft>
              <a:buSzPts val="1300"/>
              <a:buNone/>
              <a:defRPr>
                <a:solidFill>
                  <a:srgbClr val="888888"/>
                </a:solidFill>
              </a:defRPr>
            </a:lvl8pPr>
            <a:lvl9pPr indent="0" lvl="8" marL="0" algn="r">
              <a:lnSpc>
                <a:spcPct val="100000"/>
              </a:lnSpc>
              <a:spcBef>
                <a:spcPts val="0"/>
              </a:spcBef>
              <a:spcAft>
                <a:spcPts val="0"/>
              </a:spcAft>
              <a:buSzPts val="1300"/>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b="0" i="0" sz="1325" u="none" cap="none" strike="noStrike">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0" name="Shape 20"/>
        <p:cNvGrpSpPr/>
        <p:nvPr/>
      </p:nvGrpSpPr>
      <p:grpSpPr>
        <a:xfrm>
          <a:off x="0" y="0"/>
          <a:ext cx="0" cy="0"/>
          <a:chOff x="0" y="0"/>
          <a:chExt cx="0" cy="0"/>
        </a:xfrm>
      </p:grpSpPr>
      <p:sp>
        <p:nvSpPr>
          <p:cNvPr id="21" name="Google Shape;21;p4"/>
          <p:cNvSpPr txBox="1"/>
          <p:nvPr>
            <p:ph idx="11" type="ftr"/>
          </p:nvPr>
        </p:nvSpPr>
        <p:spPr>
          <a:xfrm>
            <a:off x="3541663" y="7006700"/>
            <a:ext cx="3608487" cy="402483"/>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0" type="dt"/>
          </p:nvPr>
        </p:nvSpPr>
        <p:spPr>
          <a:xfrm>
            <a:off x="735062" y="7006700"/>
            <a:ext cx="2405658" cy="402483"/>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2" type="sldNum"/>
          </p:nvPr>
        </p:nvSpPr>
        <p:spPr>
          <a:xfrm>
            <a:off x="7551093" y="7006700"/>
            <a:ext cx="2405658" cy="402483"/>
          </a:xfrm>
          <a:prstGeom prst="rect">
            <a:avLst/>
          </a:prstGeom>
          <a:noFill/>
          <a:ln>
            <a:noFill/>
          </a:ln>
        </p:spPr>
        <p:txBody>
          <a:bodyPr anchorCtr="0" anchor="ctr" bIns="0" lIns="0" spcFirstLastPara="1" rIns="0" wrap="square" tIns="0">
            <a:noAutofit/>
          </a:bodyPr>
          <a:lstStyle>
            <a:lvl1pPr indent="0" lvl="0" marL="0" algn="r">
              <a:lnSpc>
                <a:spcPct val="100000"/>
              </a:lnSpc>
              <a:spcBef>
                <a:spcPts val="0"/>
              </a:spcBef>
              <a:spcAft>
                <a:spcPts val="0"/>
              </a:spcAft>
              <a:buSzPts val="1300"/>
              <a:buNone/>
              <a:defRPr>
                <a:solidFill>
                  <a:srgbClr val="888888"/>
                </a:solidFill>
              </a:defRPr>
            </a:lvl1pPr>
            <a:lvl2pPr indent="0" lvl="1" marL="0" algn="r">
              <a:lnSpc>
                <a:spcPct val="100000"/>
              </a:lnSpc>
              <a:spcBef>
                <a:spcPts val="0"/>
              </a:spcBef>
              <a:spcAft>
                <a:spcPts val="0"/>
              </a:spcAft>
              <a:buSzPts val="1300"/>
              <a:buNone/>
              <a:defRPr>
                <a:solidFill>
                  <a:srgbClr val="888888"/>
                </a:solidFill>
              </a:defRPr>
            </a:lvl2pPr>
            <a:lvl3pPr indent="0" lvl="2" marL="0" algn="r">
              <a:lnSpc>
                <a:spcPct val="100000"/>
              </a:lnSpc>
              <a:spcBef>
                <a:spcPts val="0"/>
              </a:spcBef>
              <a:spcAft>
                <a:spcPts val="0"/>
              </a:spcAft>
              <a:buSzPts val="1300"/>
              <a:buNone/>
              <a:defRPr>
                <a:solidFill>
                  <a:srgbClr val="888888"/>
                </a:solidFill>
              </a:defRPr>
            </a:lvl3pPr>
            <a:lvl4pPr indent="0" lvl="3" marL="0" algn="r">
              <a:lnSpc>
                <a:spcPct val="100000"/>
              </a:lnSpc>
              <a:spcBef>
                <a:spcPts val="0"/>
              </a:spcBef>
              <a:spcAft>
                <a:spcPts val="0"/>
              </a:spcAft>
              <a:buSzPts val="1300"/>
              <a:buNone/>
              <a:defRPr>
                <a:solidFill>
                  <a:srgbClr val="888888"/>
                </a:solidFill>
              </a:defRPr>
            </a:lvl4pPr>
            <a:lvl5pPr indent="0" lvl="4" marL="0" algn="r">
              <a:lnSpc>
                <a:spcPct val="100000"/>
              </a:lnSpc>
              <a:spcBef>
                <a:spcPts val="0"/>
              </a:spcBef>
              <a:spcAft>
                <a:spcPts val="0"/>
              </a:spcAft>
              <a:buSzPts val="1300"/>
              <a:buNone/>
              <a:defRPr>
                <a:solidFill>
                  <a:srgbClr val="888888"/>
                </a:solidFill>
              </a:defRPr>
            </a:lvl5pPr>
            <a:lvl6pPr indent="0" lvl="5" marL="0" algn="r">
              <a:lnSpc>
                <a:spcPct val="100000"/>
              </a:lnSpc>
              <a:spcBef>
                <a:spcPts val="0"/>
              </a:spcBef>
              <a:spcAft>
                <a:spcPts val="0"/>
              </a:spcAft>
              <a:buSzPts val="1300"/>
              <a:buNone/>
              <a:defRPr>
                <a:solidFill>
                  <a:srgbClr val="888888"/>
                </a:solidFill>
              </a:defRPr>
            </a:lvl6pPr>
            <a:lvl7pPr indent="0" lvl="6" marL="0" algn="r">
              <a:lnSpc>
                <a:spcPct val="100000"/>
              </a:lnSpc>
              <a:spcBef>
                <a:spcPts val="0"/>
              </a:spcBef>
              <a:spcAft>
                <a:spcPts val="0"/>
              </a:spcAft>
              <a:buSzPts val="1300"/>
              <a:buNone/>
              <a:defRPr>
                <a:solidFill>
                  <a:srgbClr val="888888"/>
                </a:solidFill>
              </a:defRPr>
            </a:lvl7pPr>
            <a:lvl8pPr indent="0" lvl="7" marL="0" algn="r">
              <a:lnSpc>
                <a:spcPct val="100000"/>
              </a:lnSpc>
              <a:spcBef>
                <a:spcPts val="0"/>
              </a:spcBef>
              <a:spcAft>
                <a:spcPts val="0"/>
              </a:spcAft>
              <a:buSzPts val="1300"/>
              <a:buNone/>
              <a:defRPr>
                <a:solidFill>
                  <a:srgbClr val="888888"/>
                </a:solidFill>
              </a:defRPr>
            </a:lvl8pPr>
            <a:lvl9pPr indent="0" lvl="8" marL="0" algn="r">
              <a:lnSpc>
                <a:spcPct val="100000"/>
              </a:lnSpc>
              <a:spcBef>
                <a:spcPts val="0"/>
              </a:spcBef>
              <a:spcAft>
                <a:spcPts val="0"/>
              </a:spcAft>
              <a:buSzPts val="1300"/>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b="0" i="0" sz="1325" u="none" cap="none" strike="noStrike">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type="title">
  <p:cSld name="TITLE">
    <p:spTree>
      <p:nvGrpSpPr>
        <p:cNvPr id="24" name="Shape 24"/>
        <p:cNvGrpSpPr/>
        <p:nvPr/>
      </p:nvGrpSpPr>
      <p:grpSpPr>
        <a:xfrm>
          <a:off x="0" y="0"/>
          <a:ext cx="0" cy="0"/>
          <a:chOff x="0" y="0"/>
          <a:chExt cx="0" cy="0"/>
        </a:xfrm>
      </p:grpSpPr>
      <p:sp>
        <p:nvSpPr>
          <p:cNvPr id="25" name="Google Shape;25;p5"/>
          <p:cNvSpPr txBox="1"/>
          <p:nvPr>
            <p:ph type="ctrTitle"/>
          </p:nvPr>
        </p:nvSpPr>
        <p:spPr>
          <a:xfrm>
            <a:off x="801886" y="1237197"/>
            <a:ext cx="9088041" cy="2631887"/>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615"/>
              <a:buFont typeface="Calibri"/>
              <a:buNone/>
              <a:defRPr sz="661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
          <p:cNvSpPr txBox="1"/>
          <p:nvPr>
            <p:ph idx="1" type="subTitle"/>
          </p:nvPr>
        </p:nvSpPr>
        <p:spPr>
          <a:xfrm>
            <a:off x="1336477" y="3970580"/>
            <a:ext cx="8018860" cy="182517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100"/>
              </a:spcBef>
              <a:spcAft>
                <a:spcPts val="0"/>
              </a:spcAft>
              <a:buClr>
                <a:schemeClr val="dk1"/>
              </a:buClr>
              <a:buSzPts val="2645"/>
              <a:buNone/>
              <a:defRPr sz="2645"/>
            </a:lvl1pPr>
            <a:lvl2pPr lvl="1" algn="ctr">
              <a:lnSpc>
                <a:spcPct val="90000"/>
              </a:lnSpc>
              <a:spcBef>
                <a:spcPts val="550"/>
              </a:spcBef>
              <a:spcAft>
                <a:spcPts val="0"/>
              </a:spcAft>
              <a:buClr>
                <a:schemeClr val="dk1"/>
              </a:buClr>
              <a:buSzPts val="2205"/>
              <a:buNone/>
              <a:defRPr sz="2205"/>
            </a:lvl2pPr>
            <a:lvl3pPr lvl="2" algn="ctr">
              <a:lnSpc>
                <a:spcPct val="90000"/>
              </a:lnSpc>
              <a:spcBef>
                <a:spcPts val="550"/>
              </a:spcBef>
              <a:spcAft>
                <a:spcPts val="0"/>
              </a:spcAft>
              <a:buClr>
                <a:schemeClr val="dk1"/>
              </a:buClr>
              <a:buSzPts val="1985"/>
              <a:buNone/>
              <a:defRPr sz="1985"/>
            </a:lvl3pPr>
            <a:lvl4pPr lvl="3" algn="ctr">
              <a:lnSpc>
                <a:spcPct val="90000"/>
              </a:lnSpc>
              <a:spcBef>
                <a:spcPts val="550"/>
              </a:spcBef>
              <a:spcAft>
                <a:spcPts val="0"/>
              </a:spcAft>
              <a:buClr>
                <a:schemeClr val="dk1"/>
              </a:buClr>
              <a:buSzPts val="1765"/>
              <a:buNone/>
              <a:defRPr sz="1765"/>
            </a:lvl4pPr>
            <a:lvl5pPr lvl="4" algn="ctr">
              <a:lnSpc>
                <a:spcPct val="90000"/>
              </a:lnSpc>
              <a:spcBef>
                <a:spcPts val="550"/>
              </a:spcBef>
              <a:spcAft>
                <a:spcPts val="0"/>
              </a:spcAft>
              <a:buClr>
                <a:schemeClr val="dk1"/>
              </a:buClr>
              <a:buSzPts val="1765"/>
              <a:buNone/>
              <a:defRPr sz="1765"/>
            </a:lvl5pPr>
            <a:lvl6pPr lvl="5" algn="ctr">
              <a:lnSpc>
                <a:spcPct val="90000"/>
              </a:lnSpc>
              <a:spcBef>
                <a:spcPts val="550"/>
              </a:spcBef>
              <a:spcAft>
                <a:spcPts val="0"/>
              </a:spcAft>
              <a:buClr>
                <a:schemeClr val="dk1"/>
              </a:buClr>
              <a:buSzPts val="1765"/>
              <a:buNone/>
              <a:defRPr sz="1765"/>
            </a:lvl6pPr>
            <a:lvl7pPr lvl="6" algn="ctr">
              <a:lnSpc>
                <a:spcPct val="90000"/>
              </a:lnSpc>
              <a:spcBef>
                <a:spcPts val="550"/>
              </a:spcBef>
              <a:spcAft>
                <a:spcPts val="0"/>
              </a:spcAft>
              <a:buClr>
                <a:schemeClr val="dk1"/>
              </a:buClr>
              <a:buSzPts val="1765"/>
              <a:buNone/>
              <a:defRPr sz="1765"/>
            </a:lvl7pPr>
            <a:lvl8pPr lvl="7" algn="ctr">
              <a:lnSpc>
                <a:spcPct val="90000"/>
              </a:lnSpc>
              <a:spcBef>
                <a:spcPts val="550"/>
              </a:spcBef>
              <a:spcAft>
                <a:spcPts val="0"/>
              </a:spcAft>
              <a:buClr>
                <a:schemeClr val="dk1"/>
              </a:buClr>
              <a:buSzPts val="1765"/>
              <a:buNone/>
              <a:defRPr sz="1765"/>
            </a:lvl8pPr>
            <a:lvl9pPr lvl="8" algn="ctr">
              <a:lnSpc>
                <a:spcPct val="90000"/>
              </a:lnSpc>
              <a:spcBef>
                <a:spcPts val="550"/>
              </a:spcBef>
              <a:spcAft>
                <a:spcPts val="0"/>
              </a:spcAft>
              <a:buClr>
                <a:schemeClr val="dk1"/>
              </a:buClr>
              <a:buSzPts val="1765"/>
              <a:buNone/>
              <a:defRPr sz="1765"/>
            </a:lvl9pPr>
          </a:lstStyle>
          <a:p/>
        </p:txBody>
      </p:sp>
      <p:sp>
        <p:nvSpPr>
          <p:cNvPr id="27" name="Google Shape;27;p5"/>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p:cSld name="OBJECT 2">
    <p:spTree>
      <p:nvGrpSpPr>
        <p:cNvPr id="30" name="Shape 30"/>
        <p:cNvGrpSpPr/>
        <p:nvPr/>
      </p:nvGrpSpPr>
      <p:grpSpPr>
        <a:xfrm>
          <a:off x="0" y="0"/>
          <a:ext cx="0" cy="0"/>
          <a:chOff x="0" y="0"/>
          <a:chExt cx="0" cy="0"/>
        </a:xfrm>
      </p:grpSpPr>
      <p:sp>
        <p:nvSpPr>
          <p:cNvPr id="31" name="Google Shape;31;p6"/>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6"/>
          <p:cNvSpPr txBox="1"/>
          <p:nvPr>
            <p:ph idx="1" type="body"/>
          </p:nvPr>
        </p:nvSpPr>
        <p:spPr>
          <a:xfrm>
            <a:off x="735062" y="2012414"/>
            <a:ext cx="9221689" cy="4796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33" name="Google Shape;33;p6"/>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36" name="Shape 36"/>
        <p:cNvGrpSpPr/>
        <p:nvPr/>
      </p:nvGrpSpPr>
      <p:grpSpPr>
        <a:xfrm>
          <a:off x="0" y="0"/>
          <a:ext cx="0" cy="0"/>
          <a:chOff x="0" y="0"/>
          <a:chExt cx="0" cy="0"/>
        </a:xfrm>
      </p:grpSpPr>
      <p:sp>
        <p:nvSpPr>
          <p:cNvPr id="37" name="Google Shape;37;p7"/>
          <p:cNvSpPr txBox="1"/>
          <p:nvPr>
            <p:ph type="title"/>
          </p:nvPr>
        </p:nvSpPr>
        <p:spPr>
          <a:xfrm>
            <a:off x="729494" y="1884671"/>
            <a:ext cx="9221689" cy="314461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615"/>
              <a:buFont typeface="Calibri"/>
              <a:buNone/>
              <a:defRPr sz="661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 type="body"/>
          </p:nvPr>
        </p:nvSpPr>
        <p:spPr>
          <a:xfrm>
            <a:off x="729494" y="5059035"/>
            <a:ext cx="9221689" cy="165367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5"/>
              <a:buNone/>
              <a:defRPr sz="2645">
                <a:solidFill>
                  <a:schemeClr val="dk1"/>
                </a:solidFill>
              </a:defRPr>
            </a:lvl1pPr>
            <a:lvl2pPr indent="-228600" lvl="1" marL="914400" algn="l">
              <a:lnSpc>
                <a:spcPct val="90000"/>
              </a:lnSpc>
              <a:spcBef>
                <a:spcPts val="550"/>
              </a:spcBef>
              <a:spcAft>
                <a:spcPts val="0"/>
              </a:spcAft>
              <a:buClr>
                <a:srgbClr val="888888"/>
              </a:buClr>
              <a:buSzPts val="2205"/>
              <a:buNone/>
              <a:defRPr sz="2205">
                <a:solidFill>
                  <a:srgbClr val="888888"/>
                </a:solidFill>
              </a:defRPr>
            </a:lvl2pPr>
            <a:lvl3pPr indent="-228600" lvl="2" marL="1371600" algn="l">
              <a:lnSpc>
                <a:spcPct val="90000"/>
              </a:lnSpc>
              <a:spcBef>
                <a:spcPts val="550"/>
              </a:spcBef>
              <a:spcAft>
                <a:spcPts val="0"/>
              </a:spcAft>
              <a:buClr>
                <a:srgbClr val="888888"/>
              </a:buClr>
              <a:buSzPts val="1985"/>
              <a:buNone/>
              <a:defRPr sz="1985">
                <a:solidFill>
                  <a:srgbClr val="888888"/>
                </a:solidFill>
              </a:defRPr>
            </a:lvl3pPr>
            <a:lvl4pPr indent="-228600" lvl="3" marL="1828800" algn="l">
              <a:lnSpc>
                <a:spcPct val="90000"/>
              </a:lnSpc>
              <a:spcBef>
                <a:spcPts val="550"/>
              </a:spcBef>
              <a:spcAft>
                <a:spcPts val="0"/>
              </a:spcAft>
              <a:buClr>
                <a:srgbClr val="888888"/>
              </a:buClr>
              <a:buSzPts val="1765"/>
              <a:buNone/>
              <a:defRPr sz="1765">
                <a:solidFill>
                  <a:srgbClr val="888888"/>
                </a:solidFill>
              </a:defRPr>
            </a:lvl4pPr>
            <a:lvl5pPr indent="-228600" lvl="4" marL="2286000" algn="l">
              <a:lnSpc>
                <a:spcPct val="90000"/>
              </a:lnSpc>
              <a:spcBef>
                <a:spcPts val="550"/>
              </a:spcBef>
              <a:spcAft>
                <a:spcPts val="0"/>
              </a:spcAft>
              <a:buClr>
                <a:srgbClr val="888888"/>
              </a:buClr>
              <a:buSzPts val="1765"/>
              <a:buNone/>
              <a:defRPr sz="1765">
                <a:solidFill>
                  <a:srgbClr val="888888"/>
                </a:solidFill>
              </a:defRPr>
            </a:lvl5pPr>
            <a:lvl6pPr indent="-228600" lvl="5" marL="2743200" algn="l">
              <a:lnSpc>
                <a:spcPct val="90000"/>
              </a:lnSpc>
              <a:spcBef>
                <a:spcPts val="550"/>
              </a:spcBef>
              <a:spcAft>
                <a:spcPts val="0"/>
              </a:spcAft>
              <a:buClr>
                <a:srgbClr val="888888"/>
              </a:buClr>
              <a:buSzPts val="1765"/>
              <a:buNone/>
              <a:defRPr sz="1765">
                <a:solidFill>
                  <a:srgbClr val="888888"/>
                </a:solidFill>
              </a:defRPr>
            </a:lvl6pPr>
            <a:lvl7pPr indent="-228600" lvl="6" marL="3200400" algn="l">
              <a:lnSpc>
                <a:spcPct val="90000"/>
              </a:lnSpc>
              <a:spcBef>
                <a:spcPts val="550"/>
              </a:spcBef>
              <a:spcAft>
                <a:spcPts val="0"/>
              </a:spcAft>
              <a:buClr>
                <a:srgbClr val="888888"/>
              </a:buClr>
              <a:buSzPts val="1765"/>
              <a:buNone/>
              <a:defRPr sz="1765">
                <a:solidFill>
                  <a:srgbClr val="888888"/>
                </a:solidFill>
              </a:defRPr>
            </a:lvl7pPr>
            <a:lvl8pPr indent="-228600" lvl="7" marL="3657600" algn="l">
              <a:lnSpc>
                <a:spcPct val="90000"/>
              </a:lnSpc>
              <a:spcBef>
                <a:spcPts val="550"/>
              </a:spcBef>
              <a:spcAft>
                <a:spcPts val="0"/>
              </a:spcAft>
              <a:buClr>
                <a:srgbClr val="888888"/>
              </a:buClr>
              <a:buSzPts val="1765"/>
              <a:buNone/>
              <a:defRPr sz="1765">
                <a:solidFill>
                  <a:srgbClr val="888888"/>
                </a:solidFill>
              </a:defRPr>
            </a:lvl8pPr>
            <a:lvl9pPr indent="-228600" lvl="8" marL="4114800" algn="l">
              <a:lnSpc>
                <a:spcPct val="90000"/>
              </a:lnSpc>
              <a:spcBef>
                <a:spcPts val="550"/>
              </a:spcBef>
              <a:spcAft>
                <a:spcPts val="0"/>
              </a:spcAft>
              <a:buClr>
                <a:srgbClr val="888888"/>
              </a:buClr>
              <a:buSzPts val="1765"/>
              <a:buNone/>
              <a:defRPr sz="1765">
                <a:solidFill>
                  <a:srgbClr val="888888"/>
                </a:solidFill>
              </a:defRPr>
            </a:lvl9pPr>
          </a:lstStyle>
          <a:p/>
        </p:txBody>
      </p:sp>
      <p:sp>
        <p:nvSpPr>
          <p:cNvPr id="39" name="Google Shape;39;p7"/>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7"/>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7"/>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42" name="Shape 42"/>
        <p:cNvGrpSpPr/>
        <p:nvPr/>
      </p:nvGrpSpPr>
      <p:grpSpPr>
        <a:xfrm>
          <a:off x="0" y="0"/>
          <a:ext cx="0" cy="0"/>
          <a:chOff x="0" y="0"/>
          <a:chExt cx="0" cy="0"/>
        </a:xfrm>
      </p:grpSpPr>
      <p:sp>
        <p:nvSpPr>
          <p:cNvPr id="43" name="Google Shape;43;p8"/>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8"/>
          <p:cNvSpPr txBox="1"/>
          <p:nvPr>
            <p:ph idx="1" type="body"/>
          </p:nvPr>
        </p:nvSpPr>
        <p:spPr>
          <a:xfrm>
            <a:off x="735062" y="2012414"/>
            <a:ext cx="4544021" cy="4796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45" name="Google Shape;45;p8"/>
          <p:cNvSpPr txBox="1"/>
          <p:nvPr>
            <p:ph idx="2" type="body"/>
          </p:nvPr>
        </p:nvSpPr>
        <p:spPr>
          <a:xfrm>
            <a:off x="5412730" y="2012414"/>
            <a:ext cx="4544021" cy="4796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46" name="Google Shape;46;p8"/>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49" name="Shape 49"/>
        <p:cNvGrpSpPr/>
        <p:nvPr/>
      </p:nvGrpSpPr>
      <p:grpSpPr>
        <a:xfrm>
          <a:off x="0" y="0"/>
          <a:ext cx="0" cy="0"/>
          <a:chOff x="0" y="0"/>
          <a:chExt cx="0" cy="0"/>
        </a:xfrm>
      </p:grpSpPr>
      <p:sp>
        <p:nvSpPr>
          <p:cNvPr id="50" name="Google Shape;50;p9"/>
          <p:cNvSpPr txBox="1"/>
          <p:nvPr>
            <p:ph type="title"/>
          </p:nvPr>
        </p:nvSpPr>
        <p:spPr>
          <a:xfrm>
            <a:off x="736455"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9"/>
          <p:cNvSpPr txBox="1"/>
          <p:nvPr>
            <p:ph idx="1" type="body"/>
          </p:nvPr>
        </p:nvSpPr>
        <p:spPr>
          <a:xfrm>
            <a:off x="736456" y="1853171"/>
            <a:ext cx="4523137" cy="90821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5"/>
              <a:buNone/>
              <a:defRPr b="1" sz="2645"/>
            </a:lvl1pPr>
            <a:lvl2pPr indent="-228600" lvl="1" marL="914400" algn="l">
              <a:lnSpc>
                <a:spcPct val="90000"/>
              </a:lnSpc>
              <a:spcBef>
                <a:spcPts val="550"/>
              </a:spcBef>
              <a:spcAft>
                <a:spcPts val="0"/>
              </a:spcAft>
              <a:buClr>
                <a:schemeClr val="dk1"/>
              </a:buClr>
              <a:buSzPts val="2205"/>
              <a:buNone/>
              <a:defRPr b="1" sz="2205"/>
            </a:lvl2pPr>
            <a:lvl3pPr indent="-228600" lvl="2" marL="1371600" algn="l">
              <a:lnSpc>
                <a:spcPct val="90000"/>
              </a:lnSpc>
              <a:spcBef>
                <a:spcPts val="550"/>
              </a:spcBef>
              <a:spcAft>
                <a:spcPts val="0"/>
              </a:spcAft>
              <a:buClr>
                <a:schemeClr val="dk1"/>
              </a:buClr>
              <a:buSzPts val="1985"/>
              <a:buNone/>
              <a:defRPr b="1" sz="1985"/>
            </a:lvl3pPr>
            <a:lvl4pPr indent="-228600" lvl="3" marL="1828800" algn="l">
              <a:lnSpc>
                <a:spcPct val="90000"/>
              </a:lnSpc>
              <a:spcBef>
                <a:spcPts val="550"/>
              </a:spcBef>
              <a:spcAft>
                <a:spcPts val="0"/>
              </a:spcAft>
              <a:buClr>
                <a:schemeClr val="dk1"/>
              </a:buClr>
              <a:buSzPts val="1765"/>
              <a:buNone/>
              <a:defRPr b="1" sz="1765"/>
            </a:lvl4pPr>
            <a:lvl5pPr indent="-228600" lvl="4" marL="2286000" algn="l">
              <a:lnSpc>
                <a:spcPct val="90000"/>
              </a:lnSpc>
              <a:spcBef>
                <a:spcPts val="550"/>
              </a:spcBef>
              <a:spcAft>
                <a:spcPts val="0"/>
              </a:spcAft>
              <a:buClr>
                <a:schemeClr val="dk1"/>
              </a:buClr>
              <a:buSzPts val="1765"/>
              <a:buNone/>
              <a:defRPr b="1" sz="1765"/>
            </a:lvl5pPr>
            <a:lvl6pPr indent="-228600" lvl="5" marL="2743200" algn="l">
              <a:lnSpc>
                <a:spcPct val="90000"/>
              </a:lnSpc>
              <a:spcBef>
                <a:spcPts val="550"/>
              </a:spcBef>
              <a:spcAft>
                <a:spcPts val="0"/>
              </a:spcAft>
              <a:buClr>
                <a:schemeClr val="dk1"/>
              </a:buClr>
              <a:buSzPts val="1765"/>
              <a:buNone/>
              <a:defRPr b="1" sz="1765"/>
            </a:lvl6pPr>
            <a:lvl7pPr indent="-228600" lvl="6" marL="3200400" algn="l">
              <a:lnSpc>
                <a:spcPct val="90000"/>
              </a:lnSpc>
              <a:spcBef>
                <a:spcPts val="550"/>
              </a:spcBef>
              <a:spcAft>
                <a:spcPts val="0"/>
              </a:spcAft>
              <a:buClr>
                <a:schemeClr val="dk1"/>
              </a:buClr>
              <a:buSzPts val="1765"/>
              <a:buNone/>
              <a:defRPr b="1" sz="1765"/>
            </a:lvl7pPr>
            <a:lvl8pPr indent="-228600" lvl="7" marL="3657600" algn="l">
              <a:lnSpc>
                <a:spcPct val="90000"/>
              </a:lnSpc>
              <a:spcBef>
                <a:spcPts val="550"/>
              </a:spcBef>
              <a:spcAft>
                <a:spcPts val="0"/>
              </a:spcAft>
              <a:buClr>
                <a:schemeClr val="dk1"/>
              </a:buClr>
              <a:buSzPts val="1765"/>
              <a:buNone/>
              <a:defRPr b="1" sz="1765"/>
            </a:lvl8pPr>
            <a:lvl9pPr indent="-228600" lvl="8" marL="4114800" algn="l">
              <a:lnSpc>
                <a:spcPct val="90000"/>
              </a:lnSpc>
              <a:spcBef>
                <a:spcPts val="550"/>
              </a:spcBef>
              <a:spcAft>
                <a:spcPts val="0"/>
              </a:spcAft>
              <a:buClr>
                <a:schemeClr val="dk1"/>
              </a:buClr>
              <a:buSzPts val="1765"/>
              <a:buNone/>
              <a:defRPr b="1" sz="1765"/>
            </a:lvl9pPr>
          </a:lstStyle>
          <a:p/>
        </p:txBody>
      </p:sp>
      <p:sp>
        <p:nvSpPr>
          <p:cNvPr id="52" name="Google Shape;52;p9"/>
          <p:cNvSpPr txBox="1"/>
          <p:nvPr>
            <p:ph idx="2" type="body"/>
          </p:nvPr>
        </p:nvSpPr>
        <p:spPr>
          <a:xfrm>
            <a:off x="736456" y="2761381"/>
            <a:ext cx="4523137" cy="406157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53" name="Google Shape;53;p9"/>
          <p:cNvSpPr txBox="1"/>
          <p:nvPr>
            <p:ph idx="3" type="body"/>
          </p:nvPr>
        </p:nvSpPr>
        <p:spPr>
          <a:xfrm>
            <a:off x="5412731" y="1853171"/>
            <a:ext cx="4545413" cy="90821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5"/>
              <a:buNone/>
              <a:defRPr b="1" sz="2645"/>
            </a:lvl1pPr>
            <a:lvl2pPr indent="-228600" lvl="1" marL="914400" algn="l">
              <a:lnSpc>
                <a:spcPct val="90000"/>
              </a:lnSpc>
              <a:spcBef>
                <a:spcPts val="550"/>
              </a:spcBef>
              <a:spcAft>
                <a:spcPts val="0"/>
              </a:spcAft>
              <a:buClr>
                <a:schemeClr val="dk1"/>
              </a:buClr>
              <a:buSzPts val="2205"/>
              <a:buNone/>
              <a:defRPr b="1" sz="2205"/>
            </a:lvl2pPr>
            <a:lvl3pPr indent="-228600" lvl="2" marL="1371600" algn="l">
              <a:lnSpc>
                <a:spcPct val="90000"/>
              </a:lnSpc>
              <a:spcBef>
                <a:spcPts val="550"/>
              </a:spcBef>
              <a:spcAft>
                <a:spcPts val="0"/>
              </a:spcAft>
              <a:buClr>
                <a:schemeClr val="dk1"/>
              </a:buClr>
              <a:buSzPts val="1985"/>
              <a:buNone/>
              <a:defRPr b="1" sz="1985"/>
            </a:lvl3pPr>
            <a:lvl4pPr indent="-228600" lvl="3" marL="1828800" algn="l">
              <a:lnSpc>
                <a:spcPct val="90000"/>
              </a:lnSpc>
              <a:spcBef>
                <a:spcPts val="550"/>
              </a:spcBef>
              <a:spcAft>
                <a:spcPts val="0"/>
              </a:spcAft>
              <a:buClr>
                <a:schemeClr val="dk1"/>
              </a:buClr>
              <a:buSzPts val="1765"/>
              <a:buNone/>
              <a:defRPr b="1" sz="1765"/>
            </a:lvl4pPr>
            <a:lvl5pPr indent="-228600" lvl="4" marL="2286000" algn="l">
              <a:lnSpc>
                <a:spcPct val="90000"/>
              </a:lnSpc>
              <a:spcBef>
                <a:spcPts val="550"/>
              </a:spcBef>
              <a:spcAft>
                <a:spcPts val="0"/>
              </a:spcAft>
              <a:buClr>
                <a:schemeClr val="dk1"/>
              </a:buClr>
              <a:buSzPts val="1765"/>
              <a:buNone/>
              <a:defRPr b="1" sz="1765"/>
            </a:lvl5pPr>
            <a:lvl6pPr indent="-228600" lvl="5" marL="2743200" algn="l">
              <a:lnSpc>
                <a:spcPct val="90000"/>
              </a:lnSpc>
              <a:spcBef>
                <a:spcPts val="550"/>
              </a:spcBef>
              <a:spcAft>
                <a:spcPts val="0"/>
              </a:spcAft>
              <a:buClr>
                <a:schemeClr val="dk1"/>
              </a:buClr>
              <a:buSzPts val="1765"/>
              <a:buNone/>
              <a:defRPr b="1" sz="1765"/>
            </a:lvl6pPr>
            <a:lvl7pPr indent="-228600" lvl="6" marL="3200400" algn="l">
              <a:lnSpc>
                <a:spcPct val="90000"/>
              </a:lnSpc>
              <a:spcBef>
                <a:spcPts val="550"/>
              </a:spcBef>
              <a:spcAft>
                <a:spcPts val="0"/>
              </a:spcAft>
              <a:buClr>
                <a:schemeClr val="dk1"/>
              </a:buClr>
              <a:buSzPts val="1765"/>
              <a:buNone/>
              <a:defRPr b="1" sz="1765"/>
            </a:lvl7pPr>
            <a:lvl8pPr indent="-228600" lvl="7" marL="3657600" algn="l">
              <a:lnSpc>
                <a:spcPct val="90000"/>
              </a:lnSpc>
              <a:spcBef>
                <a:spcPts val="550"/>
              </a:spcBef>
              <a:spcAft>
                <a:spcPts val="0"/>
              </a:spcAft>
              <a:buClr>
                <a:schemeClr val="dk1"/>
              </a:buClr>
              <a:buSzPts val="1765"/>
              <a:buNone/>
              <a:defRPr b="1" sz="1765"/>
            </a:lvl8pPr>
            <a:lvl9pPr indent="-228600" lvl="8" marL="4114800" algn="l">
              <a:lnSpc>
                <a:spcPct val="90000"/>
              </a:lnSpc>
              <a:spcBef>
                <a:spcPts val="550"/>
              </a:spcBef>
              <a:spcAft>
                <a:spcPts val="0"/>
              </a:spcAft>
              <a:buClr>
                <a:schemeClr val="dk1"/>
              </a:buClr>
              <a:buSzPts val="1765"/>
              <a:buNone/>
              <a:defRPr b="1" sz="1765"/>
            </a:lvl9pPr>
          </a:lstStyle>
          <a:p/>
        </p:txBody>
      </p:sp>
      <p:sp>
        <p:nvSpPr>
          <p:cNvPr id="54" name="Google Shape;54;p9"/>
          <p:cNvSpPr txBox="1"/>
          <p:nvPr>
            <p:ph idx="4" type="body"/>
          </p:nvPr>
        </p:nvSpPr>
        <p:spPr>
          <a:xfrm>
            <a:off x="5412731" y="2761381"/>
            <a:ext cx="4545413" cy="406157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55" name="Google Shape;55;p9"/>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type="titleOnly">
  <p:cSld name="TITLE_ONLY">
    <p:spTree>
      <p:nvGrpSpPr>
        <p:cNvPr id="58" name="Shape 58"/>
        <p:cNvGrpSpPr/>
        <p:nvPr/>
      </p:nvGrpSpPr>
      <p:grpSpPr>
        <a:xfrm>
          <a:off x="0" y="0"/>
          <a:ext cx="0" cy="0"/>
          <a:chOff x="0" y="0"/>
          <a:chExt cx="0" cy="0"/>
        </a:xfrm>
      </p:grpSpPr>
      <p:sp>
        <p:nvSpPr>
          <p:cNvPr id="59" name="Google Shape;59;p10"/>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0"/>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0"/>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63" name="Shape 63"/>
        <p:cNvGrpSpPr/>
        <p:nvPr/>
      </p:nvGrpSpPr>
      <p:grpSpPr>
        <a:xfrm>
          <a:off x="0" y="0"/>
          <a:ext cx="0" cy="0"/>
          <a:chOff x="0" y="0"/>
          <a:chExt cx="0" cy="0"/>
        </a:xfrm>
      </p:grpSpPr>
      <p:sp>
        <p:nvSpPr>
          <p:cNvPr id="64" name="Google Shape;64;p11"/>
          <p:cNvSpPr txBox="1"/>
          <p:nvPr>
            <p:ph type="title"/>
          </p:nvPr>
        </p:nvSpPr>
        <p:spPr>
          <a:xfrm>
            <a:off x="736455" y="503978"/>
            <a:ext cx="3448388" cy="176392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525"/>
              <a:buFont typeface="Calibri"/>
              <a:buNone/>
              <a:defRPr sz="352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1"/>
          <p:cNvSpPr txBox="1"/>
          <p:nvPr>
            <p:ph idx="1" type="body"/>
          </p:nvPr>
        </p:nvSpPr>
        <p:spPr>
          <a:xfrm>
            <a:off x="4545413" y="1088455"/>
            <a:ext cx="5412730" cy="5372269"/>
          </a:xfrm>
          <a:prstGeom prst="rect">
            <a:avLst/>
          </a:prstGeom>
          <a:noFill/>
          <a:ln>
            <a:noFill/>
          </a:ln>
        </p:spPr>
        <p:txBody>
          <a:bodyPr anchorCtr="0" anchor="t" bIns="45700" lIns="91425" spcFirstLastPara="1" rIns="91425" wrap="square" tIns="45700">
            <a:normAutofit/>
          </a:bodyPr>
          <a:lstStyle>
            <a:lvl1pPr indent="-452437" lvl="0" marL="457200" algn="l">
              <a:lnSpc>
                <a:spcPct val="90000"/>
              </a:lnSpc>
              <a:spcBef>
                <a:spcPts val="1100"/>
              </a:spcBef>
              <a:spcAft>
                <a:spcPts val="0"/>
              </a:spcAft>
              <a:buClr>
                <a:schemeClr val="dk1"/>
              </a:buClr>
              <a:buSzPts val="3525"/>
              <a:buChar char="•"/>
              <a:defRPr sz="3525"/>
            </a:lvl1pPr>
            <a:lvl2pPr indent="-424497" lvl="1" marL="914400" algn="l">
              <a:lnSpc>
                <a:spcPct val="90000"/>
              </a:lnSpc>
              <a:spcBef>
                <a:spcPts val="550"/>
              </a:spcBef>
              <a:spcAft>
                <a:spcPts val="0"/>
              </a:spcAft>
              <a:buClr>
                <a:schemeClr val="dk1"/>
              </a:buClr>
              <a:buSzPts val="3085"/>
              <a:buChar char="•"/>
              <a:defRPr sz="3085"/>
            </a:lvl2pPr>
            <a:lvl3pPr indent="-396557" lvl="2" marL="1371600" algn="l">
              <a:lnSpc>
                <a:spcPct val="90000"/>
              </a:lnSpc>
              <a:spcBef>
                <a:spcPts val="550"/>
              </a:spcBef>
              <a:spcAft>
                <a:spcPts val="0"/>
              </a:spcAft>
              <a:buClr>
                <a:schemeClr val="dk1"/>
              </a:buClr>
              <a:buSzPts val="2645"/>
              <a:buChar char="•"/>
              <a:defRPr sz="2645"/>
            </a:lvl3pPr>
            <a:lvl4pPr indent="-368617" lvl="3" marL="1828800" algn="l">
              <a:lnSpc>
                <a:spcPct val="90000"/>
              </a:lnSpc>
              <a:spcBef>
                <a:spcPts val="550"/>
              </a:spcBef>
              <a:spcAft>
                <a:spcPts val="0"/>
              </a:spcAft>
              <a:buClr>
                <a:schemeClr val="dk1"/>
              </a:buClr>
              <a:buSzPts val="2205"/>
              <a:buChar char="•"/>
              <a:defRPr sz="2205"/>
            </a:lvl4pPr>
            <a:lvl5pPr indent="-368617" lvl="4" marL="2286000" algn="l">
              <a:lnSpc>
                <a:spcPct val="90000"/>
              </a:lnSpc>
              <a:spcBef>
                <a:spcPts val="550"/>
              </a:spcBef>
              <a:spcAft>
                <a:spcPts val="0"/>
              </a:spcAft>
              <a:buClr>
                <a:schemeClr val="dk1"/>
              </a:buClr>
              <a:buSzPts val="2205"/>
              <a:buChar char="•"/>
              <a:defRPr sz="2205"/>
            </a:lvl5pPr>
            <a:lvl6pPr indent="-368617" lvl="5" marL="2743200" algn="l">
              <a:lnSpc>
                <a:spcPct val="90000"/>
              </a:lnSpc>
              <a:spcBef>
                <a:spcPts val="550"/>
              </a:spcBef>
              <a:spcAft>
                <a:spcPts val="0"/>
              </a:spcAft>
              <a:buClr>
                <a:schemeClr val="dk1"/>
              </a:buClr>
              <a:buSzPts val="2205"/>
              <a:buChar char="•"/>
              <a:defRPr sz="2205"/>
            </a:lvl6pPr>
            <a:lvl7pPr indent="-368617" lvl="6" marL="3200400" algn="l">
              <a:lnSpc>
                <a:spcPct val="90000"/>
              </a:lnSpc>
              <a:spcBef>
                <a:spcPts val="550"/>
              </a:spcBef>
              <a:spcAft>
                <a:spcPts val="0"/>
              </a:spcAft>
              <a:buClr>
                <a:schemeClr val="dk1"/>
              </a:buClr>
              <a:buSzPts val="2205"/>
              <a:buChar char="•"/>
              <a:defRPr sz="2205"/>
            </a:lvl7pPr>
            <a:lvl8pPr indent="-368617" lvl="7" marL="3657600" algn="l">
              <a:lnSpc>
                <a:spcPct val="90000"/>
              </a:lnSpc>
              <a:spcBef>
                <a:spcPts val="550"/>
              </a:spcBef>
              <a:spcAft>
                <a:spcPts val="0"/>
              </a:spcAft>
              <a:buClr>
                <a:schemeClr val="dk1"/>
              </a:buClr>
              <a:buSzPts val="2205"/>
              <a:buChar char="•"/>
              <a:defRPr sz="2205"/>
            </a:lvl8pPr>
            <a:lvl9pPr indent="-368617" lvl="8" marL="4114800" algn="l">
              <a:lnSpc>
                <a:spcPct val="90000"/>
              </a:lnSpc>
              <a:spcBef>
                <a:spcPts val="550"/>
              </a:spcBef>
              <a:spcAft>
                <a:spcPts val="0"/>
              </a:spcAft>
              <a:buClr>
                <a:schemeClr val="dk1"/>
              </a:buClr>
              <a:buSzPts val="2205"/>
              <a:buChar char="•"/>
              <a:defRPr sz="2205"/>
            </a:lvl9pPr>
          </a:lstStyle>
          <a:p/>
        </p:txBody>
      </p:sp>
      <p:sp>
        <p:nvSpPr>
          <p:cNvPr id="66" name="Google Shape;66;p11"/>
          <p:cNvSpPr txBox="1"/>
          <p:nvPr>
            <p:ph idx="2" type="body"/>
          </p:nvPr>
        </p:nvSpPr>
        <p:spPr>
          <a:xfrm>
            <a:off x="736455" y="2267902"/>
            <a:ext cx="3448388" cy="420157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1765"/>
              <a:buNone/>
              <a:defRPr sz="1765"/>
            </a:lvl1pPr>
            <a:lvl2pPr indent="-228600" lvl="1" marL="914400" algn="l">
              <a:lnSpc>
                <a:spcPct val="90000"/>
              </a:lnSpc>
              <a:spcBef>
                <a:spcPts val="550"/>
              </a:spcBef>
              <a:spcAft>
                <a:spcPts val="0"/>
              </a:spcAft>
              <a:buClr>
                <a:schemeClr val="dk1"/>
              </a:buClr>
              <a:buSzPts val="1545"/>
              <a:buNone/>
              <a:defRPr sz="1545"/>
            </a:lvl2pPr>
            <a:lvl3pPr indent="-228600" lvl="2" marL="1371600" algn="l">
              <a:lnSpc>
                <a:spcPct val="90000"/>
              </a:lnSpc>
              <a:spcBef>
                <a:spcPts val="550"/>
              </a:spcBef>
              <a:spcAft>
                <a:spcPts val="0"/>
              </a:spcAft>
              <a:buClr>
                <a:schemeClr val="dk1"/>
              </a:buClr>
              <a:buSzPts val="1325"/>
              <a:buNone/>
              <a:defRPr sz="1325"/>
            </a:lvl3pPr>
            <a:lvl4pPr indent="-228600" lvl="3" marL="1828800" algn="l">
              <a:lnSpc>
                <a:spcPct val="90000"/>
              </a:lnSpc>
              <a:spcBef>
                <a:spcPts val="550"/>
              </a:spcBef>
              <a:spcAft>
                <a:spcPts val="0"/>
              </a:spcAft>
              <a:buClr>
                <a:schemeClr val="dk1"/>
              </a:buClr>
              <a:buSzPts val="1100"/>
              <a:buNone/>
              <a:defRPr sz="1100"/>
            </a:lvl4pPr>
            <a:lvl5pPr indent="-228600" lvl="4" marL="2286000" algn="l">
              <a:lnSpc>
                <a:spcPct val="90000"/>
              </a:lnSpc>
              <a:spcBef>
                <a:spcPts val="550"/>
              </a:spcBef>
              <a:spcAft>
                <a:spcPts val="0"/>
              </a:spcAft>
              <a:buClr>
                <a:schemeClr val="dk1"/>
              </a:buClr>
              <a:buSzPts val="1100"/>
              <a:buNone/>
              <a:defRPr sz="1100"/>
            </a:lvl5pPr>
            <a:lvl6pPr indent="-228600" lvl="5" marL="2743200" algn="l">
              <a:lnSpc>
                <a:spcPct val="90000"/>
              </a:lnSpc>
              <a:spcBef>
                <a:spcPts val="550"/>
              </a:spcBef>
              <a:spcAft>
                <a:spcPts val="0"/>
              </a:spcAft>
              <a:buClr>
                <a:schemeClr val="dk1"/>
              </a:buClr>
              <a:buSzPts val="1100"/>
              <a:buNone/>
              <a:defRPr sz="1100"/>
            </a:lvl6pPr>
            <a:lvl7pPr indent="-228600" lvl="6" marL="3200400" algn="l">
              <a:lnSpc>
                <a:spcPct val="90000"/>
              </a:lnSpc>
              <a:spcBef>
                <a:spcPts val="550"/>
              </a:spcBef>
              <a:spcAft>
                <a:spcPts val="0"/>
              </a:spcAft>
              <a:buClr>
                <a:schemeClr val="dk1"/>
              </a:buClr>
              <a:buSzPts val="1100"/>
              <a:buNone/>
              <a:defRPr sz="1100"/>
            </a:lvl7pPr>
            <a:lvl8pPr indent="-228600" lvl="7" marL="3657600" algn="l">
              <a:lnSpc>
                <a:spcPct val="90000"/>
              </a:lnSpc>
              <a:spcBef>
                <a:spcPts val="550"/>
              </a:spcBef>
              <a:spcAft>
                <a:spcPts val="0"/>
              </a:spcAft>
              <a:buClr>
                <a:schemeClr val="dk1"/>
              </a:buClr>
              <a:buSzPts val="1100"/>
              <a:buNone/>
              <a:defRPr sz="1100"/>
            </a:lvl8pPr>
            <a:lvl9pPr indent="-228600" lvl="8" marL="4114800" algn="l">
              <a:lnSpc>
                <a:spcPct val="90000"/>
              </a:lnSpc>
              <a:spcBef>
                <a:spcPts val="550"/>
              </a:spcBef>
              <a:spcAft>
                <a:spcPts val="0"/>
              </a:spcAft>
              <a:buClr>
                <a:schemeClr val="dk1"/>
              </a:buClr>
              <a:buSzPts val="1100"/>
              <a:buNone/>
              <a:defRPr sz="1100"/>
            </a:lvl9pPr>
          </a:lstStyle>
          <a:p/>
        </p:txBody>
      </p:sp>
      <p:sp>
        <p:nvSpPr>
          <p:cNvPr id="67" name="Google Shape;67;p11"/>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1"/>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1"/>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70" name="Shape 70"/>
        <p:cNvGrpSpPr/>
        <p:nvPr/>
      </p:nvGrpSpPr>
      <p:grpSpPr>
        <a:xfrm>
          <a:off x="0" y="0"/>
          <a:ext cx="0" cy="0"/>
          <a:chOff x="0" y="0"/>
          <a:chExt cx="0" cy="0"/>
        </a:xfrm>
      </p:grpSpPr>
      <p:sp>
        <p:nvSpPr>
          <p:cNvPr id="71" name="Google Shape;71;p12"/>
          <p:cNvSpPr txBox="1"/>
          <p:nvPr>
            <p:ph type="title"/>
          </p:nvPr>
        </p:nvSpPr>
        <p:spPr>
          <a:xfrm>
            <a:off x="736455" y="503978"/>
            <a:ext cx="3448388" cy="176392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525"/>
              <a:buFont typeface="Calibri"/>
              <a:buNone/>
              <a:defRPr sz="352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p:nvPr>
            <p:ph idx="2" type="pic"/>
          </p:nvPr>
        </p:nvSpPr>
        <p:spPr>
          <a:xfrm>
            <a:off x="4545413" y="1088455"/>
            <a:ext cx="5412730" cy="5372269"/>
          </a:xfrm>
          <a:prstGeom prst="rect">
            <a:avLst/>
          </a:prstGeom>
          <a:noFill/>
          <a:ln>
            <a:noFill/>
          </a:ln>
        </p:spPr>
      </p:sp>
      <p:sp>
        <p:nvSpPr>
          <p:cNvPr id="73" name="Google Shape;73;p12"/>
          <p:cNvSpPr txBox="1"/>
          <p:nvPr>
            <p:ph idx="1" type="body"/>
          </p:nvPr>
        </p:nvSpPr>
        <p:spPr>
          <a:xfrm>
            <a:off x="736455" y="2267902"/>
            <a:ext cx="3448388" cy="420157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1765"/>
              <a:buNone/>
              <a:defRPr sz="1765"/>
            </a:lvl1pPr>
            <a:lvl2pPr indent="-228600" lvl="1" marL="914400" algn="l">
              <a:lnSpc>
                <a:spcPct val="90000"/>
              </a:lnSpc>
              <a:spcBef>
                <a:spcPts val="550"/>
              </a:spcBef>
              <a:spcAft>
                <a:spcPts val="0"/>
              </a:spcAft>
              <a:buClr>
                <a:schemeClr val="dk1"/>
              </a:buClr>
              <a:buSzPts val="1545"/>
              <a:buNone/>
              <a:defRPr sz="1545"/>
            </a:lvl2pPr>
            <a:lvl3pPr indent="-228600" lvl="2" marL="1371600" algn="l">
              <a:lnSpc>
                <a:spcPct val="90000"/>
              </a:lnSpc>
              <a:spcBef>
                <a:spcPts val="550"/>
              </a:spcBef>
              <a:spcAft>
                <a:spcPts val="0"/>
              </a:spcAft>
              <a:buClr>
                <a:schemeClr val="dk1"/>
              </a:buClr>
              <a:buSzPts val="1325"/>
              <a:buNone/>
              <a:defRPr sz="1325"/>
            </a:lvl3pPr>
            <a:lvl4pPr indent="-228600" lvl="3" marL="1828800" algn="l">
              <a:lnSpc>
                <a:spcPct val="90000"/>
              </a:lnSpc>
              <a:spcBef>
                <a:spcPts val="550"/>
              </a:spcBef>
              <a:spcAft>
                <a:spcPts val="0"/>
              </a:spcAft>
              <a:buClr>
                <a:schemeClr val="dk1"/>
              </a:buClr>
              <a:buSzPts val="1100"/>
              <a:buNone/>
              <a:defRPr sz="1100"/>
            </a:lvl4pPr>
            <a:lvl5pPr indent="-228600" lvl="4" marL="2286000" algn="l">
              <a:lnSpc>
                <a:spcPct val="90000"/>
              </a:lnSpc>
              <a:spcBef>
                <a:spcPts val="550"/>
              </a:spcBef>
              <a:spcAft>
                <a:spcPts val="0"/>
              </a:spcAft>
              <a:buClr>
                <a:schemeClr val="dk1"/>
              </a:buClr>
              <a:buSzPts val="1100"/>
              <a:buNone/>
              <a:defRPr sz="1100"/>
            </a:lvl5pPr>
            <a:lvl6pPr indent="-228600" lvl="5" marL="2743200" algn="l">
              <a:lnSpc>
                <a:spcPct val="90000"/>
              </a:lnSpc>
              <a:spcBef>
                <a:spcPts val="550"/>
              </a:spcBef>
              <a:spcAft>
                <a:spcPts val="0"/>
              </a:spcAft>
              <a:buClr>
                <a:schemeClr val="dk1"/>
              </a:buClr>
              <a:buSzPts val="1100"/>
              <a:buNone/>
              <a:defRPr sz="1100"/>
            </a:lvl6pPr>
            <a:lvl7pPr indent="-228600" lvl="6" marL="3200400" algn="l">
              <a:lnSpc>
                <a:spcPct val="90000"/>
              </a:lnSpc>
              <a:spcBef>
                <a:spcPts val="550"/>
              </a:spcBef>
              <a:spcAft>
                <a:spcPts val="0"/>
              </a:spcAft>
              <a:buClr>
                <a:schemeClr val="dk1"/>
              </a:buClr>
              <a:buSzPts val="1100"/>
              <a:buNone/>
              <a:defRPr sz="1100"/>
            </a:lvl7pPr>
            <a:lvl8pPr indent="-228600" lvl="7" marL="3657600" algn="l">
              <a:lnSpc>
                <a:spcPct val="90000"/>
              </a:lnSpc>
              <a:spcBef>
                <a:spcPts val="550"/>
              </a:spcBef>
              <a:spcAft>
                <a:spcPts val="0"/>
              </a:spcAft>
              <a:buClr>
                <a:schemeClr val="dk1"/>
              </a:buClr>
              <a:buSzPts val="1100"/>
              <a:buNone/>
              <a:defRPr sz="1100"/>
            </a:lvl8pPr>
            <a:lvl9pPr indent="-228600" lvl="8" marL="4114800" algn="l">
              <a:lnSpc>
                <a:spcPct val="90000"/>
              </a:lnSpc>
              <a:spcBef>
                <a:spcPts val="550"/>
              </a:spcBef>
              <a:spcAft>
                <a:spcPts val="0"/>
              </a:spcAft>
              <a:buClr>
                <a:schemeClr val="dk1"/>
              </a:buClr>
              <a:buSzPts val="1100"/>
              <a:buNone/>
              <a:defRPr sz="1100"/>
            </a:lvl9pPr>
          </a:lstStyle>
          <a:p/>
        </p:txBody>
      </p:sp>
      <p:sp>
        <p:nvSpPr>
          <p:cNvPr id="74" name="Google Shape;74;p12"/>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2"/>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77" name="Shape 77"/>
        <p:cNvGrpSpPr/>
        <p:nvPr/>
      </p:nvGrpSpPr>
      <p:grpSpPr>
        <a:xfrm>
          <a:off x="0" y="0"/>
          <a:ext cx="0" cy="0"/>
          <a:chOff x="0" y="0"/>
          <a:chExt cx="0" cy="0"/>
        </a:xfrm>
      </p:grpSpPr>
      <p:sp>
        <p:nvSpPr>
          <p:cNvPr id="78" name="Google Shape;78;p13"/>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 type="body"/>
          </p:nvPr>
        </p:nvSpPr>
        <p:spPr>
          <a:xfrm rot="5400000">
            <a:off x="2947634" y="-200158"/>
            <a:ext cx="4796544" cy="922168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80" name="Google Shape;80;p13"/>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3"/>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e Texto" type="vertTitleAndTx">
  <p:cSld name="VERTICAL_TITLE_AND_VERTICAL_TEXT">
    <p:spTree>
      <p:nvGrpSpPr>
        <p:cNvPr id="83" name="Shape 83"/>
        <p:cNvGrpSpPr/>
        <p:nvPr/>
      </p:nvGrpSpPr>
      <p:grpSpPr>
        <a:xfrm>
          <a:off x="0" y="0"/>
          <a:ext cx="0" cy="0"/>
          <a:chOff x="0" y="0"/>
          <a:chExt cx="0" cy="0"/>
        </a:xfrm>
      </p:grpSpPr>
      <p:sp>
        <p:nvSpPr>
          <p:cNvPr id="84" name="Google Shape;84;p14"/>
          <p:cNvSpPr txBox="1"/>
          <p:nvPr>
            <p:ph type="title"/>
          </p:nvPr>
        </p:nvSpPr>
        <p:spPr>
          <a:xfrm rot="5400000">
            <a:off x="5600802" y="2453010"/>
            <a:ext cx="6406475" cy="230542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4"/>
          <p:cNvSpPr txBox="1"/>
          <p:nvPr>
            <p:ph idx="1" type="body"/>
          </p:nvPr>
        </p:nvSpPr>
        <p:spPr>
          <a:xfrm rot="5400000">
            <a:off x="923135" y="214411"/>
            <a:ext cx="6406475" cy="67826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86" name="Google Shape;86;p14"/>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14"/>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4"/>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850"/>
              <a:buFont typeface="Calibri"/>
              <a:buNone/>
              <a:defRPr b="0" i="0" sz="485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735062" y="2012414"/>
            <a:ext cx="9221689" cy="4796544"/>
          </a:xfrm>
          <a:prstGeom prst="rect">
            <a:avLst/>
          </a:prstGeom>
          <a:noFill/>
          <a:ln>
            <a:noFill/>
          </a:ln>
        </p:spPr>
        <p:txBody>
          <a:bodyPr anchorCtr="0" anchor="t" bIns="45700" lIns="91425" spcFirstLastPara="1" rIns="91425" wrap="square" tIns="45700">
            <a:normAutofit/>
          </a:bodyPr>
          <a:lstStyle>
            <a:lvl1pPr indent="-424497" lvl="0" marL="457200" marR="0" rtl="0" algn="l">
              <a:lnSpc>
                <a:spcPct val="90000"/>
              </a:lnSpc>
              <a:spcBef>
                <a:spcPts val="1100"/>
              </a:spcBef>
              <a:spcAft>
                <a:spcPts val="0"/>
              </a:spcAft>
              <a:buClr>
                <a:schemeClr val="dk1"/>
              </a:buClr>
              <a:buSzPts val="3085"/>
              <a:buFont typeface="Arial"/>
              <a:buChar char="•"/>
              <a:defRPr b="0" i="0" sz="3085" u="none" cap="none" strike="noStrike">
                <a:solidFill>
                  <a:schemeClr val="dk1"/>
                </a:solidFill>
                <a:latin typeface="Calibri"/>
                <a:ea typeface="Calibri"/>
                <a:cs typeface="Calibri"/>
                <a:sym typeface="Calibri"/>
              </a:defRPr>
            </a:lvl1pPr>
            <a:lvl2pPr indent="-396557" lvl="1" marL="914400" marR="0" rtl="0" algn="l">
              <a:lnSpc>
                <a:spcPct val="90000"/>
              </a:lnSpc>
              <a:spcBef>
                <a:spcPts val="550"/>
              </a:spcBef>
              <a:spcAft>
                <a:spcPts val="0"/>
              </a:spcAft>
              <a:buClr>
                <a:schemeClr val="dk1"/>
              </a:buClr>
              <a:buSzPts val="2645"/>
              <a:buFont typeface="Arial"/>
              <a:buChar char="•"/>
              <a:defRPr b="0" i="0" sz="2645" u="none" cap="none" strike="noStrike">
                <a:solidFill>
                  <a:schemeClr val="dk1"/>
                </a:solidFill>
                <a:latin typeface="Calibri"/>
                <a:ea typeface="Calibri"/>
                <a:cs typeface="Calibri"/>
                <a:sym typeface="Calibri"/>
              </a:defRPr>
            </a:lvl2pPr>
            <a:lvl3pPr indent="-368617" lvl="2" marL="1371600" marR="0" rtl="0" algn="l">
              <a:lnSpc>
                <a:spcPct val="90000"/>
              </a:lnSpc>
              <a:spcBef>
                <a:spcPts val="550"/>
              </a:spcBef>
              <a:spcAft>
                <a:spcPts val="0"/>
              </a:spcAft>
              <a:buClr>
                <a:schemeClr val="dk1"/>
              </a:buClr>
              <a:buSzPts val="2205"/>
              <a:buFont typeface="Arial"/>
              <a:buChar char="•"/>
              <a:defRPr b="0" i="0" sz="2205" u="none" cap="none" strike="noStrike">
                <a:solidFill>
                  <a:schemeClr val="dk1"/>
                </a:solidFill>
                <a:latin typeface="Calibri"/>
                <a:ea typeface="Calibri"/>
                <a:cs typeface="Calibri"/>
                <a:sym typeface="Calibri"/>
              </a:defRPr>
            </a:lvl3pPr>
            <a:lvl4pPr indent="-354647" lvl="3" marL="18288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4pPr>
            <a:lvl5pPr indent="-354647" lvl="4" marL="22860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5pPr>
            <a:lvl6pPr indent="-354647" lvl="5" marL="27432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6pPr>
            <a:lvl7pPr indent="-354647" lvl="6" marL="32004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7pPr>
            <a:lvl8pPr indent="-354647" lvl="7" marL="36576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8pPr>
            <a:lvl9pPr indent="-354647" lvl="8" marL="41148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325"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325"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1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pn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png"/><Relationship Id="rId4" Type="http://schemas.openxmlformats.org/officeDocument/2006/relationships/image" Target="../media/image2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3.png"/><Relationship Id="rId4" Type="http://schemas.openxmlformats.org/officeDocument/2006/relationships/image" Target="../media/image4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png"/><Relationship Id="rId4" Type="http://schemas.openxmlformats.org/officeDocument/2006/relationships/image" Target="../media/image4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3.png"/><Relationship Id="rId4" Type="http://schemas.openxmlformats.org/officeDocument/2006/relationships/image" Target="../media/image3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3.png"/><Relationship Id="rId4" Type="http://schemas.openxmlformats.org/officeDocument/2006/relationships/image" Target="../media/image21.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3.png"/><Relationship Id="rId4" Type="http://schemas.openxmlformats.org/officeDocument/2006/relationships/image" Target="../media/image40.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3.png"/><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3.png"/><Relationship Id="rId4" Type="http://schemas.openxmlformats.org/officeDocument/2006/relationships/image" Target="../media/image3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3.png"/><Relationship Id="rId4" Type="http://schemas.openxmlformats.org/officeDocument/2006/relationships/hyperlink" Target="https://www.freepik.com/free-vector/order-ride-concept-illustration_12516922.htm#query=Uber&amp;position=8&amp;from_view=search&amp;track=sph&amp;uuid=560115b2-8917-49b2-a796-2d772c522d33" TargetMode="External"/><Relationship Id="rId5" Type="http://schemas.openxmlformats.org/officeDocument/2006/relationships/image" Target="../media/image34.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3.png"/><Relationship Id="rId4" Type="http://schemas.openxmlformats.org/officeDocument/2006/relationships/image" Target="../media/image2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3.png"/><Relationship Id="rId4" Type="http://schemas.openxmlformats.org/officeDocument/2006/relationships/image" Target="../media/image2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3.png"/><Relationship Id="rId4" Type="http://schemas.openxmlformats.org/officeDocument/2006/relationships/hyperlink" Target="https://www.freepik.com/free-photo/woman-holding-up-spotify-icon-isolated_3532732.htm#query=spotify&amp;position=3&amp;from_view=search&amp;track=sph&amp;uuid=d1844243-6517-4b31-ab4f-5af822eae020" TargetMode="External"/><Relationship Id="rId5" Type="http://schemas.openxmlformats.org/officeDocument/2006/relationships/image" Target="../media/image5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3.png"/><Relationship Id="rId4" Type="http://schemas.openxmlformats.org/officeDocument/2006/relationships/hyperlink" Target="https://www.freepik.com/free-photo/woman-holding-up-spotify-icon-isolated_3532732.htm#query=spotify&amp;position=3&amp;from_view=search&amp;track=sph&amp;uuid=d1844243-6517-4b31-ab4f-5af822eae020" TargetMode="External"/><Relationship Id="rId5" Type="http://schemas.openxmlformats.org/officeDocument/2006/relationships/image" Target="../media/image5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3.png"/><Relationship Id="rId4" Type="http://schemas.openxmlformats.org/officeDocument/2006/relationships/image" Target="../media/image3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3.png"/><Relationship Id="rId4" Type="http://schemas.openxmlformats.org/officeDocument/2006/relationships/hyperlink" Target="https://www.freepik.com/free-vector/swot-analysis-concept-illustration_21118617.htm#query=SWOT&amp;position=5&amp;from_view=search&amp;track=sph&amp;uuid=c56a64f8-b6d4-4985-a5d2-a36c13804e96" TargetMode="External"/><Relationship Id="rId5" Type="http://schemas.openxmlformats.org/officeDocument/2006/relationships/image" Target="../media/image4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39.png"/><Relationship Id="rId4" Type="http://schemas.openxmlformats.org/officeDocument/2006/relationships/image" Target="../media/image4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39.png"/><Relationship Id="rId4" Type="http://schemas.openxmlformats.org/officeDocument/2006/relationships/image" Target="../media/image47.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39.png"/><Relationship Id="rId4" Type="http://schemas.openxmlformats.org/officeDocument/2006/relationships/image" Target="../media/image41.png"/><Relationship Id="rId5" Type="http://schemas.openxmlformats.org/officeDocument/2006/relationships/image" Target="../media/image4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image39.png"/><Relationship Id="rId4" Type="http://schemas.openxmlformats.org/officeDocument/2006/relationships/image" Target="../media/image5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 Id="rId3" Type="http://schemas.openxmlformats.org/officeDocument/2006/relationships/image" Target="../media/image39.png"/><Relationship Id="rId4" Type="http://schemas.openxmlformats.org/officeDocument/2006/relationships/image" Target="../media/image4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 Id="rId3" Type="http://schemas.openxmlformats.org/officeDocument/2006/relationships/image" Target="../media/image39.png"/><Relationship Id="rId4" Type="http://schemas.openxmlformats.org/officeDocument/2006/relationships/image" Target="../media/image48.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image" Target="../media/image39.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 Id="rId3" Type="http://schemas.openxmlformats.org/officeDocument/2006/relationships/image" Target="../media/image39.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 Id="rId3" Type="http://schemas.openxmlformats.org/officeDocument/2006/relationships/image" Target="../media/image39.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 Id="rId3" Type="http://schemas.openxmlformats.org/officeDocument/2006/relationships/image" Target="../media/image39.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 Id="rId3" Type="http://schemas.openxmlformats.org/officeDocument/2006/relationships/image" Target="../media/image39.png"/><Relationship Id="rId4" Type="http://schemas.openxmlformats.org/officeDocument/2006/relationships/image" Target="../media/image50.jpg"/><Relationship Id="rId5" Type="http://schemas.openxmlformats.org/officeDocument/2006/relationships/image" Target="../media/image51.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 Id="rId3" Type="http://schemas.openxmlformats.org/officeDocument/2006/relationships/image" Target="../media/image39.png"/><Relationship Id="rId4" Type="http://schemas.openxmlformats.org/officeDocument/2006/relationships/image" Target="../media/image6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 Id="rId3" Type="http://schemas.openxmlformats.org/officeDocument/2006/relationships/image" Target="../media/image39.png"/><Relationship Id="rId4" Type="http://schemas.openxmlformats.org/officeDocument/2006/relationships/image" Target="../media/image58.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 Id="rId3" Type="http://schemas.openxmlformats.org/officeDocument/2006/relationships/image" Target="../media/image39.png"/><Relationship Id="rId4" Type="http://schemas.openxmlformats.org/officeDocument/2006/relationships/image" Target="../media/image6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 Id="rId3" Type="http://schemas.openxmlformats.org/officeDocument/2006/relationships/image" Target="../media/image39.png"/><Relationship Id="rId4" Type="http://schemas.openxmlformats.org/officeDocument/2006/relationships/image" Target="../media/image52.png"/><Relationship Id="rId5" Type="http://schemas.openxmlformats.org/officeDocument/2006/relationships/image" Target="../media/image63.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 Id="rId3" Type="http://schemas.openxmlformats.org/officeDocument/2006/relationships/image" Target="../media/image3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 Id="rId3" Type="http://schemas.openxmlformats.org/officeDocument/2006/relationships/image" Target="../media/image39.png"/><Relationship Id="rId4" Type="http://schemas.openxmlformats.org/officeDocument/2006/relationships/image" Target="../media/image59.png"/><Relationship Id="rId5" Type="http://schemas.openxmlformats.org/officeDocument/2006/relationships/image" Target="../media/image55.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 Id="rId3" Type="http://schemas.openxmlformats.org/officeDocument/2006/relationships/image" Target="../media/image39.png"/><Relationship Id="rId4" Type="http://schemas.openxmlformats.org/officeDocument/2006/relationships/image" Target="../media/image56.png"/><Relationship Id="rId5" Type="http://schemas.openxmlformats.org/officeDocument/2006/relationships/image" Target="../media/image71.png"/><Relationship Id="rId6" Type="http://schemas.openxmlformats.org/officeDocument/2006/relationships/image" Target="../media/image61.png"/><Relationship Id="rId7" Type="http://schemas.openxmlformats.org/officeDocument/2006/relationships/image" Target="../media/image60.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 Id="rId3" Type="http://schemas.openxmlformats.org/officeDocument/2006/relationships/image" Target="../media/image39.png"/><Relationship Id="rId4" Type="http://schemas.openxmlformats.org/officeDocument/2006/relationships/image" Target="../media/image6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 Id="rId3" Type="http://schemas.openxmlformats.org/officeDocument/2006/relationships/image" Target="../media/image39.png"/><Relationship Id="rId4" Type="http://schemas.openxmlformats.org/officeDocument/2006/relationships/image" Target="../media/image68.png"/><Relationship Id="rId5" Type="http://schemas.openxmlformats.org/officeDocument/2006/relationships/image" Target="../media/image53.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 Id="rId3" Type="http://schemas.openxmlformats.org/officeDocument/2006/relationships/image" Target="../media/image39.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 Id="rId3" Type="http://schemas.openxmlformats.org/officeDocument/2006/relationships/image" Target="../media/image39.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 Id="rId3" Type="http://schemas.openxmlformats.org/officeDocument/2006/relationships/image" Target="../media/image39.png"/><Relationship Id="rId4" Type="http://schemas.openxmlformats.org/officeDocument/2006/relationships/image" Target="../media/image67.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 Id="rId3" Type="http://schemas.openxmlformats.org/officeDocument/2006/relationships/image" Target="../media/image39.png"/><Relationship Id="rId4" Type="http://schemas.openxmlformats.org/officeDocument/2006/relationships/image" Target="../media/image67.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 Id="rId3" Type="http://schemas.openxmlformats.org/officeDocument/2006/relationships/image" Target="../media/image74.png"/><Relationship Id="rId4" Type="http://schemas.openxmlformats.org/officeDocument/2006/relationships/image" Target="../media/image93.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 Id="rId3" Type="http://schemas.openxmlformats.org/officeDocument/2006/relationships/image" Target="../media/image74.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 Id="rId3" Type="http://schemas.openxmlformats.org/officeDocument/2006/relationships/image" Target="../media/image74.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 Id="rId3" Type="http://schemas.openxmlformats.org/officeDocument/2006/relationships/image" Target="../media/image74.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 Id="rId3" Type="http://schemas.openxmlformats.org/officeDocument/2006/relationships/image" Target="../media/image74.png"/><Relationship Id="rId4" Type="http://schemas.openxmlformats.org/officeDocument/2006/relationships/image" Target="../media/image70.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 Id="rId3" Type="http://schemas.openxmlformats.org/officeDocument/2006/relationships/image" Target="../media/image74.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 Id="rId3" Type="http://schemas.openxmlformats.org/officeDocument/2006/relationships/image" Target="../media/image74.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 Id="rId3" Type="http://schemas.openxmlformats.org/officeDocument/2006/relationships/image" Target="../media/image74.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 Id="rId3" Type="http://schemas.openxmlformats.org/officeDocument/2006/relationships/image" Target="../media/image74.png"/><Relationship Id="rId4" Type="http://schemas.openxmlformats.org/officeDocument/2006/relationships/image" Target="../media/image69.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 Id="rId3" Type="http://schemas.openxmlformats.org/officeDocument/2006/relationships/image" Target="../media/image74.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 Id="rId3" Type="http://schemas.openxmlformats.org/officeDocument/2006/relationships/image" Target="../media/image74.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 Id="rId3" Type="http://schemas.openxmlformats.org/officeDocument/2006/relationships/image" Target="../media/image74.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 Id="rId3" Type="http://schemas.openxmlformats.org/officeDocument/2006/relationships/image" Target="../media/image74.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 Id="rId3" Type="http://schemas.openxmlformats.org/officeDocument/2006/relationships/image" Target="../media/image74.png"/><Relationship Id="rId4" Type="http://schemas.openxmlformats.org/officeDocument/2006/relationships/image" Target="../media/image73.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 Id="rId3" Type="http://schemas.openxmlformats.org/officeDocument/2006/relationships/image" Target="../media/image3.png"/><Relationship Id="rId4" Type="http://schemas.openxmlformats.org/officeDocument/2006/relationships/image" Target="../media/image94.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 Id="rId3" Type="http://schemas.openxmlformats.org/officeDocument/2006/relationships/image" Target="../media/image3.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 Id="rId3" Type="http://schemas.openxmlformats.org/officeDocument/2006/relationships/image" Target="../media/image3.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 Id="rId3" Type="http://schemas.openxmlformats.org/officeDocument/2006/relationships/image" Target="../media/image3.png"/><Relationship Id="rId4" Type="http://schemas.openxmlformats.org/officeDocument/2006/relationships/image" Target="../media/image72.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 Id="rId3" Type="http://schemas.openxmlformats.org/officeDocument/2006/relationships/image" Target="../media/image3.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 Id="rId3" Type="http://schemas.openxmlformats.org/officeDocument/2006/relationships/image" Target="../media/image3.png"/><Relationship Id="rId4" Type="http://schemas.openxmlformats.org/officeDocument/2006/relationships/image" Target="../media/image89.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 Id="rId3" Type="http://schemas.openxmlformats.org/officeDocument/2006/relationships/image" Target="../media/image3.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 Id="rId3" Type="http://schemas.openxmlformats.org/officeDocument/2006/relationships/image" Target="../media/image3.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 Id="rId3" Type="http://schemas.openxmlformats.org/officeDocument/2006/relationships/image" Target="../media/image3.png"/><Relationship Id="rId4" Type="http://schemas.openxmlformats.org/officeDocument/2006/relationships/image" Target="../media/image75.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 Id="rId3" Type="http://schemas.openxmlformats.org/officeDocument/2006/relationships/image" Target="../media/image3.png"/><Relationship Id="rId4" Type="http://schemas.openxmlformats.org/officeDocument/2006/relationships/image" Target="../media/image77.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 Id="rId3" Type="http://schemas.openxmlformats.org/officeDocument/2006/relationships/image" Target="../media/image3.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 Id="rId3" Type="http://schemas.openxmlformats.org/officeDocument/2006/relationships/image" Target="../media/image3.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 Id="rId3" Type="http://schemas.openxmlformats.org/officeDocument/2006/relationships/image" Target="../media/image3.png"/><Relationship Id="rId4" Type="http://schemas.openxmlformats.org/officeDocument/2006/relationships/image" Target="../media/image78.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0.xml"/><Relationship Id="rId3" Type="http://schemas.openxmlformats.org/officeDocument/2006/relationships/image" Target="../media/image3.png"/><Relationship Id="rId4" Type="http://schemas.openxmlformats.org/officeDocument/2006/relationships/hyperlink" Target="https://een.ec.europa.eu/local-contact-points" TargetMode="External"/><Relationship Id="rId5" Type="http://schemas.openxmlformats.org/officeDocument/2006/relationships/hyperlink" Target="https://single-market-economy.ec.europa.eu/smes/supporting-entrepreneurship/women-entrepreneurs/support-tools-and-networks-women_en"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 Id="rId3" Type="http://schemas.openxmlformats.org/officeDocument/2006/relationships/image" Target="../media/image3.png"/><Relationship Id="rId4" Type="http://schemas.openxmlformats.org/officeDocument/2006/relationships/image" Target="../media/image79.jp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 Id="rId3" Type="http://schemas.openxmlformats.org/officeDocument/2006/relationships/image" Target="../media/image3.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3.xml"/><Relationship Id="rId3" Type="http://schemas.openxmlformats.org/officeDocument/2006/relationships/image" Target="../media/image3.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4.xml"/><Relationship Id="rId3" Type="http://schemas.openxmlformats.org/officeDocument/2006/relationships/image" Target="../media/image3.png"/><Relationship Id="rId4" Type="http://schemas.openxmlformats.org/officeDocument/2006/relationships/hyperlink" Target="https://eismea.ec.europa.eu/funding-opportunities/calls-proposals_en" TargetMode="External"/><Relationship Id="rId5" Type="http://schemas.openxmlformats.org/officeDocument/2006/relationships/hyperlink" Target="https://ec.europa.eu/info/funding-tenders/opportunities/portal/screen/programmes/smp" TargetMode="External"/><Relationship Id="rId6" Type="http://schemas.openxmlformats.org/officeDocument/2006/relationships/image" Target="../media/image80.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5.xml"/><Relationship Id="rId3" Type="http://schemas.openxmlformats.org/officeDocument/2006/relationships/image" Target="../media/image3.png"/><Relationship Id="rId4" Type="http://schemas.openxmlformats.org/officeDocument/2006/relationships/image" Target="../media/image83.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 Id="rId3" Type="http://schemas.openxmlformats.org/officeDocument/2006/relationships/image" Target="../media/image3.png"/><Relationship Id="rId4" Type="http://schemas.openxmlformats.org/officeDocument/2006/relationships/hyperlink" Target="https://www.erasmus-entrepreneurs.eu/" TargetMode="External"/><Relationship Id="rId5" Type="http://schemas.openxmlformats.org/officeDocument/2006/relationships/hyperlink" Target="https://www.erasmus-entrepreneurs.eu/page.php?cid=19" TargetMode="Externa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7.xml"/><Relationship Id="rId3" Type="http://schemas.openxmlformats.org/officeDocument/2006/relationships/image" Target="../media/image3.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8.xml"/><Relationship Id="rId3" Type="http://schemas.openxmlformats.org/officeDocument/2006/relationships/image" Target="../media/image3.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 Id="rId3" Type="http://schemas.openxmlformats.org/officeDocument/2006/relationships/image" Target="../media/image3.png"/><Relationship Id="rId4" Type="http://schemas.openxmlformats.org/officeDocument/2006/relationships/image" Target="../media/image88.jp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0.xml"/><Relationship Id="rId3" Type="http://schemas.openxmlformats.org/officeDocument/2006/relationships/image" Target="../media/image3.png"/><Relationship Id="rId4" Type="http://schemas.openxmlformats.org/officeDocument/2006/relationships/image" Target="../media/image81.jp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1.xml"/><Relationship Id="rId3" Type="http://schemas.openxmlformats.org/officeDocument/2006/relationships/image" Target="../media/image3.png"/><Relationship Id="rId4" Type="http://schemas.openxmlformats.org/officeDocument/2006/relationships/image" Target="../media/image85.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2.xml"/><Relationship Id="rId3" Type="http://schemas.openxmlformats.org/officeDocument/2006/relationships/image" Target="../media/image3.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3.xml"/><Relationship Id="rId3" Type="http://schemas.openxmlformats.org/officeDocument/2006/relationships/image" Target="../media/image3.png"/><Relationship Id="rId4" Type="http://schemas.openxmlformats.org/officeDocument/2006/relationships/image" Target="../media/image82.jp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4.xml"/><Relationship Id="rId3" Type="http://schemas.openxmlformats.org/officeDocument/2006/relationships/image" Target="../media/image3.png"/><Relationship Id="rId4" Type="http://schemas.openxmlformats.org/officeDocument/2006/relationships/image" Target="../media/image91.jp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5.xml"/><Relationship Id="rId3" Type="http://schemas.openxmlformats.org/officeDocument/2006/relationships/image" Target="../media/image3.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6.xml"/><Relationship Id="rId3" Type="http://schemas.openxmlformats.org/officeDocument/2006/relationships/image" Target="../media/image3.png"/><Relationship Id="rId4" Type="http://schemas.openxmlformats.org/officeDocument/2006/relationships/image" Target="../media/image90.jp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7.xml"/><Relationship Id="rId3" Type="http://schemas.openxmlformats.org/officeDocument/2006/relationships/image" Target="../media/image3.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8.xml"/><Relationship Id="rId3" Type="http://schemas.openxmlformats.org/officeDocument/2006/relationships/image" Target="../media/image3.png"/><Relationship Id="rId4" Type="http://schemas.openxmlformats.org/officeDocument/2006/relationships/image" Target="../media/image86.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9.xml"/><Relationship Id="rId3" Type="http://schemas.openxmlformats.org/officeDocument/2006/relationships/image" Target="../media/image3.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0.xml"/><Relationship Id="rId3" Type="http://schemas.openxmlformats.org/officeDocument/2006/relationships/image" Target="../media/image3.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1.xml"/><Relationship Id="rId3" Type="http://schemas.openxmlformats.org/officeDocument/2006/relationships/image" Target="../media/image3.png"/><Relationship Id="rId4" Type="http://schemas.openxmlformats.org/officeDocument/2006/relationships/image" Target="../media/image87.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2.xml"/><Relationship Id="rId3" Type="http://schemas.openxmlformats.org/officeDocument/2006/relationships/image" Target="../media/image3.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3.xml"/><Relationship Id="rId3" Type="http://schemas.openxmlformats.org/officeDocument/2006/relationships/image" Target="../media/image3.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4.xml"/><Relationship Id="rId3" Type="http://schemas.openxmlformats.org/officeDocument/2006/relationships/image" Target="../media/image3.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5.xml"/><Relationship Id="rId3" Type="http://schemas.openxmlformats.org/officeDocument/2006/relationships/image" Target="../media/image3.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6.xml"/><Relationship Id="rId3" Type="http://schemas.openxmlformats.org/officeDocument/2006/relationships/image" Target="../media/image3.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7.xml"/><Relationship Id="rId3" Type="http://schemas.openxmlformats.org/officeDocument/2006/relationships/image" Target="../media/image3.png"/><Relationship Id="rId4" Type="http://schemas.openxmlformats.org/officeDocument/2006/relationships/image" Target="../media/image84.jp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8.xml"/><Relationship Id="rId3" Type="http://schemas.openxmlformats.org/officeDocument/2006/relationships/image" Target="../media/image3.png"/><Relationship Id="rId4" Type="http://schemas.openxmlformats.org/officeDocument/2006/relationships/image" Target="../media/image92.jpg"/></Relationships>
</file>

<file path=ppt/slides/_rels/slide149.xml.rels><?xml version="1.0" encoding="UTF-8" standalone="yes"?><Relationships xmlns="http://schemas.openxmlformats.org/package/2006/relationships"><Relationship Id="rId11" Type="http://schemas.openxmlformats.org/officeDocument/2006/relationships/hyperlink" Target="https://www.shopify.com/blog/market-analysis" TargetMode="External"/><Relationship Id="rId10" Type="http://schemas.openxmlformats.org/officeDocument/2006/relationships/hyperlink" Target="https://medium.com/@priyanka.hashtag/how-to-stay-updated-and-informed-about-industry-trends-and-updates-in-digital-marketing-3573eec5a92a" TargetMode="External"/><Relationship Id="rId1" Type="http://schemas.openxmlformats.org/officeDocument/2006/relationships/slideLayout" Target="../slideLayouts/slideLayout1.xml"/><Relationship Id="rId2" Type="http://schemas.openxmlformats.org/officeDocument/2006/relationships/notesSlide" Target="../notesSlides/notesSlide149.xml"/><Relationship Id="rId3" Type="http://schemas.openxmlformats.org/officeDocument/2006/relationships/image" Target="../media/image3.png"/><Relationship Id="rId4" Type="http://schemas.openxmlformats.org/officeDocument/2006/relationships/hyperlink" Target="https://www.tutorialspoint.com/entrepreneurship_development/entrepreneurship_development_introduction.htm" TargetMode="External"/><Relationship Id="rId9" Type="http://schemas.openxmlformats.org/officeDocument/2006/relationships/hyperlink" Target="https://www.quora.com/How-do-you-stay-informed-about-industry-trends-and-changes-in-the-market-1" TargetMode="External"/><Relationship Id="rId5" Type="http://schemas.openxmlformats.org/officeDocument/2006/relationships/hyperlink" Target="https://squareup.com/us/en/the-bottom-line/operating-your-business/8-easy-ways-to-stay-on-top-of-industry-trends" TargetMode="External"/><Relationship Id="rId6" Type="http://schemas.openxmlformats.org/officeDocument/2006/relationships/hyperlink" Target="https://www.coursera.org/articles/market-analysis" TargetMode="External"/><Relationship Id="rId7" Type="http://schemas.openxmlformats.org/officeDocument/2006/relationships/hyperlink" Target="https://www.forbes.com/sites/forbescoachescouncil/2021/02/18/11-ways-to-stay-up-on-the-latest-industry-developments/" TargetMode="External"/><Relationship Id="rId8" Type="http://schemas.openxmlformats.org/officeDocument/2006/relationships/hyperlink" Target="https://www.entrepreneur.com/growing-a-business/7-tips-to-stay-ahead-of-the-curve-in-your-industry/452436" TargetMode="External"/></Relationships>
</file>

<file path=ppt/slides/_rels/slide150.xml.rels><?xml version="1.0" encoding="UTF-8" standalone="yes"?><Relationships xmlns="http://schemas.openxmlformats.org/package/2006/relationships"><Relationship Id="rId11" Type="http://schemas.openxmlformats.org/officeDocument/2006/relationships/hyperlink" Target="https://www.questionpro.com/blog/strategic-vision/" TargetMode="External"/><Relationship Id="rId10" Type="http://schemas.openxmlformats.org/officeDocument/2006/relationships/hyperlink" Target="https://www.bplans.com/business-planning/how-to-write/competition/" TargetMode="External"/><Relationship Id="rId13" Type="http://schemas.openxmlformats.org/officeDocument/2006/relationships/hyperlink" Target="https://www.masterclass.com/articles/differentiation-strategy" TargetMode="External"/><Relationship Id="rId12" Type="http://schemas.openxmlformats.org/officeDocument/2006/relationships/hyperlink" Target="https://safetyculture.com/topics/risk-management/risk-management-plan/" TargetMode="External"/><Relationship Id="rId1" Type="http://schemas.openxmlformats.org/officeDocument/2006/relationships/slideLayout" Target="../slideLayouts/slideLayout1.xml"/><Relationship Id="rId2" Type="http://schemas.openxmlformats.org/officeDocument/2006/relationships/notesSlide" Target="../notesSlides/notesSlide150.xml"/><Relationship Id="rId3" Type="http://schemas.openxmlformats.org/officeDocument/2006/relationships/image" Target="../media/image3.png"/><Relationship Id="rId4" Type="http://schemas.openxmlformats.org/officeDocument/2006/relationships/hyperlink" Target="https://www.investopedia.com/articles/personal-finance/111015/story-uber.asp" TargetMode="External"/><Relationship Id="rId9" Type="http://schemas.openxmlformats.org/officeDocument/2006/relationships/hyperlink" Target="https://www.forentrepreneurs.com/startup-ideation/" TargetMode="External"/><Relationship Id="rId5" Type="http://schemas.openxmlformats.org/officeDocument/2006/relationships/hyperlink" Target="https://startuptalky.com/spotify_success_story/" TargetMode="External"/><Relationship Id="rId6" Type="http://schemas.openxmlformats.org/officeDocument/2006/relationships/hyperlink" Target="https://newsroom.spotify.com/company-info/" TargetMode="External"/><Relationship Id="rId7" Type="http://schemas.openxmlformats.org/officeDocument/2006/relationships/hyperlink" Target="https://www.forbes.com/sites/daviddawkins/2021/07/07/wise-founders-krmann-and-hinrikus-become-first-estonian-tech-billionaires-after-london-ipo/" TargetMode="External"/><Relationship Id="rId8" Type="http://schemas.openxmlformats.org/officeDocument/2006/relationships/hyperlink" Target="https://www.investopedia.com/terms/s/swot.asp" TargetMode="Externa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1.xml"/><Relationship Id="rId3" Type="http://schemas.openxmlformats.org/officeDocument/2006/relationships/image" Target="../media/image39.png"/><Relationship Id="rId4" Type="http://schemas.openxmlformats.org/officeDocument/2006/relationships/hyperlink" Target="https://www.investopedia.com/ask/answers/040615/what-risks-does-entrepreneur-face.asp" TargetMode="External"/><Relationship Id="rId5" Type="http://schemas.openxmlformats.org/officeDocument/2006/relationships/hyperlink" Target="https://www.investopedia.com/terms/b/business-plan.asp" TargetMode="External"/><Relationship Id="rId6" Type="http://schemas.openxmlformats.org/officeDocument/2006/relationships/hyperlink" Target="https://www.qualtrics.com/uk/experience-management/brand/market-segmentation/" TargetMode="External"/><Relationship Id="rId7" Type="http://schemas.openxmlformats.org/officeDocument/2006/relationships/hyperlink" Target="https://www.wordstream.com/blog/ws/2017/12/20/swot-analysis" TargetMode="External"/><Relationship Id="rId8" Type="http://schemas.openxmlformats.org/officeDocument/2006/relationships/hyperlink" Target="https://smartasset.com/small-business/top-components-of-a-business-plan" TargetMode="External"/></Relationships>
</file>

<file path=ppt/slides/_rels/slide152.xml.rels><?xml version="1.0" encoding="UTF-8" standalone="yes"?><Relationships xmlns="http://schemas.openxmlformats.org/package/2006/relationships"><Relationship Id="rId10" Type="http://schemas.openxmlformats.org/officeDocument/2006/relationships/hyperlink" Target="https://esco.ec.europa.eu/en" TargetMode="External"/><Relationship Id="rId1" Type="http://schemas.openxmlformats.org/officeDocument/2006/relationships/slideLayout" Target="../slideLayouts/slideLayout1.xml"/><Relationship Id="rId2" Type="http://schemas.openxmlformats.org/officeDocument/2006/relationships/notesSlide" Target="../notesSlides/notesSlide152.xml"/><Relationship Id="rId3" Type="http://schemas.openxmlformats.org/officeDocument/2006/relationships/image" Target="../media/image74.png"/><Relationship Id="rId4" Type="http://schemas.openxmlformats.org/officeDocument/2006/relationships/hyperlink" Target="https://www.forbes.com/sites/forbesfinancecouncil/2023/01/12/seven-finance-tips-for-young-entrepreneurs/?sh=23db527c66f7" TargetMode="External"/><Relationship Id="rId9" Type="http://schemas.openxmlformats.org/officeDocument/2006/relationships/hyperlink" Target="https://ec.europa.eu/social/main.jsp?catId=1317&amp;langId=en" TargetMode="External"/><Relationship Id="rId5" Type="http://schemas.openxmlformats.org/officeDocument/2006/relationships/hyperlink" Target="https://www.entrepreneur.com/encyclopedia/cash-flow" TargetMode="External"/><Relationship Id="rId6" Type="http://schemas.openxmlformats.org/officeDocument/2006/relationships/hyperlink" Target="https://www.entrepreneur.com/encyclopedia" TargetMode="External"/><Relationship Id="rId7" Type="http://schemas.openxmlformats.org/officeDocument/2006/relationships/hyperlink" Target="https://iriscarbon.com/understanding-the-importance-of-risk-matrix-assessment-in-risk-management/" TargetMode="External"/><Relationship Id="rId8" Type="http://schemas.openxmlformats.org/officeDocument/2006/relationships/hyperlink" Target="https://commission.europa.eu/strategy-and-policy/eu-budget/long-term-eu-budget/2021-2027_e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id="93" name="Google Shape;93;p15"/>
          <p:cNvPicPr preferRelativeResize="0"/>
          <p:nvPr/>
        </p:nvPicPr>
        <p:blipFill rotWithShape="1">
          <a:blip r:embed="rId3">
            <a:alphaModFix/>
          </a:blip>
          <a:srcRect b="0" l="0" r="0" t="0"/>
          <a:stretch/>
        </p:blipFill>
        <p:spPr>
          <a:xfrm>
            <a:off x="926306" y="6599238"/>
            <a:ext cx="2790825" cy="586643"/>
          </a:xfrm>
          <a:prstGeom prst="rect">
            <a:avLst/>
          </a:prstGeom>
          <a:noFill/>
          <a:ln>
            <a:noFill/>
          </a:ln>
        </p:spPr>
      </p:pic>
      <p:pic>
        <p:nvPicPr>
          <p:cNvPr id="94" name="Google Shape;94;p15"/>
          <p:cNvPicPr preferRelativeResize="0"/>
          <p:nvPr/>
        </p:nvPicPr>
        <p:blipFill rotWithShape="1">
          <a:blip r:embed="rId4">
            <a:alphaModFix/>
          </a:blip>
          <a:srcRect b="0" l="0" r="0" t="0"/>
          <a:stretch/>
        </p:blipFill>
        <p:spPr>
          <a:xfrm>
            <a:off x="4448931" y="6599237"/>
            <a:ext cx="5549648" cy="586644"/>
          </a:xfrm>
          <a:prstGeom prst="rect">
            <a:avLst/>
          </a:prstGeom>
          <a:noFill/>
          <a:ln>
            <a:noFill/>
          </a:ln>
        </p:spPr>
      </p:pic>
      <p:sp>
        <p:nvSpPr>
          <p:cNvPr id="95" name="Google Shape;95;p15"/>
          <p:cNvSpPr txBox="1"/>
          <p:nvPr/>
        </p:nvSpPr>
        <p:spPr>
          <a:xfrm>
            <a:off x="1814462" y="4093662"/>
            <a:ext cx="7062900" cy="1200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lang="en-US" sz="3600">
                <a:solidFill>
                  <a:srgbClr val="127373"/>
                </a:solidFill>
              </a:rPr>
              <a:t>Manuel</a:t>
            </a:r>
            <a:endParaRPr sz="3600">
              <a:solidFill>
                <a:srgbClr val="127373"/>
              </a:solidFill>
            </a:endParaRPr>
          </a:p>
          <a:p>
            <a:pPr indent="0" lvl="0" marL="0" rtl="0" algn="ctr">
              <a:spcBef>
                <a:spcPts val="0"/>
              </a:spcBef>
              <a:spcAft>
                <a:spcPts val="0"/>
              </a:spcAft>
              <a:buClr>
                <a:schemeClr val="dk1"/>
              </a:buClr>
              <a:buSzPts val="1100"/>
              <a:buFont typeface="Arial"/>
              <a:buNone/>
            </a:pPr>
            <a:r>
              <a:rPr lang="en-US" sz="3600">
                <a:solidFill>
                  <a:srgbClr val="127373"/>
                </a:solidFill>
              </a:rPr>
              <a:t>Pour les jeunes entrepreneurs</a:t>
            </a:r>
            <a:endParaRPr sz="3600">
              <a:solidFill>
                <a:srgbClr val="127373"/>
              </a:solidFill>
            </a:endParaRPr>
          </a:p>
        </p:txBody>
      </p:sp>
      <p:pic>
        <p:nvPicPr>
          <p:cNvPr id="96" name="Google Shape;96;p15"/>
          <p:cNvPicPr preferRelativeResize="0"/>
          <p:nvPr/>
        </p:nvPicPr>
        <p:blipFill rotWithShape="1">
          <a:blip r:embed="rId5">
            <a:alphaModFix/>
          </a:blip>
          <a:srcRect b="0" l="0" r="0" t="0"/>
          <a:stretch/>
        </p:blipFill>
        <p:spPr>
          <a:xfrm>
            <a:off x="3250406" y="1008801"/>
            <a:ext cx="4191000" cy="27710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16"/>
          <p:cNvPicPr preferRelativeResize="0"/>
          <p:nvPr/>
        </p:nvPicPr>
        <p:blipFill rotWithShape="1">
          <a:blip r:embed="rId3">
            <a:alphaModFix/>
          </a:blip>
          <a:srcRect b="0" l="0" r="0" t="0"/>
          <a:stretch/>
        </p:blipFill>
        <p:spPr>
          <a:xfrm>
            <a:off x="0" y="-4143"/>
            <a:ext cx="10691813" cy="7559675"/>
          </a:xfrm>
          <a:prstGeom prst="rect">
            <a:avLst/>
          </a:prstGeom>
          <a:noFill/>
          <a:ln>
            <a:noFill/>
          </a:ln>
        </p:spPr>
      </p:pic>
      <p:sp>
        <p:nvSpPr>
          <p:cNvPr id="102" name="Google Shape;102;p16"/>
          <p:cNvSpPr txBox="1"/>
          <p:nvPr/>
        </p:nvSpPr>
        <p:spPr>
          <a:xfrm>
            <a:off x="773906" y="1036637"/>
            <a:ext cx="9296400" cy="3066600"/>
          </a:xfrm>
          <a:prstGeom prst="rect">
            <a:avLst/>
          </a:prstGeom>
          <a:noFill/>
          <a:ln>
            <a:noFill/>
          </a:ln>
        </p:spPr>
        <p:txBody>
          <a:bodyPr anchorCtr="0" anchor="t" bIns="39075" lIns="78175" spcFirstLastPara="1" rIns="78175" wrap="square" tIns="39075">
            <a:spAutoFit/>
          </a:bodyPr>
          <a:lstStyle/>
          <a:p>
            <a:pPr indent="0" lvl="0" marL="0" marR="0" rtl="0" algn="ctr">
              <a:lnSpc>
                <a:spcPct val="100000"/>
              </a:lnSpc>
              <a:spcBef>
                <a:spcPts val="0"/>
              </a:spcBef>
              <a:spcAft>
                <a:spcPts val="0"/>
              </a:spcAft>
              <a:buClr>
                <a:srgbClr val="000000"/>
              </a:buClr>
              <a:buSzPts val="1710"/>
              <a:buFont typeface="Arial"/>
              <a:buNone/>
            </a:pPr>
            <a:r>
              <a:t/>
            </a:r>
            <a:endParaRPr b="0" i="0" sz="1710" u="none" cap="none" strike="noStrike">
              <a:solidFill>
                <a:srgbClr val="17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12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12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12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br>
              <a:rPr b="0" i="0" lang="en-US" sz="2800" u="none" cap="none" strike="noStrike">
                <a:solidFill>
                  <a:srgbClr val="000000"/>
                </a:solidFill>
                <a:latin typeface="Arial"/>
                <a:ea typeface="Arial"/>
                <a:cs typeface="Arial"/>
                <a:sym typeface="Arial"/>
              </a:rPr>
            </a:br>
            <a:r>
              <a:rPr lang="en-US" sz="1900">
                <a:solidFill>
                  <a:srgbClr val="127373"/>
                </a:solidFill>
              </a:rPr>
              <a:t>Le Manuel du projet </a:t>
            </a:r>
            <a:r>
              <a:rPr b="1" lang="en-US" sz="1900">
                <a:solidFill>
                  <a:srgbClr val="127373"/>
                </a:solidFill>
              </a:rPr>
              <a:t>Growth </a:t>
            </a:r>
            <a:r>
              <a:rPr lang="en-US" sz="1900">
                <a:solidFill>
                  <a:srgbClr val="127373"/>
                </a:solidFill>
              </a:rPr>
              <a:t>représente une ressource holistique, rassemblant des théories sur l'idée que les entrepreneurs se font d'eux-mêmes et sur les compétences essentielles à la création d'une entreprise. En s'alignant sur le cadre de l'entrepreneuriat des jeunes, il offre une approche cohérente, servant de point d'entrée unifié pour les entrepreneurs en herbe.</a:t>
            </a:r>
            <a:endParaRPr b="0" i="0" sz="1900" u="none" cap="none" strike="noStrike">
              <a:solidFill>
                <a:srgbClr val="127373"/>
              </a:solidFill>
              <a:latin typeface="Arial"/>
              <a:ea typeface="Arial"/>
              <a:cs typeface="Arial"/>
              <a:sym typeface="Arial"/>
            </a:endParaRPr>
          </a:p>
        </p:txBody>
      </p:sp>
      <p:sp>
        <p:nvSpPr>
          <p:cNvPr id="103" name="Google Shape;103;p16"/>
          <p:cNvSpPr txBox="1"/>
          <p:nvPr/>
        </p:nvSpPr>
        <p:spPr>
          <a:xfrm>
            <a:off x="3469201" y="4592075"/>
            <a:ext cx="3615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lang="en-US" sz="4000">
                <a:solidFill>
                  <a:srgbClr val="127373"/>
                </a:solidFill>
              </a:rPr>
              <a:t>Bonne lecture!</a:t>
            </a:r>
            <a:endParaRPr b="0" i="0" sz="1400" u="none" cap="none" strike="noStrike">
              <a:solidFill>
                <a:srgbClr val="000000"/>
              </a:solidFill>
              <a:latin typeface="Arial"/>
              <a:ea typeface="Arial"/>
              <a:cs typeface="Arial"/>
              <a:sym typeface="Arial"/>
            </a:endParaRPr>
          </a:p>
        </p:txBody>
      </p:sp>
      <p:pic>
        <p:nvPicPr>
          <p:cNvPr id="104" name="Google Shape;104;p16"/>
          <p:cNvPicPr preferRelativeResize="0"/>
          <p:nvPr/>
        </p:nvPicPr>
        <p:blipFill rotWithShape="1">
          <a:blip r:embed="rId4">
            <a:alphaModFix/>
          </a:blip>
          <a:srcRect b="0" l="0" r="0" t="0"/>
          <a:stretch/>
        </p:blipFill>
        <p:spPr>
          <a:xfrm>
            <a:off x="4955381" y="1633902"/>
            <a:ext cx="781050" cy="771525"/>
          </a:xfrm>
          <a:prstGeom prst="rect">
            <a:avLst/>
          </a:prstGeom>
          <a:noFill/>
          <a:ln>
            <a:noFill/>
          </a:ln>
        </p:spPr>
      </p:pic>
      <p:sp>
        <p:nvSpPr>
          <p:cNvPr id="105" name="Google Shape;105;p16"/>
          <p:cNvSpPr txBox="1"/>
          <p:nvPr/>
        </p:nvSpPr>
        <p:spPr>
          <a:xfrm>
            <a:off x="1272588" y="5875150"/>
            <a:ext cx="8008500" cy="101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000">
                <a:solidFill>
                  <a:srgbClr val="000000"/>
                </a:solidFill>
                <a:latin typeface="Calibri"/>
                <a:ea typeface="Calibri"/>
                <a:cs typeface="Calibri"/>
                <a:sym typeface="Calibri"/>
              </a:rPr>
              <a:t>Disclaimer:</a:t>
            </a:r>
            <a:endParaRPr sz="1000">
              <a:solidFill>
                <a:srgbClr val="000000"/>
              </a:solidFill>
              <a:latin typeface="Calibri"/>
              <a:ea typeface="Calibri"/>
              <a:cs typeface="Calibri"/>
              <a:sym typeface="Calibri"/>
            </a:endParaRPr>
          </a:p>
          <a:p>
            <a:pPr indent="0" lvl="0" marL="0" rtl="0" algn="l">
              <a:spcBef>
                <a:spcPts val="0"/>
              </a:spcBef>
              <a:spcAft>
                <a:spcPts val="0"/>
              </a:spcAft>
              <a:buNone/>
            </a:pPr>
            <a:r>
              <a:rPr lang="en-US" sz="1000">
                <a:latin typeface="Calibri"/>
                <a:ea typeface="Calibri"/>
                <a:cs typeface="Calibri"/>
                <a:sym typeface="Calibri"/>
              </a:rPr>
              <a:t>Financé par l’Union européenne. Les points de vue et avis exprimés n’engagent toutefois que leur(s) auteur(s) et ne reflètent pas nécessairement ceux de l’Union européenne ou de l’Agence exécutive européenne pour l’éducation et la culture (EACEA). Ni l’Union européenne ni l’EACEA ne sauraient en être tenues pour responsables.</a:t>
            </a:r>
            <a:endParaRPr sz="3085">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17"/>
          <p:cNvPicPr preferRelativeResize="0"/>
          <p:nvPr/>
        </p:nvPicPr>
        <p:blipFill rotWithShape="1">
          <a:blip r:embed="rId3">
            <a:alphaModFix/>
          </a:blip>
          <a:srcRect b="0" l="0" r="0" t="0"/>
          <a:stretch/>
        </p:blipFill>
        <p:spPr>
          <a:xfrm>
            <a:off x="-1" y="-20870"/>
            <a:ext cx="10691813" cy="7559675"/>
          </a:xfrm>
          <a:prstGeom prst="rect">
            <a:avLst/>
          </a:prstGeom>
          <a:noFill/>
          <a:ln>
            <a:noFill/>
          </a:ln>
        </p:spPr>
      </p:pic>
      <p:sp>
        <p:nvSpPr>
          <p:cNvPr id="111" name="Google Shape;111;p17"/>
          <p:cNvSpPr txBox="1"/>
          <p:nvPr/>
        </p:nvSpPr>
        <p:spPr>
          <a:xfrm>
            <a:off x="697705" y="1465914"/>
            <a:ext cx="9296400" cy="4327200"/>
          </a:xfrm>
          <a:prstGeom prst="rect">
            <a:avLst/>
          </a:prstGeom>
          <a:noFill/>
          <a:ln>
            <a:noFill/>
          </a:ln>
        </p:spPr>
        <p:txBody>
          <a:bodyPr anchorCtr="0" anchor="t" bIns="39075" lIns="78175" spcFirstLastPara="1" rIns="78175" wrap="square" tIns="39075">
            <a:spAutoFit/>
          </a:bodyPr>
          <a:lstStyle/>
          <a:p>
            <a:pPr indent="0" lvl="0" marL="0" marR="0" rtl="0" algn="l">
              <a:lnSpc>
                <a:spcPct val="150000"/>
              </a:lnSpc>
              <a:spcBef>
                <a:spcPts val="0"/>
              </a:spcBef>
              <a:spcAft>
                <a:spcPts val="0"/>
              </a:spcAft>
              <a:buClr>
                <a:srgbClr val="000000"/>
              </a:buClr>
              <a:buSzPts val="1900"/>
              <a:buFont typeface="Arial"/>
              <a:buNone/>
            </a:pPr>
            <a:r>
              <a:rPr b="1" i="0" lang="en-US" sz="1900" u="none" cap="none" strike="noStrike">
                <a:solidFill>
                  <a:srgbClr val="127373"/>
                </a:solidFill>
                <a:latin typeface="Arial"/>
                <a:ea typeface="Arial"/>
                <a:cs typeface="Arial"/>
                <a:sym typeface="Arial"/>
              </a:rPr>
              <a:t>   </a:t>
            </a:r>
            <a:r>
              <a:rPr b="1" i="0" lang="en-US" sz="2300" u="none" cap="none" strike="noStrike">
                <a:solidFill>
                  <a:srgbClr val="127373"/>
                </a:solidFill>
                <a:latin typeface="Arial"/>
                <a:ea typeface="Arial"/>
                <a:cs typeface="Arial"/>
                <a:sym typeface="Arial"/>
              </a:rPr>
              <a:t>  </a:t>
            </a:r>
            <a:r>
              <a:rPr b="1" i="0" lang="en-US" sz="2100" u="none" cap="none" strike="noStrike">
                <a:solidFill>
                  <a:srgbClr val="127373"/>
                </a:solidFill>
                <a:latin typeface="Arial"/>
                <a:ea typeface="Arial"/>
                <a:cs typeface="Arial"/>
                <a:sym typeface="Arial"/>
              </a:rPr>
              <a:t> </a:t>
            </a:r>
            <a:r>
              <a:rPr b="1" lang="en-US" sz="2100">
                <a:solidFill>
                  <a:srgbClr val="127373"/>
                </a:solidFill>
              </a:rPr>
              <a:t>Contenu:</a:t>
            </a:r>
            <a:endParaRPr b="1" sz="2100">
              <a:solidFill>
                <a:srgbClr val="127373"/>
              </a:solidFill>
            </a:endParaRPr>
          </a:p>
          <a:p>
            <a:pPr indent="0" lvl="0" marL="0" rtl="0" algn="l">
              <a:lnSpc>
                <a:spcPct val="150000"/>
              </a:lnSpc>
              <a:spcBef>
                <a:spcPts val="0"/>
              </a:spcBef>
              <a:spcAft>
                <a:spcPts val="0"/>
              </a:spcAft>
              <a:buClr>
                <a:schemeClr val="dk1"/>
              </a:buClr>
              <a:buSzPts val="1100"/>
              <a:buFont typeface="Arial"/>
              <a:buNone/>
            </a:pPr>
            <a:r>
              <a:rPr b="1" lang="en-US" sz="2100">
                <a:solidFill>
                  <a:srgbClr val="127373"/>
                </a:solidFill>
              </a:rPr>
              <a:t>1. Qu'est-ce que l'entrepreneuriat et quelles sont les tendances du secteur?</a:t>
            </a:r>
            <a:endParaRPr b="1" sz="2100">
              <a:solidFill>
                <a:srgbClr val="127373"/>
              </a:solidFill>
            </a:endParaRPr>
          </a:p>
          <a:p>
            <a:pPr indent="0" lvl="0" marL="0" rtl="0" algn="l">
              <a:lnSpc>
                <a:spcPct val="150000"/>
              </a:lnSpc>
              <a:spcBef>
                <a:spcPts val="0"/>
              </a:spcBef>
              <a:spcAft>
                <a:spcPts val="0"/>
              </a:spcAft>
              <a:buClr>
                <a:schemeClr val="dk1"/>
              </a:buClr>
              <a:buSzPts val="1100"/>
              <a:buFont typeface="Arial"/>
              <a:buNone/>
            </a:pPr>
            <a:r>
              <a:rPr b="1" lang="en-US" sz="2100">
                <a:solidFill>
                  <a:srgbClr val="127373"/>
                </a:solidFill>
              </a:rPr>
              <a:t>2. Développer les compétences entrepreneuriales </a:t>
            </a:r>
            <a:endParaRPr b="1" sz="2100">
              <a:solidFill>
                <a:srgbClr val="127373"/>
              </a:solidFill>
            </a:endParaRPr>
          </a:p>
          <a:p>
            <a:pPr indent="0" lvl="0" marL="0" rtl="0" algn="l">
              <a:lnSpc>
                <a:spcPct val="150000"/>
              </a:lnSpc>
              <a:spcBef>
                <a:spcPts val="0"/>
              </a:spcBef>
              <a:spcAft>
                <a:spcPts val="0"/>
              </a:spcAft>
              <a:buClr>
                <a:schemeClr val="dk1"/>
              </a:buClr>
              <a:buSzPts val="1100"/>
              <a:buFont typeface="Arial"/>
              <a:buNone/>
            </a:pPr>
            <a:r>
              <a:rPr b="1" lang="en-US" sz="2100">
                <a:solidFill>
                  <a:srgbClr val="127373"/>
                </a:solidFill>
              </a:rPr>
              <a:t>3. Comment identifier les idées et les opportunités commerciales</a:t>
            </a:r>
            <a:endParaRPr b="1" sz="2100">
              <a:solidFill>
                <a:srgbClr val="127373"/>
              </a:solidFill>
            </a:endParaRPr>
          </a:p>
          <a:p>
            <a:pPr indent="0" lvl="0" marL="0" rtl="0" algn="l">
              <a:lnSpc>
                <a:spcPct val="150000"/>
              </a:lnSpc>
              <a:spcBef>
                <a:spcPts val="0"/>
              </a:spcBef>
              <a:spcAft>
                <a:spcPts val="0"/>
              </a:spcAft>
              <a:buClr>
                <a:schemeClr val="dk1"/>
              </a:buClr>
              <a:buSzPts val="1100"/>
              <a:buFont typeface="Arial"/>
              <a:buNone/>
            </a:pPr>
            <a:r>
              <a:rPr b="1" lang="en-US" sz="2100">
                <a:solidFill>
                  <a:srgbClr val="127373"/>
                </a:solidFill>
              </a:rPr>
              <a:t>4. Compétences en matière de planification et de stratégie d'entreprise </a:t>
            </a:r>
            <a:endParaRPr b="1" sz="2100">
              <a:solidFill>
                <a:srgbClr val="127373"/>
              </a:solidFill>
            </a:endParaRPr>
          </a:p>
          <a:p>
            <a:pPr indent="0" lvl="0" marL="0" rtl="0" algn="l">
              <a:lnSpc>
                <a:spcPct val="150000"/>
              </a:lnSpc>
              <a:spcBef>
                <a:spcPts val="0"/>
              </a:spcBef>
              <a:spcAft>
                <a:spcPts val="0"/>
              </a:spcAft>
              <a:buClr>
                <a:schemeClr val="dk1"/>
              </a:buClr>
              <a:buSzPts val="1100"/>
              <a:buFont typeface="Arial"/>
              <a:buNone/>
            </a:pPr>
            <a:r>
              <a:rPr b="1" lang="en-US" sz="2100">
                <a:solidFill>
                  <a:srgbClr val="127373"/>
                </a:solidFill>
              </a:rPr>
              <a:t>5. Compétences en matière de marketing et d'engagement des clients</a:t>
            </a:r>
            <a:endParaRPr b="1" sz="2100">
              <a:solidFill>
                <a:srgbClr val="127373"/>
              </a:solidFill>
            </a:endParaRPr>
          </a:p>
          <a:p>
            <a:pPr indent="0" lvl="0" marL="0" rtl="0" algn="l">
              <a:lnSpc>
                <a:spcPct val="150000"/>
              </a:lnSpc>
              <a:spcBef>
                <a:spcPts val="0"/>
              </a:spcBef>
              <a:spcAft>
                <a:spcPts val="0"/>
              </a:spcAft>
              <a:buClr>
                <a:schemeClr val="dk1"/>
              </a:buClr>
              <a:buSzPts val="1100"/>
              <a:buFont typeface="Arial"/>
              <a:buNone/>
            </a:pPr>
            <a:r>
              <a:rPr b="1" lang="en-US" sz="2100">
                <a:solidFill>
                  <a:srgbClr val="127373"/>
                </a:solidFill>
              </a:rPr>
              <a:t>6. Compétences en matière de gestion financière et de financement </a:t>
            </a:r>
            <a:endParaRPr b="1" sz="2100">
              <a:solidFill>
                <a:srgbClr val="127373"/>
              </a:solidFill>
            </a:endParaRPr>
          </a:p>
          <a:p>
            <a:pPr indent="0" lvl="0" marL="0" rtl="0" algn="l">
              <a:lnSpc>
                <a:spcPct val="150000"/>
              </a:lnSpc>
              <a:spcBef>
                <a:spcPts val="0"/>
              </a:spcBef>
              <a:spcAft>
                <a:spcPts val="0"/>
              </a:spcAft>
              <a:buClr>
                <a:schemeClr val="dk1"/>
              </a:buClr>
              <a:buSzPts val="1100"/>
              <a:buFont typeface="Arial"/>
              <a:buNone/>
            </a:pPr>
            <a:r>
              <a:rPr b="1" lang="en-US" sz="2100">
                <a:solidFill>
                  <a:srgbClr val="127373"/>
                </a:solidFill>
              </a:rPr>
              <a:t>7. Intégration de la technologie et des outils numériques</a:t>
            </a:r>
            <a:endParaRPr b="0" i="0" sz="2100" u="none" cap="none" strike="noStrike">
              <a:solidFill>
                <a:srgbClr val="127373"/>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p18"/>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17" name="Google Shape;117;p18"/>
          <p:cNvSpPr txBox="1"/>
          <p:nvPr/>
        </p:nvSpPr>
        <p:spPr>
          <a:xfrm>
            <a:off x="1063557" y="966731"/>
            <a:ext cx="85647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00"/>
              <a:buFont typeface="Arial"/>
              <a:buNone/>
            </a:pPr>
            <a:r>
              <a:rPr b="1" lang="en-US" sz="2700">
                <a:solidFill>
                  <a:schemeClr val="dk1"/>
                </a:solidFill>
              </a:rPr>
              <a:t>Module 1: Entrepreneuriat et tendances de l'industrie</a:t>
            </a:r>
            <a:r>
              <a:rPr b="1" i="0" lang="en-US" sz="2700" u="none" cap="none" strike="noStrike">
                <a:solidFill>
                  <a:srgbClr val="177373"/>
                </a:solidFill>
                <a:latin typeface="Arial"/>
                <a:ea typeface="Arial"/>
                <a:cs typeface="Arial"/>
                <a:sym typeface="Arial"/>
              </a:rPr>
              <a:t> </a:t>
            </a:r>
            <a:endParaRPr b="0" i="0" sz="900" u="none" cap="none" strike="noStrike">
              <a:solidFill>
                <a:srgbClr val="000000"/>
              </a:solidFill>
              <a:latin typeface="Arial"/>
              <a:ea typeface="Arial"/>
              <a:cs typeface="Arial"/>
              <a:sym typeface="Arial"/>
            </a:endParaRPr>
          </a:p>
        </p:txBody>
      </p:sp>
      <p:pic>
        <p:nvPicPr>
          <p:cNvPr id="118" name="Google Shape;118;p18"/>
          <p:cNvPicPr preferRelativeResize="0"/>
          <p:nvPr/>
        </p:nvPicPr>
        <p:blipFill rotWithShape="1">
          <a:blip r:embed="rId4">
            <a:alphaModFix/>
          </a:blip>
          <a:srcRect b="0" l="0" r="0" t="0"/>
          <a:stretch/>
        </p:blipFill>
        <p:spPr>
          <a:xfrm>
            <a:off x="2927919" y="2047547"/>
            <a:ext cx="4833133" cy="430578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19"/>
          <p:cNvPicPr preferRelativeResize="0"/>
          <p:nvPr/>
        </p:nvPicPr>
        <p:blipFill rotWithShape="1">
          <a:blip r:embed="rId3">
            <a:alphaModFix/>
          </a:blip>
          <a:srcRect b="0" l="0" r="0" t="0"/>
          <a:stretch/>
        </p:blipFill>
        <p:spPr>
          <a:xfrm>
            <a:off x="2840" y="0"/>
            <a:ext cx="10688973" cy="7559675"/>
          </a:xfrm>
          <a:prstGeom prst="rect">
            <a:avLst/>
          </a:prstGeom>
          <a:noFill/>
          <a:ln>
            <a:noFill/>
          </a:ln>
        </p:spPr>
      </p:pic>
      <p:sp>
        <p:nvSpPr>
          <p:cNvPr id="124" name="Google Shape;124;p19"/>
          <p:cNvSpPr txBox="1"/>
          <p:nvPr/>
        </p:nvSpPr>
        <p:spPr>
          <a:xfrm>
            <a:off x="917240" y="693020"/>
            <a:ext cx="8210400" cy="2062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Arial"/>
                <a:ea typeface="Arial"/>
                <a:cs typeface="Arial"/>
                <a:sym typeface="Arial"/>
              </a:rPr>
              <a:t>        </a:t>
            </a:r>
            <a:r>
              <a:rPr b="1" lang="en-US" sz="1600">
                <a:solidFill>
                  <a:schemeClr val="dk1"/>
                </a:solidFill>
              </a:rPr>
              <a:t>      Bienvenue dans le monde passionnant de l'entrepreneuriat ! </a:t>
            </a:r>
            <a:endParaRPr b="1" sz="1600">
              <a:solidFill>
                <a:schemeClr val="dk1"/>
              </a:solidFill>
            </a:endParaRPr>
          </a:p>
          <a:p>
            <a:pPr indent="0" lvl="0" marL="0" rtl="0" algn="ctr">
              <a:spcBef>
                <a:spcPts val="0"/>
              </a:spcBef>
              <a:spcAft>
                <a:spcPts val="0"/>
              </a:spcAft>
              <a:buClr>
                <a:schemeClr val="dk1"/>
              </a:buClr>
              <a:buSzPts val="1100"/>
              <a:buFont typeface="Arial"/>
              <a:buNone/>
            </a:pPr>
            <a:r>
              <a:t/>
            </a:r>
            <a:endParaRPr b="1" sz="1600">
              <a:solidFill>
                <a:schemeClr val="dk1"/>
              </a:solidFill>
            </a:endParaRPr>
          </a:p>
          <a:p>
            <a:pPr indent="0" lvl="0" marL="0" rtl="0" algn="ctr">
              <a:spcBef>
                <a:spcPts val="0"/>
              </a:spcBef>
              <a:spcAft>
                <a:spcPts val="0"/>
              </a:spcAft>
              <a:buClr>
                <a:schemeClr val="dk1"/>
              </a:buClr>
              <a:buSzPts val="1100"/>
              <a:buFont typeface="Arial"/>
              <a:buNone/>
            </a:pPr>
            <a:r>
              <a:t/>
            </a:r>
            <a:endParaRPr b="1" sz="1600">
              <a:solidFill>
                <a:schemeClr val="dk1"/>
              </a:solidFill>
            </a:endParaRPr>
          </a:p>
          <a:p>
            <a:pPr indent="0" lvl="0" marL="0" rtl="0" algn="ctr">
              <a:spcBef>
                <a:spcPts val="0"/>
              </a:spcBef>
              <a:spcAft>
                <a:spcPts val="0"/>
              </a:spcAft>
              <a:buClr>
                <a:schemeClr val="dk1"/>
              </a:buClr>
              <a:buSzPts val="1100"/>
              <a:buFont typeface="Arial"/>
              <a:buNone/>
            </a:pPr>
            <a:r>
              <a:rPr lang="en-US" sz="1600">
                <a:solidFill>
                  <a:schemeClr val="dk1"/>
                </a:solidFill>
              </a:rPr>
              <a:t>Que vous soyez un passionné d'affaires en herbe ou que vous ayez déjà entamé votre parcours entrepreneurial, ce guide est conçu pour vous fournir les connaissances et les compétences nécessaires pour prospérer dans le paysage en constante évolution des tendances de l'industrie.</a:t>
            </a:r>
            <a:endParaRPr sz="1600">
              <a:solidFill>
                <a:schemeClr val="dk1"/>
              </a:solidFill>
            </a:endParaRPr>
          </a:p>
          <a:p>
            <a:pPr indent="0" lvl="0" marL="0" marR="0" rtl="0" algn="ctr">
              <a:lnSpc>
                <a:spcPct val="100000"/>
              </a:lnSpc>
              <a:spcBef>
                <a:spcPts val="0"/>
              </a:spcBef>
              <a:spcAft>
                <a:spcPts val="0"/>
              </a:spcAft>
              <a:buClr>
                <a:srgbClr val="000000"/>
              </a:buClr>
              <a:buSzPts val="1600"/>
              <a:buFont typeface="Arial"/>
              <a:buNone/>
            </a:pPr>
            <a:r>
              <a:t/>
            </a:r>
            <a:endParaRPr b="1" sz="1600">
              <a:solidFill>
                <a:schemeClr val="dk1"/>
              </a:solidFill>
            </a:endParaRPr>
          </a:p>
        </p:txBody>
      </p:sp>
      <p:pic>
        <p:nvPicPr>
          <p:cNvPr id="125" name="Google Shape;125;p19"/>
          <p:cNvPicPr preferRelativeResize="0"/>
          <p:nvPr/>
        </p:nvPicPr>
        <p:blipFill rotWithShape="1">
          <a:blip r:embed="rId4">
            <a:alphaModFix/>
          </a:blip>
          <a:srcRect b="0" l="0" r="0" t="0"/>
          <a:stretch/>
        </p:blipFill>
        <p:spPr>
          <a:xfrm>
            <a:off x="2680968" y="2682572"/>
            <a:ext cx="5329875" cy="34592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p20"/>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31" name="Google Shape;131;p20"/>
          <p:cNvSpPr txBox="1"/>
          <p:nvPr/>
        </p:nvSpPr>
        <p:spPr>
          <a:xfrm>
            <a:off x="2055831" y="726881"/>
            <a:ext cx="7594200" cy="415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100"/>
              <a:buFont typeface="Arial"/>
              <a:buNone/>
            </a:pPr>
            <a:r>
              <a:rPr b="1" lang="en-US" sz="2100">
                <a:solidFill>
                  <a:schemeClr val="dk1"/>
                </a:solidFill>
              </a:rPr>
              <a:t>Chapitre 1: Introduction à l'entrepreneuriat</a:t>
            </a:r>
            <a:endParaRPr b="0" i="0" sz="2100" u="none" cap="none" strike="noStrike">
              <a:solidFill>
                <a:schemeClr val="dk1"/>
              </a:solidFill>
              <a:latin typeface="Arial"/>
              <a:ea typeface="Arial"/>
              <a:cs typeface="Arial"/>
              <a:sym typeface="Arial"/>
            </a:endParaRPr>
          </a:p>
        </p:txBody>
      </p:sp>
      <p:sp>
        <p:nvSpPr>
          <p:cNvPr id="132" name="Google Shape;132;p20"/>
          <p:cNvSpPr txBox="1"/>
          <p:nvPr/>
        </p:nvSpPr>
        <p:spPr>
          <a:xfrm>
            <a:off x="972152" y="1915427"/>
            <a:ext cx="83355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rPr>
              <a:t>L'</a:t>
            </a:r>
            <a:r>
              <a:rPr b="1" lang="en-US" sz="1800">
                <a:solidFill>
                  <a:schemeClr val="dk1"/>
                </a:solidFill>
              </a:rPr>
              <a:t>esprit d'entreprise </a:t>
            </a:r>
            <a:r>
              <a:rPr lang="en-US" sz="1800">
                <a:solidFill>
                  <a:schemeClr val="dk1"/>
                </a:solidFill>
              </a:rPr>
              <a:t>désigne le processus de conception, de lancement et de gestion d'une nouvelle entreprise ou d'une startup dans le but de réaliser des bénéfices. </a:t>
            </a:r>
            <a:endParaRPr b="0" i="0" sz="1800" u="none" cap="none" strike="noStrike">
              <a:solidFill>
                <a:schemeClr val="dk1"/>
              </a:solidFill>
              <a:latin typeface="Arial"/>
              <a:ea typeface="Arial"/>
              <a:cs typeface="Arial"/>
              <a:sym typeface="Arial"/>
            </a:endParaRPr>
          </a:p>
        </p:txBody>
      </p:sp>
      <p:sp>
        <p:nvSpPr>
          <p:cNvPr id="133" name="Google Shape;133;p20"/>
          <p:cNvSpPr txBox="1"/>
          <p:nvPr/>
        </p:nvSpPr>
        <p:spPr>
          <a:xfrm>
            <a:off x="2954028" y="2920312"/>
            <a:ext cx="4783800" cy="1754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lang="en-US" sz="1800">
                <a:solidFill>
                  <a:schemeClr val="dk1"/>
                </a:solidFill>
              </a:rPr>
              <a:t>Les</a:t>
            </a:r>
            <a:r>
              <a:rPr b="1" lang="en-US" sz="1800">
                <a:solidFill>
                  <a:schemeClr val="dk1"/>
                </a:solidFill>
              </a:rPr>
              <a:t> entrepreneurs </a:t>
            </a:r>
            <a:r>
              <a:rPr lang="en-US" sz="1800">
                <a:solidFill>
                  <a:schemeClr val="dk1"/>
                </a:solidFill>
              </a:rPr>
              <a:t>sont des personnes qui prennent les risques et les responsabilités associés à la création et à l'exploitation d'une entreprise, souvent pour introduire sur le marché des produits, des services ou des modèles d'entreprise innovants.</a:t>
            </a:r>
            <a:endParaRPr b="0" i="0" sz="1800" u="none" cap="none" strike="noStrike">
              <a:solidFill>
                <a:schemeClr val="dk1"/>
              </a:solidFill>
              <a:latin typeface="Arial"/>
              <a:ea typeface="Arial"/>
              <a:cs typeface="Arial"/>
              <a:sym typeface="Arial"/>
            </a:endParaRPr>
          </a:p>
        </p:txBody>
      </p:sp>
      <p:sp>
        <p:nvSpPr>
          <p:cNvPr id="134" name="Google Shape;134;p20"/>
          <p:cNvSpPr/>
          <p:nvPr/>
        </p:nvSpPr>
        <p:spPr>
          <a:xfrm>
            <a:off x="1878496" y="3021294"/>
            <a:ext cx="806010" cy="758543"/>
          </a:xfrm>
          <a:prstGeom prst="curvedRightArrow">
            <a:avLst>
              <a:gd fmla="val 25000" name="adj1"/>
              <a:gd fmla="val 50000" name="adj2"/>
              <a:gd fmla="val 25000" name="adj3"/>
            </a:avLst>
          </a:prstGeom>
          <a:solidFill>
            <a:srgbClr val="FFC000"/>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C000"/>
              </a:solidFill>
              <a:latin typeface="Arial"/>
              <a:ea typeface="Arial"/>
              <a:cs typeface="Arial"/>
              <a:sym typeface="Arial"/>
            </a:endParaRPr>
          </a:p>
        </p:txBody>
      </p:sp>
      <p:sp>
        <p:nvSpPr>
          <p:cNvPr id="135" name="Google Shape;135;p20"/>
          <p:cNvSpPr txBox="1"/>
          <p:nvPr/>
        </p:nvSpPr>
        <p:spPr>
          <a:xfrm>
            <a:off x="972153" y="4929217"/>
            <a:ext cx="83355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rPr>
              <a:t>L'entrepreneuriat peut prendre différentes formes : petites entreprises, startups, entreprises sociales, etc. Il joue un rôle essentiel dans le développement économique en créant des emplois, en favorisant l'innovation et en contribuant à la croissance économique globale.</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pic>
        <p:nvPicPr>
          <p:cNvPr id="140" name="Google Shape;140;p21"/>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41" name="Google Shape;141;p21"/>
          <p:cNvSpPr txBox="1"/>
          <p:nvPr/>
        </p:nvSpPr>
        <p:spPr>
          <a:xfrm>
            <a:off x="2874618" y="743797"/>
            <a:ext cx="7280034"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Aspects clés de l'entrepreneuriat</a:t>
            </a:r>
            <a:endParaRPr b="0" i="0" sz="1400" u="none" cap="none" strike="noStrike">
              <a:solidFill>
                <a:schemeClr val="dk1"/>
              </a:solidFill>
              <a:latin typeface="Arial"/>
              <a:ea typeface="Arial"/>
              <a:cs typeface="Arial"/>
              <a:sym typeface="Arial"/>
            </a:endParaRPr>
          </a:p>
        </p:txBody>
      </p:sp>
      <p:sp>
        <p:nvSpPr>
          <p:cNvPr id="142" name="Google Shape;142;p21"/>
          <p:cNvSpPr txBox="1"/>
          <p:nvPr/>
        </p:nvSpPr>
        <p:spPr>
          <a:xfrm>
            <a:off x="693018" y="1541457"/>
            <a:ext cx="2926200" cy="28629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1800">
                <a:solidFill>
                  <a:schemeClr val="dk1"/>
                </a:solidFill>
              </a:rPr>
              <a:t>L'innovation</a:t>
            </a:r>
            <a:endParaRPr b="1"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Progresser en créant ou en améliorant des produits, des services et des méthodes commerciales grâce à des avancées technologiques ou à des modèles innovants.</a:t>
            </a:r>
            <a:endParaRPr sz="1800">
              <a:solidFill>
                <a:schemeClr val="dk1"/>
              </a:solidFill>
            </a:endParaRPr>
          </a:p>
          <a:p>
            <a:pPr indent="0" lvl="0" marL="0" marR="0" rtl="0" algn="just">
              <a:lnSpc>
                <a:spcPct val="100000"/>
              </a:lnSpc>
              <a:spcBef>
                <a:spcPts val="0"/>
              </a:spcBef>
              <a:spcAft>
                <a:spcPts val="0"/>
              </a:spcAft>
              <a:buClr>
                <a:srgbClr val="000000"/>
              </a:buClr>
              <a:buSzPts val="1800"/>
              <a:buFont typeface="Arial"/>
              <a:buNone/>
            </a:pPr>
            <a:r>
              <a:t/>
            </a:r>
            <a:endParaRPr b="1" sz="1800">
              <a:solidFill>
                <a:schemeClr val="dk1"/>
              </a:solidFill>
            </a:endParaRPr>
          </a:p>
        </p:txBody>
      </p:sp>
      <p:sp>
        <p:nvSpPr>
          <p:cNvPr id="143" name="Google Shape;143;p21"/>
          <p:cNvSpPr txBox="1"/>
          <p:nvPr/>
        </p:nvSpPr>
        <p:spPr>
          <a:xfrm>
            <a:off x="7072585" y="4238249"/>
            <a:ext cx="2926200" cy="2862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La prise de risque </a:t>
            </a:r>
            <a:endParaRPr b="1"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L'esprit d'entreprise implique des décisions calculées face à l'incertitude, en investissant du temps et des ressources en étant conscient du succès ou de l'échec potentiel.</a:t>
            </a:r>
            <a:endParaRPr sz="1800">
              <a:solidFill>
                <a:schemeClr val="dk1"/>
              </a:solidFill>
            </a:endParaRPr>
          </a:p>
          <a:p>
            <a:pPr indent="0" lvl="0" marL="0" marR="0" rtl="0" algn="just">
              <a:lnSpc>
                <a:spcPct val="100000"/>
              </a:lnSpc>
              <a:spcBef>
                <a:spcPts val="0"/>
              </a:spcBef>
              <a:spcAft>
                <a:spcPts val="0"/>
              </a:spcAft>
              <a:buClr>
                <a:srgbClr val="000000"/>
              </a:buClr>
              <a:buSzPts val="1800"/>
              <a:buFont typeface="Arial"/>
              <a:buNone/>
            </a:pPr>
            <a:r>
              <a:t/>
            </a:r>
            <a:endParaRPr b="1" sz="1800">
              <a:solidFill>
                <a:srgbClr val="177373"/>
              </a:solidFill>
            </a:endParaRPr>
          </a:p>
        </p:txBody>
      </p:sp>
      <p:sp>
        <p:nvSpPr>
          <p:cNvPr id="144" name="Google Shape;144;p21"/>
          <p:cNvSpPr txBox="1"/>
          <p:nvPr/>
        </p:nvSpPr>
        <p:spPr>
          <a:xfrm>
            <a:off x="7072712" y="1543275"/>
            <a:ext cx="2926200" cy="2586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dk1"/>
                </a:solidFill>
              </a:rPr>
              <a:t>          </a:t>
            </a:r>
            <a:r>
              <a:rPr b="1" lang="en-US" sz="1800">
                <a:solidFill>
                  <a:schemeClr val="dk1"/>
                </a:solidFill>
              </a:rPr>
              <a:t>   Adaptabilité</a:t>
            </a:r>
            <a:endParaRPr b="1"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Adaptation à l'évolution de l'environnement des entreprises et ajustement des stratégies pour tenir compte des tendances du marché et des facteurs externes.</a:t>
            </a:r>
            <a:endParaRPr sz="1800">
              <a:solidFill>
                <a:schemeClr val="dk1"/>
              </a:solidFill>
            </a:endParaRPr>
          </a:p>
          <a:p>
            <a:pPr indent="0" lvl="0" marL="0" marR="0" rtl="0" algn="just">
              <a:lnSpc>
                <a:spcPct val="100000"/>
              </a:lnSpc>
              <a:spcBef>
                <a:spcPts val="0"/>
              </a:spcBef>
              <a:spcAft>
                <a:spcPts val="0"/>
              </a:spcAft>
              <a:buClr>
                <a:srgbClr val="000000"/>
              </a:buClr>
              <a:buSzPts val="1800"/>
              <a:buFont typeface="Arial"/>
              <a:buNone/>
            </a:pPr>
            <a:r>
              <a:t/>
            </a:r>
            <a:endParaRPr sz="1800">
              <a:solidFill>
                <a:srgbClr val="177373"/>
              </a:solidFill>
            </a:endParaRPr>
          </a:p>
        </p:txBody>
      </p:sp>
      <p:sp>
        <p:nvSpPr>
          <p:cNvPr id="145" name="Google Shape;145;p21"/>
          <p:cNvSpPr txBox="1"/>
          <p:nvPr/>
        </p:nvSpPr>
        <p:spPr>
          <a:xfrm>
            <a:off x="693017" y="4456574"/>
            <a:ext cx="2926200" cy="2586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Le réseautage</a:t>
            </a:r>
            <a:endParaRPr b="1"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Construire et entretenir un réseau de relations permet aux entrepreneurs de bénéficier de ressources précieuses, d'un soutien et d'opportunités de collaboration.</a:t>
            </a:r>
            <a:endParaRPr sz="1800">
              <a:solidFill>
                <a:schemeClr val="dk1"/>
              </a:solidFill>
            </a:endParaRPr>
          </a:p>
          <a:p>
            <a:pPr indent="0" lvl="0" marL="0" marR="0" rtl="0" algn="just">
              <a:lnSpc>
                <a:spcPct val="100000"/>
              </a:lnSpc>
              <a:spcBef>
                <a:spcPts val="0"/>
              </a:spcBef>
              <a:spcAft>
                <a:spcPts val="0"/>
              </a:spcAft>
              <a:buClr>
                <a:srgbClr val="000000"/>
              </a:buClr>
              <a:buSzPts val="1800"/>
              <a:buFont typeface="Arial"/>
              <a:buNone/>
            </a:pPr>
            <a:r>
              <a:t/>
            </a:r>
            <a:endParaRPr sz="1800">
              <a:solidFill>
                <a:srgbClr val="177373"/>
              </a:solidFill>
            </a:endParaRPr>
          </a:p>
        </p:txBody>
      </p:sp>
      <p:pic>
        <p:nvPicPr>
          <p:cNvPr id="146" name="Google Shape;146;p21"/>
          <p:cNvPicPr preferRelativeResize="0"/>
          <p:nvPr/>
        </p:nvPicPr>
        <p:blipFill rotWithShape="1">
          <a:blip r:embed="rId4">
            <a:alphaModFix/>
          </a:blip>
          <a:srcRect b="0" l="0" r="0" t="0"/>
          <a:stretch/>
        </p:blipFill>
        <p:spPr>
          <a:xfrm>
            <a:off x="3820255" y="2502934"/>
            <a:ext cx="3051300" cy="255380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22"/>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52" name="Google Shape;152;p22"/>
          <p:cNvSpPr txBox="1"/>
          <p:nvPr/>
        </p:nvSpPr>
        <p:spPr>
          <a:xfrm>
            <a:off x="1438977" y="722728"/>
            <a:ext cx="801784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lang="en-US" sz="2400">
                <a:solidFill>
                  <a:schemeClr val="dk1"/>
                </a:solidFill>
              </a:rPr>
              <a:t>Aspects clés de l'entrepreneuriat</a:t>
            </a:r>
            <a:endParaRPr b="0" i="0" sz="1400" u="none" cap="none" strike="noStrike">
              <a:solidFill>
                <a:schemeClr val="dk1"/>
              </a:solidFill>
              <a:latin typeface="Arial"/>
              <a:ea typeface="Arial"/>
              <a:cs typeface="Arial"/>
              <a:sym typeface="Arial"/>
            </a:endParaRPr>
          </a:p>
        </p:txBody>
      </p:sp>
      <p:sp>
        <p:nvSpPr>
          <p:cNvPr id="153" name="Google Shape;153;p22"/>
          <p:cNvSpPr txBox="1"/>
          <p:nvPr/>
        </p:nvSpPr>
        <p:spPr>
          <a:xfrm>
            <a:off x="704679" y="1906975"/>
            <a:ext cx="2877900" cy="2308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lang="en-US" sz="1800">
                <a:solidFill>
                  <a:schemeClr val="dk1"/>
                </a:solidFill>
              </a:rPr>
              <a:t>Gestion des ressources </a:t>
            </a:r>
            <a:r>
              <a:rPr lang="en-US" sz="1800">
                <a:solidFill>
                  <a:schemeClr val="dk1"/>
                </a:solidFill>
              </a:rPr>
              <a:t>Une gestion efficace du capital, des ressources humaines et du temps est cruciale pour les entrepreneurs afin de garantir une croissance durable de l'entreprise.</a:t>
            </a:r>
            <a:endParaRPr b="0" i="0" sz="1800" u="none" cap="none" strike="noStrike">
              <a:solidFill>
                <a:schemeClr val="dk1"/>
              </a:solidFill>
              <a:latin typeface="Arial"/>
              <a:ea typeface="Arial"/>
              <a:cs typeface="Arial"/>
              <a:sym typeface="Arial"/>
            </a:endParaRPr>
          </a:p>
        </p:txBody>
      </p:sp>
      <p:sp>
        <p:nvSpPr>
          <p:cNvPr id="154" name="Google Shape;154;p22"/>
          <p:cNvSpPr txBox="1"/>
          <p:nvPr/>
        </p:nvSpPr>
        <p:spPr>
          <a:xfrm>
            <a:off x="6891779" y="1881868"/>
            <a:ext cx="2877900" cy="2862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La vision</a:t>
            </a:r>
            <a:endParaRPr b="1"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Les entrepreneurs qui réussissent ont une vision claire et tournée vers l'avenir. Ils se fixent des objectifs et prennent des décisions stratégiques pour créer des entreprises durables et rentables.</a:t>
            </a:r>
            <a:endParaRPr sz="1800">
              <a:solidFill>
                <a:schemeClr val="dk1"/>
              </a:solidFill>
            </a:endParaRPr>
          </a:p>
          <a:p>
            <a:pPr indent="0" lvl="0" marL="0" marR="0" rtl="0" algn="just">
              <a:lnSpc>
                <a:spcPct val="100000"/>
              </a:lnSpc>
              <a:spcBef>
                <a:spcPts val="0"/>
              </a:spcBef>
              <a:spcAft>
                <a:spcPts val="0"/>
              </a:spcAft>
              <a:buClr>
                <a:srgbClr val="000000"/>
              </a:buClr>
              <a:buSzPts val="1800"/>
              <a:buFont typeface="Arial"/>
              <a:buNone/>
            </a:pPr>
            <a:r>
              <a:t/>
            </a:r>
            <a:endParaRPr sz="1800">
              <a:solidFill>
                <a:schemeClr val="dk1"/>
              </a:solidFill>
            </a:endParaRPr>
          </a:p>
        </p:txBody>
      </p:sp>
      <p:pic>
        <p:nvPicPr>
          <p:cNvPr id="155" name="Google Shape;155;p22"/>
          <p:cNvPicPr preferRelativeResize="0"/>
          <p:nvPr/>
        </p:nvPicPr>
        <p:blipFill rotWithShape="1">
          <a:blip r:embed="rId4">
            <a:alphaModFix/>
          </a:blip>
          <a:srcRect b="0" l="0" r="0" t="0"/>
          <a:stretch/>
        </p:blipFill>
        <p:spPr>
          <a:xfrm>
            <a:off x="3711556" y="2230463"/>
            <a:ext cx="3051300" cy="2553805"/>
          </a:xfrm>
          <a:prstGeom prst="rect">
            <a:avLst/>
          </a:prstGeom>
          <a:noFill/>
          <a:ln>
            <a:noFill/>
          </a:ln>
        </p:spPr>
      </p:pic>
      <p:sp>
        <p:nvSpPr>
          <p:cNvPr id="156" name="Google Shape;156;p22"/>
          <p:cNvSpPr txBox="1"/>
          <p:nvPr/>
        </p:nvSpPr>
        <p:spPr>
          <a:xfrm>
            <a:off x="3746298" y="4784275"/>
            <a:ext cx="3537600" cy="2308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rgbClr val="374151"/>
                </a:solidFill>
                <a:latin typeface="Arial"/>
                <a:ea typeface="Arial"/>
                <a:cs typeface="Arial"/>
                <a:sym typeface="Arial"/>
              </a:rPr>
              <a:t>                </a:t>
            </a:r>
            <a:r>
              <a:rPr b="1" lang="en-US" sz="1800">
                <a:solidFill>
                  <a:schemeClr val="dk1"/>
                </a:solidFill>
              </a:rPr>
              <a:t> Persévérance</a:t>
            </a:r>
            <a:endParaRPr b="1"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Les entrepreneurs surmontent les difficultés en faisant preuve de résilience et de persévérance, en poursuivant résolument leurs objectifs malgré les revers.</a:t>
            </a:r>
            <a:endParaRPr sz="1800">
              <a:solidFill>
                <a:schemeClr val="dk1"/>
              </a:solidFill>
            </a:endParaRPr>
          </a:p>
          <a:p>
            <a:pPr indent="0" lvl="0" marL="0" marR="0" rtl="0" algn="just">
              <a:lnSpc>
                <a:spcPct val="100000"/>
              </a:lnSpc>
              <a:spcBef>
                <a:spcPts val="0"/>
              </a:spcBef>
              <a:spcAft>
                <a:spcPts val="0"/>
              </a:spcAft>
              <a:buClr>
                <a:srgbClr val="000000"/>
              </a:buClr>
              <a:buSzPts val="1800"/>
              <a:buFont typeface="Arial"/>
              <a:buNone/>
            </a:pPr>
            <a:r>
              <a:t/>
            </a:r>
            <a:endParaRPr b="1" sz="18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23"/>
          <p:cNvPicPr preferRelativeResize="0"/>
          <p:nvPr/>
        </p:nvPicPr>
        <p:blipFill rotWithShape="1">
          <a:blip r:embed="rId3">
            <a:alphaModFix/>
          </a:blip>
          <a:srcRect b="0" l="0" r="0" t="0"/>
          <a:stretch/>
        </p:blipFill>
        <p:spPr>
          <a:xfrm>
            <a:off x="0" y="-1"/>
            <a:ext cx="10688973" cy="7559675"/>
          </a:xfrm>
          <a:prstGeom prst="rect">
            <a:avLst/>
          </a:prstGeom>
          <a:noFill/>
          <a:ln>
            <a:noFill/>
          </a:ln>
        </p:spPr>
      </p:pic>
      <p:pic>
        <p:nvPicPr>
          <p:cNvPr id="162" name="Google Shape;162;p23"/>
          <p:cNvPicPr preferRelativeResize="0"/>
          <p:nvPr/>
        </p:nvPicPr>
        <p:blipFill rotWithShape="1">
          <a:blip r:embed="rId4">
            <a:alphaModFix/>
          </a:blip>
          <a:srcRect b="0" l="0" r="0" t="0"/>
          <a:stretch/>
        </p:blipFill>
        <p:spPr>
          <a:xfrm>
            <a:off x="306426" y="1482291"/>
            <a:ext cx="4612083" cy="4477329"/>
          </a:xfrm>
          <a:prstGeom prst="rect">
            <a:avLst/>
          </a:prstGeom>
          <a:noFill/>
          <a:ln>
            <a:noFill/>
          </a:ln>
        </p:spPr>
      </p:pic>
      <p:sp>
        <p:nvSpPr>
          <p:cNvPr id="163" name="Google Shape;163;p23"/>
          <p:cNvSpPr txBox="1"/>
          <p:nvPr/>
        </p:nvSpPr>
        <p:spPr>
          <a:xfrm>
            <a:off x="1074205" y="658656"/>
            <a:ext cx="85434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Chapitre 2 : Identifier les opportunités spécifiques à l'industrie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FFC000"/>
              </a:solidFill>
              <a:latin typeface="Arial"/>
              <a:ea typeface="Arial"/>
              <a:cs typeface="Arial"/>
              <a:sym typeface="Arial"/>
            </a:endParaRPr>
          </a:p>
        </p:txBody>
      </p:sp>
      <p:sp>
        <p:nvSpPr>
          <p:cNvPr id="164" name="Google Shape;164;p23"/>
          <p:cNvSpPr txBox="1"/>
          <p:nvPr/>
        </p:nvSpPr>
        <p:spPr>
          <a:xfrm>
            <a:off x="5130265" y="2281187"/>
            <a:ext cx="430249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Analyse du marché </a:t>
            </a:r>
            <a:endParaRPr b="0" i="0" sz="1400" u="none" cap="none" strike="noStrike">
              <a:solidFill>
                <a:schemeClr val="dk1"/>
              </a:solidFill>
              <a:latin typeface="Arial"/>
              <a:ea typeface="Arial"/>
              <a:cs typeface="Arial"/>
              <a:sym typeface="Arial"/>
            </a:endParaRPr>
          </a:p>
        </p:txBody>
      </p:sp>
      <p:sp>
        <p:nvSpPr>
          <p:cNvPr id="165" name="Google Shape;165;p23"/>
          <p:cNvSpPr txBox="1"/>
          <p:nvPr/>
        </p:nvSpPr>
        <p:spPr>
          <a:xfrm>
            <a:off x="5130265" y="2839452"/>
            <a:ext cx="4414200" cy="2586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lang="en-US" sz="1800">
                <a:solidFill>
                  <a:schemeClr val="dk1"/>
                </a:solidFill>
              </a:rPr>
              <a:t>Une analyse de marché est une évaluation détaillée du marché cible de votre entreprise et du paysage concurrentiel dans un secteur particulier. Cette analyse vous permet de prévoir le succès que vous pouvez attendre lorsque vous présentez votre marque et ses produits aux consommateurs sur le marché.</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24"/>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71" name="Google Shape;171;p24"/>
          <p:cNvSpPr txBox="1"/>
          <p:nvPr/>
        </p:nvSpPr>
        <p:spPr>
          <a:xfrm>
            <a:off x="913772" y="2299319"/>
            <a:ext cx="7969800" cy="3971100"/>
          </a:xfrm>
          <a:prstGeom prst="rect">
            <a:avLst/>
          </a:prstGeom>
          <a:noFill/>
          <a:ln>
            <a:noFill/>
          </a:ln>
        </p:spPr>
        <p:txBody>
          <a:bodyPr anchorCtr="0" anchor="t" bIns="45700" lIns="91425" spcFirstLastPara="1" rIns="91425" wrap="square" tIns="45700">
            <a:spAutoFit/>
          </a:bodyPr>
          <a:lstStyle/>
          <a:p>
            <a:pPr indent="-342900" lvl="0" marL="457200" rtl="0" algn="l">
              <a:spcBef>
                <a:spcPts val="0"/>
              </a:spcBef>
              <a:spcAft>
                <a:spcPts val="0"/>
              </a:spcAft>
              <a:buClr>
                <a:schemeClr val="dk1"/>
              </a:buClr>
              <a:buSzPts val="1800"/>
              <a:buAutoNum type="arabicPeriod"/>
            </a:pPr>
            <a:r>
              <a:rPr lang="en-US" sz="1800">
                <a:solidFill>
                  <a:schemeClr val="dk1"/>
                </a:solidFill>
              </a:rPr>
              <a:t>Étudier votre secteur d'activité</a:t>
            </a:r>
            <a:endParaRPr sz="1800">
              <a:solidFill>
                <a:schemeClr val="dk1"/>
              </a:solidFill>
            </a:endParaRPr>
          </a:p>
          <a:p>
            <a:pPr indent="0" lvl="0" marL="457200" rtl="0" algn="l">
              <a:spcBef>
                <a:spcPts val="0"/>
              </a:spcBef>
              <a:spcAft>
                <a:spcPts val="0"/>
              </a:spcAft>
              <a:buNone/>
            </a:pPr>
            <a:r>
              <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US" sz="1800">
                <a:solidFill>
                  <a:schemeClr val="dk1"/>
                </a:solidFill>
              </a:rPr>
              <a:t>Étudier le paysage concurrentiel</a:t>
            </a:r>
            <a:endParaRPr sz="1800">
              <a:solidFill>
                <a:schemeClr val="dk1"/>
              </a:solidFill>
            </a:endParaRPr>
          </a:p>
          <a:p>
            <a:pPr indent="0" lvl="0" marL="457200" rtl="0" algn="l">
              <a:spcBef>
                <a:spcPts val="0"/>
              </a:spcBef>
              <a:spcAft>
                <a:spcPts val="0"/>
              </a:spcAft>
              <a:buNone/>
            </a:pPr>
            <a:r>
              <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US" sz="1800">
                <a:solidFill>
                  <a:schemeClr val="dk1"/>
                </a:solidFill>
              </a:rPr>
              <a:t>Identifier les lacunes du marché</a:t>
            </a:r>
            <a:endParaRPr sz="1800">
              <a:solidFill>
                <a:schemeClr val="dk1"/>
              </a:solidFill>
            </a:endParaRPr>
          </a:p>
          <a:p>
            <a:pPr indent="0" lvl="0" marL="457200" rtl="0" algn="l">
              <a:spcBef>
                <a:spcPts val="0"/>
              </a:spcBef>
              <a:spcAft>
                <a:spcPts val="0"/>
              </a:spcAft>
              <a:buNone/>
            </a:pPr>
            <a:r>
              <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US" sz="1800">
                <a:solidFill>
                  <a:schemeClr val="dk1"/>
                </a:solidFill>
              </a:rPr>
              <a:t>Définir votre marché cible</a:t>
            </a:r>
            <a:endParaRPr sz="1800">
              <a:solidFill>
                <a:schemeClr val="dk1"/>
              </a:solidFill>
            </a:endParaRPr>
          </a:p>
          <a:p>
            <a:pPr indent="0" lvl="0" marL="457200" rtl="0" algn="l">
              <a:spcBef>
                <a:spcPts val="0"/>
              </a:spcBef>
              <a:spcAft>
                <a:spcPts val="0"/>
              </a:spcAft>
              <a:buNone/>
            </a:pPr>
            <a:r>
              <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US" sz="1800">
                <a:solidFill>
                  <a:schemeClr val="dk1"/>
                </a:solidFill>
              </a:rPr>
              <a:t>Identifier les barrières à l'entrée</a:t>
            </a:r>
            <a:endParaRPr sz="1800">
              <a:solidFill>
                <a:schemeClr val="dk1"/>
              </a:solidFill>
            </a:endParaRPr>
          </a:p>
          <a:p>
            <a:pPr indent="0" lvl="0" marL="457200" rtl="0" algn="l">
              <a:spcBef>
                <a:spcPts val="0"/>
              </a:spcBef>
              <a:spcAft>
                <a:spcPts val="0"/>
              </a:spcAft>
              <a:buNone/>
            </a:pPr>
            <a:r>
              <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US" sz="1800">
                <a:solidFill>
                  <a:schemeClr val="dk1"/>
                </a:solidFill>
              </a:rPr>
              <a:t>Établir des prévisions de vente</a:t>
            </a:r>
            <a:endParaRPr sz="1800">
              <a:solidFill>
                <a:schemeClr val="dk1"/>
              </a:solidFill>
            </a:endParaRPr>
          </a:p>
          <a:p>
            <a:pPr indent="0" lvl="0" marL="457200" marR="0" rtl="0" algn="l">
              <a:lnSpc>
                <a:spcPct val="100000"/>
              </a:lnSpc>
              <a:spcBef>
                <a:spcPts val="0"/>
              </a:spcBef>
              <a:spcAft>
                <a:spcPts val="0"/>
              </a:spcAft>
              <a:buNone/>
            </a:pPr>
            <a:r>
              <a:t/>
            </a:r>
            <a:endParaRPr sz="18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F1F1F"/>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1" i="0" sz="1800" u="none" cap="none" strike="noStrike">
              <a:solidFill>
                <a:srgbClr val="1F1F1F"/>
              </a:solidFill>
              <a:latin typeface="Arial"/>
              <a:ea typeface="Arial"/>
              <a:cs typeface="Arial"/>
              <a:sym typeface="Arial"/>
            </a:endParaRPr>
          </a:p>
        </p:txBody>
      </p:sp>
      <p:sp>
        <p:nvSpPr>
          <p:cNvPr id="172" name="Google Shape;172;p24"/>
          <p:cNvSpPr txBox="1"/>
          <p:nvPr/>
        </p:nvSpPr>
        <p:spPr>
          <a:xfrm>
            <a:off x="1361047" y="1217742"/>
            <a:ext cx="877435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Analyse du marché en 6 étapes</a:t>
            </a:r>
            <a:endParaRPr b="0" i="0" sz="1400" u="none" cap="none" strike="noStrike">
              <a:solidFill>
                <a:schemeClr val="dk1"/>
              </a:solidFill>
              <a:latin typeface="Arial"/>
              <a:ea typeface="Arial"/>
              <a:cs typeface="Arial"/>
              <a:sym typeface="Arial"/>
            </a:endParaRPr>
          </a:p>
        </p:txBody>
      </p:sp>
      <p:pic>
        <p:nvPicPr>
          <p:cNvPr id="173" name="Google Shape;173;p24"/>
          <p:cNvPicPr preferRelativeResize="0"/>
          <p:nvPr/>
        </p:nvPicPr>
        <p:blipFill rotWithShape="1">
          <a:blip r:embed="rId4">
            <a:alphaModFix/>
          </a:blip>
          <a:srcRect b="0" l="0" r="0" t="0"/>
          <a:stretch/>
        </p:blipFill>
        <p:spPr>
          <a:xfrm>
            <a:off x="5909911" y="2472748"/>
            <a:ext cx="3982378" cy="31885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25"/>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79" name="Google Shape;179;p25"/>
          <p:cNvSpPr txBox="1"/>
          <p:nvPr/>
        </p:nvSpPr>
        <p:spPr>
          <a:xfrm>
            <a:off x="1361047" y="1217742"/>
            <a:ext cx="877435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L'importance de l'analyse des tendances</a:t>
            </a:r>
            <a:endParaRPr b="0" i="0" sz="1400" u="none" cap="none" strike="noStrike">
              <a:solidFill>
                <a:schemeClr val="dk1"/>
              </a:solidFill>
              <a:latin typeface="Arial"/>
              <a:ea typeface="Arial"/>
              <a:cs typeface="Arial"/>
              <a:sym typeface="Arial"/>
            </a:endParaRPr>
          </a:p>
        </p:txBody>
      </p:sp>
      <p:sp>
        <p:nvSpPr>
          <p:cNvPr id="180" name="Google Shape;180;p25"/>
          <p:cNvSpPr txBox="1"/>
          <p:nvPr/>
        </p:nvSpPr>
        <p:spPr>
          <a:xfrm>
            <a:off x="1361047" y="2029812"/>
            <a:ext cx="7969800" cy="1754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lang="en-US" sz="1800">
                <a:solidFill>
                  <a:schemeClr val="dk1"/>
                </a:solidFill>
              </a:rPr>
              <a:t>L'analyse régulière des tendances procure un avantage concurrentiel en permettant aux entreprises de garder une longueur d'avance. Comprendre la dynamique du marché permet d'anticiper les mouvements des concurrents et de préparer des réponses stratégiques.</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F1F1F"/>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1" i="0" sz="1800" u="none" cap="none" strike="noStrike">
              <a:solidFill>
                <a:srgbClr val="1F1F1F"/>
              </a:solidFill>
              <a:latin typeface="Arial"/>
              <a:ea typeface="Arial"/>
              <a:cs typeface="Arial"/>
              <a:sym typeface="Arial"/>
            </a:endParaRPr>
          </a:p>
        </p:txBody>
      </p:sp>
      <p:sp>
        <p:nvSpPr>
          <p:cNvPr id="181" name="Google Shape;181;p25"/>
          <p:cNvSpPr txBox="1"/>
          <p:nvPr/>
        </p:nvSpPr>
        <p:spPr>
          <a:xfrm>
            <a:off x="5345906" y="3578412"/>
            <a:ext cx="3984900" cy="2586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lang="en-US" sz="1800">
                <a:solidFill>
                  <a:schemeClr val="dk1"/>
                </a:solidFill>
              </a:rPr>
              <a:t>L'identification des avancées technologiques est essentielle pour innover et s'adapter à l'évolution des préférences des consommateurs. Les entreprises qui se tiennent au courant des technologies émergentes sont mieux placées pour les intégrer dans leurs activités et leurs offres.</a:t>
            </a:r>
            <a:endParaRPr b="0" i="0" sz="1400" u="none" cap="none" strike="noStrike">
              <a:solidFill>
                <a:schemeClr val="dk1"/>
              </a:solidFill>
              <a:latin typeface="Arial"/>
              <a:ea typeface="Arial"/>
              <a:cs typeface="Arial"/>
              <a:sym typeface="Arial"/>
            </a:endParaRPr>
          </a:p>
        </p:txBody>
      </p:sp>
      <p:pic>
        <p:nvPicPr>
          <p:cNvPr id="182" name="Google Shape;182;p25"/>
          <p:cNvPicPr preferRelativeResize="0"/>
          <p:nvPr/>
        </p:nvPicPr>
        <p:blipFill rotWithShape="1">
          <a:blip r:embed="rId4">
            <a:alphaModFix/>
          </a:blip>
          <a:srcRect b="0" l="0" r="0" t="0"/>
          <a:stretch/>
        </p:blipFill>
        <p:spPr>
          <a:xfrm>
            <a:off x="1361047" y="4052535"/>
            <a:ext cx="2879299" cy="17088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26"/>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88" name="Google Shape;188;p26"/>
          <p:cNvSpPr txBox="1"/>
          <p:nvPr/>
        </p:nvSpPr>
        <p:spPr>
          <a:xfrm>
            <a:off x="1074277" y="769058"/>
            <a:ext cx="8543258"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Composantes de l'analyse des tendances</a:t>
            </a:r>
            <a:endParaRPr b="1"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FFC000"/>
              </a:solidFill>
              <a:latin typeface="Arial"/>
              <a:ea typeface="Arial"/>
              <a:cs typeface="Arial"/>
              <a:sym typeface="Arial"/>
            </a:endParaRPr>
          </a:p>
        </p:txBody>
      </p:sp>
      <p:sp>
        <p:nvSpPr>
          <p:cNvPr id="189" name="Google Shape;189;p26"/>
          <p:cNvSpPr txBox="1"/>
          <p:nvPr/>
        </p:nvSpPr>
        <p:spPr>
          <a:xfrm>
            <a:off x="1074277" y="1704954"/>
            <a:ext cx="8964900" cy="39711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800">
                <a:solidFill>
                  <a:schemeClr val="dk1"/>
                </a:solidFill>
              </a:rPr>
              <a:t>1.  Tendances sectorielles</a:t>
            </a:r>
            <a:endParaRPr b="1" sz="1800">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Suivre les macro-tendances du secteur, telles que la croissance, la consolidation ou la perturbation du marché. Comprendre comment les facteurs externes, tels que les changements économiques ou les événements géopolitiques, influencent le secteur.</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endParaRPr>
          </a:p>
          <a:p>
            <a:pPr indent="0" lvl="0" marL="0" rtl="0" algn="l">
              <a:spcBef>
                <a:spcPts val="0"/>
              </a:spcBef>
              <a:spcAft>
                <a:spcPts val="0"/>
              </a:spcAft>
              <a:buClr>
                <a:schemeClr val="dk1"/>
              </a:buClr>
              <a:buSzPts val="1100"/>
              <a:buFont typeface="Arial"/>
              <a:buNone/>
            </a:pPr>
            <a:r>
              <a:rPr b="1" lang="en-US" sz="1800">
                <a:solidFill>
                  <a:schemeClr val="dk1"/>
                </a:solidFill>
              </a:rPr>
              <a:t>2. Avancées technologiques </a:t>
            </a:r>
            <a:endParaRPr b="1" sz="1800">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Gardez un œil sur les développements technologiques qui peuvent transformer les processus commerciaux ou créer des marchés entièrement nouveaux. Évaluez l'impact potentiel de technologies telles que l'intelligence artificielle, la blockchain ou la 5G sur votre secteur.</a:t>
            </a:r>
            <a:endParaRPr sz="18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1" sz="1800">
              <a:solidFill>
                <a:srgbClr val="177373"/>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27"/>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95" name="Google Shape;195;p27"/>
          <p:cNvSpPr txBox="1"/>
          <p:nvPr/>
        </p:nvSpPr>
        <p:spPr>
          <a:xfrm>
            <a:off x="1074277" y="769058"/>
            <a:ext cx="8543400" cy="12006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2400"/>
              <a:buFont typeface="Arial"/>
              <a:buNone/>
            </a:pPr>
            <a:r>
              <a:rPr b="1" lang="en-US" sz="2400">
                <a:solidFill>
                  <a:schemeClr val="dk1"/>
                </a:solidFill>
              </a:rPr>
              <a:t>Composantes de l'analyse des tendances</a:t>
            </a:r>
            <a:endParaRPr b="1" sz="2400">
              <a:solidFill>
                <a:schemeClr val="dk1"/>
              </a:solidFill>
            </a:endParaRPr>
          </a:p>
          <a:p>
            <a:pPr indent="0" lvl="0" marL="0" marR="0" rtl="0" algn="l">
              <a:lnSpc>
                <a:spcPct val="100000"/>
              </a:lnSpc>
              <a:spcBef>
                <a:spcPts val="0"/>
              </a:spcBef>
              <a:spcAft>
                <a:spcPts val="0"/>
              </a:spcAft>
              <a:buClr>
                <a:srgbClr val="000000"/>
              </a:buClr>
              <a:buSzPts val="2400"/>
              <a:buFont typeface="Arial"/>
              <a:buNone/>
            </a:pPr>
            <a:r>
              <a:t/>
            </a:r>
            <a:endParaRPr b="1" sz="2400">
              <a:solidFill>
                <a:schemeClr val="dk1"/>
              </a:solidFil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FFC000"/>
              </a:solidFill>
              <a:latin typeface="Arial"/>
              <a:ea typeface="Arial"/>
              <a:cs typeface="Arial"/>
              <a:sym typeface="Arial"/>
            </a:endParaRPr>
          </a:p>
        </p:txBody>
      </p:sp>
      <p:sp>
        <p:nvSpPr>
          <p:cNvPr id="196" name="Google Shape;196;p27"/>
          <p:cNvSpPr txBox="1"/>
          <p:nvPr/>
        </p:nvSpPr>
        <p:spPr>
          <a:xfrm>
            <a:off x="1074277" y="1687150"/>
            <a:ext cx="8964900" cy="45252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800">
                <a:solidFill>
                  <a:schemeClr val="dk1"/>
                </a:solidFill>
              </a:rPr>
              <a:t>3. Comportement du consommateur</a:t>
            </a:r>
            <a:endParaRPr b="1" sz="1800">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Analyser les changements dans les préférences et les comportements des consommateurs, y compris les changements dans les habitudes d'achat, les choix de style de vie et les valeurs. Utiliser l'analyse des données pour comprendre le retour d'information et le sentiment des clients.</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endParaRPr>
          </a:p>
          <a:p>
            <a:pPr indent="0" lvl="0" marL="0" rtl="0" algn="l">
              <a:spcBef>
                <a:spcPts val="0"/>
              </a:spcBef>
              <a:spcAft>
                <a:spcPts val="0"/>
              </a:spcAft>
              <a:buClr>
                <a:schemeClr val="dk1"/>
              </a:buClr>
              <a:buSzPts val="1100"/>
              <a:buFont typeface="Arial"/>
              <a:buNone/>
            </a:pPr>
            <a:r>
              <a:rPr b="1" lang="en-US" sz="1800">
                <a:solidFill>
                  <a:schemeClr val="dk1"/>
                </a:solidFill>
              </a:rPr>
              <a:t>4. Changements réglementaires </a:t>
            </a:r>
            <a:endParaRPr b="1" sz="1800">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Restez informé des évolutions réglementaires susceptibles d'affecter votre secteur d'activité. La conformité est essentielle ; comprendre et s'adapter aux changements réglementaires peut atténuer les risques et favoriser une réputation positive.</a:t>
            </a:r>
            <a:endParaRPr sz="18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1" sz="1800">
              <a:solidFill>
                <a:schemeClr val="dk1"/>
              </a:solidFill>
            </a:endParaRPr>
          </a:p>
          <a:p>
            <a:pPr indent="0" lvl="0" marL="0" marR="0" rtl="0" algn="l">
              <a:lnSpc>
                <a:spcPct val="25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28"/>
          <p:cNvPicPr preferRelativeResize="0"/>
          <p:nvPr/>
        </p:nvPicPr>
        <p:blipFill rotWithShape="1">
          <a:blip r:embed="rId3">
            <a:alphaModFix/>
          </a:blip>
          <a:srcRect b="0" l="0" r="0" t="0"/>
          <a:stretch/>
        </p:blipFill>
        <p:spPr>
          <a:xfrm>
            <a:off x="0" y="-1"/>
            <a:ext cx="10688973" cy="7559675"/>
          </a:xfrm>
          <a:prstGeom prst="rect">
            <a:avLst/>
          </a:prstGeom>
          <a:noFill/>
          <a:ln>
            <a:noFill/>
          </a:ln>
        </p:spPr>
      </p:pic>
      <p:pic>
        <p:nvPicPr>
          <p:cNvPr id="202" name="Google Shape;202;p28"/>
          <p:cNvPicPr preferRelativeResize="0"/>
          <p:nvPr/>
        </p:nvPicPr>
        <p:blipFill rotWithShape="1">
          <a:blip r:embed="rId4">
            <a:alphaModFix/>
          </a:blip>
          <a:srcRect b="0" l="0" r="0" t="0"/>
          <a:stretch/>
        </p:blipFill>
        <p:spPr>
          <a:xfrm>
            <a:off x="3542189" y="2967649"/>
            <a:ext cx="2733484" cy="2400542"/>
          </a:xfrm>
          <a:prstGeom prst="rect">
            <a:avLst/>
          </a:prstGeom>
          <a:noFill/>
          <a:ln>
            <a:noFill/>
          </a:ln>
        </p:spPr>
      </p:pic>
      <p:sp>
        <p:nvSpPr>
          <p:cNvPr id="203" name="Google Shape;203;p28"/>
          <p:cNvSpPr txBox="1"/>
          <p:nvPr/>
        </p:nvSpPr>
        <p:spPr>
          <a:xfrm>
            <a:off x="596857" y="922239"/>
            <a:ext cx="854325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Stratégies pour l'analyse des tendances</a:t>
            </a:r>
            <a:endParaRPr b="1" i="0" sz="2400" u="none" cap="none" strike="noStrike">
              <a:solidFill>
                <a:schemeClr val="dk1"/>
              </a:solidFill>
              <a:latin typeface="Arial"/>
              <a:ea typeface="Arial"/>
              <a:cs typeface="Arial"/>
              <a:sym typeface="Arial"/>
            </a:endParaRPr>
          </a:p>
        </p:txBody>
      </p:sp>
      <p:sp>
        <p:nvSpPr>
          <p:cNvPr id="204" name="Google Shape;204;p28"/>
          <p:cNvSpPr txBox="1"/>
          <p:nvPr/>
        </p:nvSpPr>
        <p:spPr>
          <a:xfrm>
            <a:off x="596850" y="1666951"/>
            <a:ext cx="3099300" cy="30015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b="1" lang="en-US" sz="1800">
                <a:solidFill>
                  <a:schemeClr val="dk1"/>
                </a:solidFill>
              </a:rPr>
              <a:t>Contrôle continu</a:t>
            </a:r>
            <a:endParaRPr b="1" sz="1800">
              <a:solidFill>
                <a:schemeClr val="dk1"/>
              </a:solidFill>
            </a:endParaRPr>
          </a:p>
          <a:p>
            <a:pPr indent="0" lvl="0" marL="0" rtl="0" algn="just">
              <a:spcBef>
                <a:spcPts val="0"/>
              </a:spcBef>
              <a:spcAft>
                <a:spcPts val="0"/>
              </a:spcAft>
              <a:buClr>
                <a:schemeClr val="dk1"/>
              </a:buClr>
              <a:buSzPts val="1100"/>
              <a:buFont typeface="Arial"/>
              <a:buNone/>
            </a:pPr>
            <a:r>
              <a:rPr lang="en-US" sz="1700">
                <a:solidFill>
                  <a:schemeClr val="dk1"/>
                </a:solidFill>
              </a:rPr>
              <a:t>Mettre en place des systèmes de suivi continu des actualités, des rapports sectoriels et des études de marché. Utiliser des outils et des services qui fournissent des mises à jour en temps réel sur les tendances pertinentes.</a:t>
            </a:r>
            <a:endParaRPr sz="1700">
              <a:solidFill>
                <a:schemeClr val="dk1"/>
              </a:solidFill>
            </a:endParaRPr>
          </a:p>
          <a:p>
            <a:pPr indent="0" lvl="0" marL="0" marR="0" rtl="0" algn="just">
              <a:lnSpc>
                <a:spcPct val="100000"/>
              </a:lnSpc>
              <a:spcBef>
                <a:spcPts val="0"/>
              </a:spcBef>
              <a:spcAft>
                <a:spcPts val="0"/>
              </a:spcAft>
              <a:buClr>
                <a:srgbClr val="000000"/>
              </a:buClr>
              <a:buSzPts val="1600"/>
              <a:buFont typeface="Arial"/>
              <a:buNone/>
            </a:pPr>
            <a:r>
              <a:t/>
            </a:r>
            <a:endParaRPr b="1" sz="1800">
              <a:solidFill>
                <a:schemeClr val="dk1"/>
              </a:solidFill>
            </a:endParaRPr>
          </a:p>
        </p:txBody>
      </p:sp>
      <p:sp>
        <p:nvSpPr>
          <p:cNvPr id="205" name="Google Shape;205;p28"/>
          <p:cNvSpPr txBox="1"/>
          <p:nvPr/>
        </p:nvSpPr>
        <p:spPr>
          <a:xfrm>
            <a:off x="6275668" y="1666956"/>
            <a:ext cx="3811500" cy="32784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800">
                <a:solidFill>
                  <a:schemeClr val="dk1"/>
                </a:solidFill>
              </a:rPr>
              <a:t>Réseautage et événements industriels</a:t>
            </a:r>
            <a:endParaRPr b="1" sz="18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Participez à des conférences, à des salons professionnels et à des manifestations sectorielles pour rencontrer vos pairs et vous tenir au courant des derniers développements. Le travail en réseau permet d'obtenir des informations précieuses à partir de différents points de vue.</a:t>
            </a:r>
            <a:endParaRPr sz="1700">
              <a:solidFill>
                <a:schemeClr val="dk1"/>
              </a:solidFill>
            </a:endParaRPr>
          </a:p>
          <a:p>
            <a:pPr indent="0" lvl="0" marL="0" marR="0" rtl="0" algn="l">
              <a:lnSpc>
                <a:spcPct val="100000"/>
              </a:lnSpc>
              <a:spcBef>
                <a:spcPts val="0"/>
              </a:spcBef>
              <a:spcAft>
                <a:spcPts val="0"/>
              </a:spcAft>
              <a:buClr>
                <a:srgbClr val="000000"/>
              </a:buClr>
              <a:buSzPts val="1600"/>
              <a:buFont typeface="Arial"/>
              <a:buNone/>
            </a:pPr>
            <a:r>
              <a:t/>
            </a:r>
            <a:endParaRPr b="1" sz="1800">
              <a:solidFill>
                <a:schemeClr val="dk1"/>
              </a:solidFill>
            </a:endParaRPr>
          </a:p>
        </p:txBody>
      </p:sp>
      <p:sp>
        <p:nvSpPr>
          <p:cNvPr id="206" name="Google Shape;206;p28"/>
          <p:cNvSpPr txBox="1"/>
          <p:nvPr/>
        </p:nvSpPr>
        <p:spPr>
          <a:xfrm>
            <a:off x="596858" y="4591620"/>
            <a:ext cx="3243600" cy="27399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800">
                <a:solidFill>
                  <a:schemeClr val="dk1"/>
                </a:solidFill>
              </a:rPr>
              <a:t>Analyse des données </a:t>
            </a:r>
            <a:endParaRPr b="1" sz="18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Exploitez les outils d'analyse des données pour analyser les données relatives aux clients, les tendances du marché et les indicateurs de performance. L'analyse des données peut révéler des schémas et des corrélations.</a:t>
            </a:r>
            <a:endParaRPr sz="1700">
              <a:solidFill>
                <a:schemeClr val="dk1"/>
              </a:solidFill>
            </a:endParaRPr>
          </a:p>
          <a:p>
            <a:pPr indent="0" lvl="0" marL="0" marR="0" rtl="0" algn="l">
              <a:lnSpc>
                <a:spcPct val="100000"/>
              </a:lnSpc>
              <a:spcBef>
                <a:spcPts val="0"/>
              </a:spcBef>
              <a:spcAft>
                <a:spcPts val="0"/>
              </a:spcAft>
              <a:buClr>
                <a:srgbClr val="000000"/>
              </a:buClr>
              <a:buSzPts val="1600"/>
              <a:buFont typeface="Arial"/>
              <a:buNone/>
            </a:pPr>
            <a:r>
              <a:t/>
            </a:r>
            <a:endParaRPr b="1" sz="1800">
              <a:solidFill>
                <a:schemeClr val="dk1"/>
              </a:solidFill>
            </a:endParaRPr>
          </a:p>
        </p:txBody>
      </p:sp>
      <p:sp>
        <p:nvSpPr>
          <p:cNvPr id="207" name="Google Shape;207;p28"/>
          <p:cNvSpPr txBox="1"/>
          <p:nvPr/>
        </p:nvSpPr>
        <p:spPr>
          <a:xfrm>
            <a:off x="6329987" y="4668445"/>
            <a:ext cx="3702900" cy="30168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800">
                <a:solidFill>
                  <a:schemeClr val="dk1"/>
                </a:solidFill>
              </a:rPr>
              <a:t>Collaboration inter-fonctionnelle</a:t>
            </a:r>
            <a:endParaRPr b="1" sz="18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Faciliter la collaboration entre les services pour assurer une compréhension globale des tendances. Encouragez les employés à partager leurs idées et leurs observations dans leurs domaines d'expertise.</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marR="0" rtl="0" algn="l">
              <a:lnSpc>
                <a:spcPct val="100000"/>
              </a:lnSpc>
              <a:spcBef>
                <a:spcPts val="0"/>
              </a:spcBef>
              <a:spcAft>
                <a:spcPts val="0"/>
              </a:spcAft>
              <a:buClr>
                <a:srgbClr val="000000"/>
              </a:buClr>
              <a:buSzPts val="1600"/>
              <a:buFont typeface="Arial"/>
              <a:buNone/>
            </a:pPr>
            <a:r>
              <a:t/>
            </a:r>
            <a:endParaRPr b="1" sz="180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29"/>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13" name="Google Shape;213;p29"/>
          <p:cNvSpPr txBox="1"/>
          <p:nvPr/>
        </p:nvSpPr>
        <p:spPr>
          <a:xfrm>
            <a:off x="1197268" y="959080"/>
            <a:ext cx="835099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US" sz="2800">
                <a:solidFill>
                  <a:schemeClr val="dk1"/>
                </a:solidFill>
              </a:rPr>
              <a:t>Chapitre 3: Suivre les tendances du secteur</a:t>
            </a:r>
            <a:endParaRPr b="1" i="0" sz="2800" u="none" cap="none" strike="noStrike">
              <a:solidFill>
                <a:schemeClr val="dk1"/>
              </a:solidFill>
              <a:latin typeface="Arial"/>
              <a:ea typeface="Arial"/>
              <a:cs typeface="Arial"/>
              <a:sym typeface="Arial"/>
            </a:endParaRPr>
          </a:p>
        </p:txBody>
      </p:sp>
      <p:sp>
        <p:nvSpPr>
          <p:cNvPr id="214" name="Google Shape;214;p29"/>
          <p:cNvSpPr txBox="1"/>
          <p:nvPr/>
        </p:nvSpPr>
        <p:spPr>
          <a:xfrm>
            <a:off x="1197268" y="2791328"/>
            <a:ext cx="4360200" cy="2586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lang="en-US" sz="1800">
                <a:solidFill>
                  <a:schemeClr val="dk1"/>
                </a:solidFill>
              </a:rPr>
              <a:t>Dans le paysage commercial en constante évolution, il est essentiel de se tenir au courant des tendances du secteur pour réussir. Se tenir au courant des tendances du secteur et des nouveautés en matière de marketing numérique est essentiel pour réussir dans ce domaine en constante évolution.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rgbClr val="177373"/>
              </a:solidFill>
              <a:latin typeface="Arial"/>
              <a:ea typeface="Arial"/>
              <a:cs typeface="Arial"/>
              <a:sym typeface="Arial"/>
            </a:endParaRPr>
          </a:p>
        </p:txBody>
      </p:sp>
      <p:pic>
        <p:nvPicPr>
          <p:cNvPr id="215" name="Google Shape;215;p29"/>
          <p:cNvPicPr preferRelativeResize="0"/>
          <p:nvPr/>
        </p:nvPicPr>
        <p:blipFill rotWithShape="1">
          <a:blip r:embed="rId4">
            <a:alphaModFix/>
          </a:blip>
          <a:srcRect b="0" l="0" r="0" t="0"/>
          <a:stretch/>
        </p:blipFill>
        <p:spPr>
          <a:xfrm>
            <a:off x="5904022" y="2379825"/>
            <a:ext cx="3932998" cy="247433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30"/>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21" name="Google Shape;221;p30"/>
          <p:cNvSpPr txBox="1"/>
          <p:nvPr/>
        </p:nvSpPr>
        <p:spPr>
          <a:xfrm>
            <a:off x="933650" y="822806"/>
            <a:ext cx="856564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US" sz="2800">
                <a:solidFill>
                  <a:schemeClr val="dk1"/>
                </a:solidFill>
              </a:rPr>
              <a:t>L'importance des tendances du secteur</a:t>
            </a:r>
            <a:endParaRPr b="0" i="0" sz="1400" u="none" cap="none" strike="noStrike">
              <a:solidFill>
                <a:schemeClr val="dk1"/>
              </a:solidFill>
              <a:latin typeface="Arial"/>
              <a:ea typeface="Arial"/>
              <a:cs typeface="Arial"/>
              <a:sym typeface="Arial"/>
            </a:endParaRPr>
          </a:p>
        </p:txBody>
      </p:sp>
      <p:sp>
        <p:nvSpPr>
          <p:cNvPr id="222" name="Google Shape;222;p30"/>
          <p:cNvSpPr txBox="1"/>
          <p:nvPr/>
        </p:nvSpPr>
        <p:spPr>
          <a:xfrm>
            <a:off x="1126156" y="1465048"/>
            <a:ext cx="8790900" cy="53565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lang="en-US" sz="1900">
                <a:solidFill>
                  <a:schemeClr val="dk1"/>
                </a:solidFill>
              </a:rPr>
              <a:t>Il est essentiel pour les entrepreneurs de se tenir au courant des tendances du secteur. </a:t>
            </a:r>
            <a:endParaRPr sz="1900">
              <a:solidFill>
                <a:schemeClr val="dk1"/>
              </a:solidFill>
            </a:endParaRPr>
          </a:p>
          <a:p>
            <a:pPr indent="0" lvl="0" marL="0" rtl="0" algn="just">
              <a:spcBef>
                <a:spcPts val="0"/>
              </a:spcBef>
              <a:spcAft>
                <a:spcPts val="0"/>
              </a:spcAft>
              <a:buClr>
                <a:schemeClr val="dk1"/>
              </a:buClr>
              <a:buSzPts val="1100"/>
              <a:buFont typeface="Arial"/>
              <a:buNone/>
            </a:pPr>
            <a:r>
              <a:t/>
            </a:r>
            <a:endParaRPr sz="1900">
              <a:solidFill>
                <a:schemeClr val="dk1"/>
              </a:solidFill>
            </a:endParaRPr>
          </a:p>
          <a:p>
            <a:pPr indent="-349250" lvl="0" marL="457200" rtl="0" algn="just">
              <a:spcBef>
                <a:spcPts val="0"/>
              </a:spcBef>
              <a:spcAft>
                <a:spcPts val="0"/>
              </a:spcAft>
              <a:buClr>
                <a:schemeClr val="dk1"/>
              </a:buClr>
              <a:buSzPts val="1900"/>
              <a:buAutoNum type="arabicPeriod"/>
            </a:pPr>
            <a:r>
              <a:rPr lang="en-US" sz="1900">
                <a:solidFill>
                  <a:schemeClr val="dk1"/>
                </a:solidFill>
              </a:rPr>
              <a:t>Cela permet de : </a:t>
            </a:r>
            <a:endParaRPr sz="1900">
              <a:solidFill>
                <a:schemeClr val="dk1"/>
              </a:solidFill>
            </a:endParaRPr>
          </a:p>
          <a:p>
            <a:pPr indent="-349250" lvl="0" marL="457200" rtl="0" algn="just">
              <a:spcBef>
                <a:spcPts val="0"/>
              </a:spcBef>
              <a:spcAft>
                <a:spcPts val="0"/>
              </a:spcAft>
              <a:buClr>
                <a:schemeClr val="dk1"/>
              </a:buClr>
              <a:buSzPts val="1900"/>
              <a:buAutoNum type="arabicPeriod"/>
            </a:pPr>
            <a:r>
              <a:rPr lang="en-US" sz="1900">
                <a:solidFill>
                  <a:schemeClr val="dk1"/>
                </a:solidFill>
              </a:rPr>
              <a:t>la prise de décision </a:t>
            </a:r>
            <a:endParaRPr sz="1900">
              <a:solidFill>
                <a:schemeClr val="dk1"/>
              </a:solidFill>
            </a:endParaRPr>
          </a:p>
          <a:p>
            <a:pPr indent="-349250" lvl="0" marL="457200" rtl="0" algn="just">
              <a:spcBef>
                <a:spcPts val="0"/>
              </a:spcBef>
              <a:spcAft>
                <a:spcPts val="0"/>
              </a:spcAft>
              <a:buClr>
                <a:schemeClr val="dk1"/>
              </a:buClr>
              <a:buSzPts val="1900"/>
              <a:buAutoNum type="arabicPeriod"/>
            </a:pPr>
            <a:r>
              <a:rPr lang="en-US" sz="1900">
                <a:solidFill>
                  <a:schemeClr val="dk1"/>
                </a:solidFill>
              </a:rPr>
              <a:t>fournit un avantage concurrentiel</a:t>
            </a:r>
            <a:endParaRPr sz="1900">
              <a:solidFill>
                <a:schemeClr val="dk1"/>
              </a:solidFill>
            </a:endParaRPr>
          </a:p>
          <a:p>
            <a:pPr indent="-349250" lvl="0" marL="457200" rtl="0" algn="just">
              <a:spcBef>
                <a:spcPts val="0"/>
              </a:spcBef>
              <a:spcAft>
                <a:spcPts val="0"/>
              </a:spcAft>
              <a:buClr>
                <a:schemeClr val="dk1"/>
              </a:buClr>
              <a:buSzPts val="1900"/>
              <a:buAutoNum type="arabicPeriod"/>
            </a:pPr>
            <a:r>
              <a:rPr lang="en-US" sz="1900">
                <a:solidFill>
                  <a:schemeClr val="dk1"/>
                </a:solidFill>
              </a:rPr>
              <a:t>améliore la satisfaction des clients </a:t>
            </a:r>
            <a:endParaRPr sz="1900">
              <a:solidFill>
                <a:schemeClr val="dk1"/>
              </a:solidFill>
            </a:endParaRPr>
          </a:p>
          <a:p>
            <a:pPr indent="-349250" lvl="0" marL="457200" rtl="0" algn="just">
              <a:spcBef>
                <a:spcPts val="0"/>
              </a:spcBef>
              <a:spcAft>
                <a:spcPts val="0"/>
              </a:spcAft>
              <a:buClr>
                <a:schemeClr val="dk1"/>
              </a:buClr>
              <a:buSzPts val="1900"/>
              <a:buAutoNum type="arabicPeriod"/>
            </a:pPr>
            <a:r>
              <a:rPr lang="en-US" sz="1900">
                <a:solidFill>
                  <a:schemeClr val="dk1"/>
                </a:solidFill>
              </a:rPr>
              <a:t>l'atténuation des risques</a:t>
            </a:r>
            <a:endParaRPr sz="1900">
              <a:solidFill>
                <a:schemeClr val="dk1"/>
              </a:solidFill>
            </a:endParaRPr>
          </a:p>
          <a:p>
            <a:pPr indent="-349250" lvl="0" marL="457200" rtl="0" algn="just">
              <a:spcBef>
                <a:spcPts val="0"/>
              </a:spcBef>
              <a:spcAft>
                <a:spcPts val="0"/>
              </a:spcAft>
              <a:buClr>
                <a:schemeClr val="dk1"/>
              </a:buClr>
              <a:buSzPts val="1900"/>
              <a:buAutoNum type="arabicPeriod"/>
            </a:pPr>
            <a:r>
              <a:rPr lang="en-US" sz="1900">
                <a:solidFill>
                  <a:schemeClr val="dk1"/>
                </a:solidFill>
              </a:rPr>
              <a:t>identifie les possibilités d'innovation </a:t>
            </a:r>
            <a:endParaRPr sz="1900">
              <a:solidFill>
                <a:schemeClr val="dk1"/>
              </a:solidFill>
            </a:endParaRPr>
          </a:p>
          <a:p>
            <a:pPr indent="-349250" lvl="0" marL="457200" rtl="0" algn="just">
              <a:spcBef>
                <a:spcPts val="0"/>
              </a:spcBef>
              <a:spcAft>
                <a:spcPts val="0"/>
              </a:spcAft>
              <a:buClr>
                <a:schemeClr val="dk1"/>
              </a:buClr>
              <a:buSzPts val="1900"/>
              <a:buAutoNum type="arabicPeriod"/>
            </a:pPr>
            <a:r>
              <a:rPr lang="en-US" sz="1900">
                <a:solidFill>
                  <a:schemeClr val="dk1"/>
                </a:solidFill>
              </a:rPr>
              <a:t>favorise l'adaptabilité</a:t>
            </a:r>
            <a:endParaRPr sz="1900">
              <a:solidFill>
                <a:schemeClr val="dk1"/>
              </a:solidFill>
            </a:endParaRPr>
          </a:p>
          <a:p>
            <a:pPr indent="-349250" lvl="0" marL="457200" rtl="0" algn="just">
              <a:spcBef>
                <a:spcPts val="0"/>
              </a:spcBef>
              <a:spcAft>
                <a:spcPts val="0"/>
              </a:spcAft>
              <a:buClr>
                <a:schemeClr val="dk1"/>
              </a:buClr>
              <a:buSzPts val="1900"/>
              <a:buAutoNum type="arabicPeriod"/>
            </a:pPr>
            <a:r>
              <a:rPr lang="en-US" sz="1900">
                <a:solidFill>
                  <a:schemeClr val="dk1"/>
                </a:solidFill>
              </a:rPr>
              <a:t>encourage la mise en réseau et la collaboration </a:t>
            </a:r>
            <a:endParaRPr sz="1900">
              <a:solidFill>
                <a:schemeClr val="dk1"/>
              </a:solidFill>
            </a:endParaRPr>
          </a:p>
          <a:p>
            <a:pPr indent="-349250" lvl="0" marL="457200" rtl="0" algn="just">
              <a:spcBef>
                <a:spcPts val="0"/>
              </a:spcBef>
              <a:spcAft>
                <a:spcPts val="0"/>
              </a:spcAft>
              <a:buClr>
                <a:schemeClr val="dk1"/>
              </a:buClr>
              <a:buSzPts val="1900"/>
              <a:buAutoNum type="arabicPeriod"/>
            </a:pPr>
            <a:r>
              <a:rPr lang="en-US" sz="1900">
                <a:solidFill>
                  <a:schemeClr val="dk1"/>
                </a:solidFill>
              </a:rPr>
              <a:t>garantit le respect de la réglementation</a:t>
            </a:r>
            <a:endParaRPr sz="1900">
              <a:solidFill>
                <a:schemeClr val="dk1"/>
              </a:solidFill>
            </a:endParaRPr>
          </a:p>
          <a:p>
            <a:pPr indent="-349250" lvl="0" marL="457200" rtl="0" algn="just">
              <a:spcBef>
                <a:spcPts val="0"/>
              </a:spcBef>
              <a:spcAft>
                <a:spcPts val="0"/>
              </a:spcAft>
              <a:buClr>
                <a:schemeClr val="dk1"/>
              </a:buClr>
              <a:buSzPts val="1900"/>
              <a:buAutoNum type="arabicPeriod"/>
            </a:pPr>
            <a:r>
              <a:rPr lang="en-US" sz="1900">
                <a:solidFill>
                  <a:schemeClr val="dk1"/>
                </a:solidFill>
              </a:rPr>
              <a:t>renforce la confiance des investisseurs et </a:t>
            </a:r>
            <a:endParaRPr sz="1900">
              <a:solidFill>
                <a:schemeClr val="dk1"/>
              </a:solidFill>
            </a:endParaRPr>
          </a:p>
          <a:p>
            <a:pPr indent="-349250" lvl="0" marL="457200" rtl="0" algn="just">
              <a:spcBef>
                <a:spcPts val="0"/>
              </a:spcBef>
              <a:spcAft>
                <a:spcPts val="0"/>
              </a:spcAft>
              <a:buClr>
                <a:schemeClr val="dk1"/>
              </a:buClr>
              <a:buSzPts val="1900"/>
              <a:buAutoNum type="arabicPeriod"/>
            </a:pPr>
            <a:r>
              <a:rPr lang="en-US" sz="1900">
                <a:solidFill>
                  <a:schemeClr val="dk1"/>
                </a:solidFill>
              </a:rPr>
              <a:t>contribue à la viabilité à long terme des entreprises. </a:t>
            </a:r>
            <a:endParaRPr sz="1900">
              <a:solidFill>
                <a:schemeClr val="dk1"/>
              </a:solidFill>
            </a:endParaRPr>
          </a:p>
          <a:p>
            <a:pPr indent="0" lvl="0" marL="0" rtl="0" algn="just">
              <a:spcBef>
                <a:spcPts val="0"/>
              </a:spcBef>
              <a:spcAft>
                <a:spcPts val="0"/>
              </a:spcAft>
              <a:buClr>
                <a:schemeClr val="dk1"/>
              </a:buClr>
              <a:buSzPts val="1100"/>
              <a:buFont typeface="Arial"/>
              <a:buNone/>
            </a:pPr>
            <a:r>
              <a:t/>
            </a:r>
            <a:endParaRPr sz="1900">
              <a:solidFill>
                <a:schemeClr val="dk1"/>
              </a:solidFill>
            </a:endParaRPr>
          </a:p>
          <a:p>
            <a:pPr indent="0" lvl="0" marL="0" rtl="0" algn="just">
              <a:spcBef>
                <a:spcPts val="0"/>
              </a:spcBef>
              <a:spcAft>
                <a:spcPts val="0"/>
              </a:spcAft>
              <a:buClr>
                <a:schemeClr val="dk1"/>
              </a:buClr>
              <a:buSzPts val="1100"/>
              <a:buFont typeface="Arial"/>
              <a:buNone/>
            </a:pPr>
            <a:r>
              <a:rPr lang="en-US" sz="1900">
                <a:solidFill>
                  <a:schemeClr val="dk1"/>
                </a:solidFill>
              </a:rPr>
              <a:t>Il ne s'agit pas seulement d'un avantage, mais d'</a:t>
            </a:r>
            <a:r>
              <a:rPr b="1" lang="en-US" sz="1900">
                <a:solidFill>
                  <a:schemeClr val="dk1"/>
                </a:solidFill>
              </a:rPr>
              <a:t>un impératif stratégique pour réussir dans un environnement commercial dynamique.</a:t>
            </a:r>
            <a:endParaRPr b="1" sz="1900">
              <a:solidFill>
                <a:schemeClr val="dk1"/>
              </a:solidFill>
            </a:endParaRPr>
          </a:p>
          <a:p>
            <a:pPr indent="0" lvl="0" marL="0" marR="0" rtl="0" algn="just">
              <a:lnSpc>
                <a:spcPct val="100000"/>
              </a:lnSpc>
              <a:spcBef>
                <a:spcPts val="0"/>
              </a:spcBef>
              <a:spcAft>
                <a:spcPts val="0"/>
              </a:spcAft>
              <a:buClr>
                <a:srgbClr val="000000"/>
              </a:buClr>
              <a:buSzPts val="1900"/>
              <a:buFont typeface="Arial"/>
              <a:buNone/>
            </a:pPr>
            <a:r>
              <a:t/>
            </a:r>
            <a:endParaRPr sz="1900">
              <a:solidFill>
                <a:schemeClr val="dk1"/>
              </a:solidFill>
            </a:endParaRPr>
          </a:p>
        </p:txBody>
      </p:sp>
      <p:pic>
        <p:nvPicPr>
          <p:cNvPr id="223" name="Google Shape;223;p30"/>
          <p:cNvPicPr preferRelativeResize="0"/>
          <p:nvPr/>
        </p:nvPicPr>
        <p:blipFill rotWithShape="1">
          <a:blip r:embed="rId4">
            <a:alphaModFix/>
          </a:blip>
          <a:srcRect b="0" l="0" r="0" t="0"/>
          <a:stretch/>
        </p:blipFill>
        <p:spPr>
          <a:xfrm>
            <a:off x="6594334" y="2472767"/>
            <a:ext cx="3637322" cy="261414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p31"/>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29" name="Google Shape;229;p31"/>
          <p:cNvSpPr txBox="1"/>
          <p:nvPr/>
        </p:nvSpPr>
        <p:spPr>
          <a:xfrm>
            <a:off x="991401" y="1062350"/>
            <a:ext cx="77676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US" sz="2200">
                <a:solidFill>
                  <a:schemeClr val="dk1"/>
                </a:solidFill>
              </a:rPr>
              <a:t>Comment se tenir au courant des tendances du secteur?</a:t>
            </a:r>
            <a:endParaRPr b="0" i="0" sz="2200" u="none" cap="none" strike="noStrike">
              <a:solidFill>
                <a:schemeClr val="dk1"/>
              </a:solidFill>
              <a:latin typeface="Arial"/>
              <a:ea typeface="Arial"/>
              <a:cs typeface="Arial"/>
              <a:sym typeface="Arial"/>
            </a:endParaRPr>
          </a:p>
        </p:txBody>
      </p:sp>
      <p:sp>
        <p:nvSpPr>
          <p:cNvPr id="230" name="Google Shape;230;p31"/>
          <p:cNvSpPr txBox="1"/>
          <p:nvPr/>
        </p:nvSpPr>
        <p:spPr>
          <a:xfrm>
            <a:off x="991402" y="2080478"/>
            <a:ext cx="4658700" cy="4248300"/>
          </a:xfrm>
          <a:prstGeom prst="rect">
            <a:avLst/>
          </a:prstGeom>
          <a:noFill/>
          <a:ln>
            <a:noFill/>
          </a:ln>
        </p:spPr>
        <p:txBody>
          <a:bodyPr anchorCtr="0" anchor="t" bIns="45700" lIns="91425" spcFirstLastPara="1" rIns="91425" wrap="square" tIns="45700">
            <a:spAutoFit/>
          </a:bodyPr>
          <a:lstStyle/>
          <a:p>
            <a:pPr indent="-342900" lvl="0" marL="457200" rtl="0" algn="just">
              <a:spcBef>
                <a:spcPts val="0"/>
              </a:spcBef>
              <a:spcAft>
                <a:spcPts val="0"/>
              </a:spcAft>
              <a:buClr>
                <a:schemeClr val="dk1"/>
              </a:buClr>
              <a:buSzPts val="1800"/>
              <a:buAutoNum type="arabicPeriod"/>
            </a:pPr>
            <a:r>
              <a:rPr b="1" lang="en-US" sz="1800">
                <a:solidFill>
                  <a:schemeClr val="dk1"/>
                </a:solidFill>
              </a:rPr>
              <a:t>Suivre les personnes influentes</a:t>
            </a:r>
            <a:endParaRPr b="1"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L'un des moyens les plus simples de se tenir au courant des tendances du secteur est de suivre les personnes qui les façonnent. Il peut s'agir de leaders d'opinion, d'experts, de praticiens ou même de concurrents qui partagent leurs idées, leurs opinions et leurs expériences sur les médias sociaux, les blogs, les podcasts ou les bulletins d'information. En suivant des influenceurs clés, vous pouvez bénéficier de leur point de vue, découvrir de nouvelles idées et dialoguer avec eux et avec ceux qui les suivent. </a:t>
            </a:r>
            <a:endParaRPr sz="18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1" sz="1800">
              <a:solidFill>
                <a:schemeClr val="dk1"/>
              </a:solidFill>
            </a:endParaRPr>
          </a:p>
        </p:txBody>
      </p:sp>
      <p:pic>
        <p:nvPicPr>
          <p:cNvPr id="231" name="Google Shape;231;p31"/>
          <p:cNvPicPr preferRelativeResize="0"/>
          <p:nvPr/>
        </p:nvPicPr>
        <p:blipFill rotWithShape="1">
          <a:blip r:embed="rId4">
            <a:alphaModFix/>
          </a:blip>
          <a:srcRect b="0" l="0" r="0" t="0"/>
          <a:stretch/>
        </p:blipFill>
        <p:spPr>
          <a:xfrm>
            <a:off x="5650085" y="3143669"/>
            <a:ext cx="4409092" cy="298543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32"/>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37" name="Google Shape;237;p32"/>
          <p:cNvSpPr txBox="1"/>
          <p:nvPr/>
        </p:nvSpPr>
        <p:spPr>
          <a:xfrm>
            <a:off x="991399" y="1062350"/>
            <a:ext cx="8521200" cy="769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2800"/>
              <a:buFont typeface="Arial"/>
              <a:buNone/>
            </a:pPr>
            <a:r>
              <a:rPr b="1" lang="en-US" sz="2200">
                <a:solidFill>
                  <a:schemeClr val="dk1"/>
                </a:solidFill>
              </a:rPr>
              <a:t>Comment se tenir au courant des tendances du secteur?</a:t>
            </a:r>
            <a:endParaRPr sz="2200">
              <a:solidFill>
                <a:schemeClr val="dk1"/>
              </a:solidFill>
            </a:endParaRPr>
          </a:p>
          <a:p>
            <a:pPr indent="0" lvl="0" marL="0" marR="0" rtl="0" algn="l">
              <a:lnSpc>
                <a:spcPct val="100000"/>
              </a:lnSpc>
              <a:spcBef>
                <a:spcPts val="0"/>
              </a:spcBef>
              <a:spcAft>
                <a:spcPts val="0"/>
              </a:spcAft>
              <a:buClr>
                <a:srgbClr val="000000"/>
              </a:buClr>
              <a:buSzPts val="2200"/>
              <a:buFont typeface="Arial"/>
              <a:buNone/>
            </a:pPr>
            <a:r>
              <a:t/>
            </a:r>
            <a:endParaRPr b="1" sz="2200">
              <a:solidFill>
                <a:schemeClr val="dk1"/>
              </a:solidFill>
            </a:endParaRPr>
          </a:p>
        </p:txBody>
      </p:sp>
      <p:sp>
        <p:nvSpPr>
          <p:cNvPr id="238" name="Google Shape;238;p32"/>
          <p:cNvSpPr txBox="1"/>
          <p:nvPr/>
        </p:nvSpPr>
        <p:spPr>
          <a:xfrm>
            <a:off x="991402" y="1834853"/>
            <a:ext cx="4658700" cy="48024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b="1" lang="en-US" sz="1800">
                <a:solidFill>
                  <a:schemeClr val="dk1"/>
                </a:solidFill>
              </a:rPr>
              <a:t>2. Rejoindre des réseaux professionnels </a:t>
            </a:r>
            <a:endParaRPr b="1"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Un autre moyen de rester en contact avec les tendances du secteur est de rejoindre des réseaux professionnels et des communautés en rapport avec votre domaine. Il peut s'agir de plateformes en ligne, de forums, de groupes ou d'associations qui offrent la possibilité d'entrer en contact avec d'autres professionnels, d'échanger des informations, de poser des questions et d'accéder à des ressources. En rejoignant des réseaux professionnels, vous pouvez élargir votre réseau, obtenir un retour d'information et participer à des discussions et à des événements.</a:t>
            </a:r>
            <a:endParaRPr sz="18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1" sz="1800">
              <a:solidFill>
                <a:schemeClr val="dk1"/>
              </a:solidFill>
            </a:endParaRPr>
          </a:p>
        </p:txBody>
      </p:sp>
      <p:pic>
        <p:nvPicPr>
          <p:cNvPr id="239" name="Google Shape;239;p32"/>
          <p:cNvPicPr preferRelativeResize="0"/>
          <p:nvPr/>
        </p:nvPicPr>
        <p:blipFill rotWithShape="1">
          <a:blip r:embed="rId4">
            <a:alphaModFix/>
          </a:blip>
          <a:srcRect b="0" l="0" r="0" t="0"/>
          <a:stretch/>
        </p:blipFill>
        <p:spPr>
          <a:xfrm>
            <a:off x="6398554" y="2552015"/>
            <a:ext cx="3301857" cy="338164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33"/>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45" name="Google Shape;245;p33"/>
          <p:cNvSpPr txBox="1"/>
          <p:nvPr/>
        </p:nvSpPr>
        <p:spPr>
          <a:xfrm>
            <a:off x="991400" y="1062350"/>
            <a:ext cx="8002500" cy="769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2800"/>
              <a:buFont typeface="Arial"/>
              <a:buNone/>
            </a:pPr>
            <a:r>
              <a:rPr b="1" lang="en-US" sz="2200">
                <a:solidFill>
                  <a:schemeClr val="dk1"/>
                </a:solidFill>
              </a:rPr>
              <a:t>Comment se tenir au courant des tendances du secteur?</a:t>
            </a:r>
            <a:endParaRPr sz="2200">
              <a:solidFill>
                <a:schemeClr val="dk1"/>
              </a:solidFill>
            </a:endParaRPr>
          </a:p>
          <a:p>
            <a:pPr indent="0" lvl="0" marL="0" marR="0" rtl="0" algn="l">
              <a:lnSpc>
                <a:spcPct val="100000"/>
              </a:lnSpc>
              <a:spcBef>
                <a:spcPts val="0"/>
              </a:spcBef>
              <a:spcAft>
                <a:spcPts val="0"/>
              </a:spcAft>
              <a:buClr>
                <a:srgbClr val="000000"/>
              </a:buClr>
              <a:buSzPts val="2200"/>
              <a:buFont typeface="Arial"/>
              <a:buNone/>
            </a:pPr>
            <a:r>
              <a:t/>
            </a:r>
            <a:endParaRPr b="1" sz="2200">
              <a:solidFill>
                <a:schemeClr val="dk1"/>
              </a:solidFill>
            </a:endParaRPr>
          </a:p>
        </p:txBody>
      </p:sp>
      <p:sp>
        <p:nvSpPr>
          <p:cNvPr id="246" name="Google Shape;246;p33"/>
          <p:cNvSpPr txBox="1"/>
          <p:nvPr/>
        </p:nvSpPr>
        <p:spPr>
          <a:xfrm>
            <a:off x="991403" y="1834853"/>
            <a:ext cx="3772800" cy="51102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b="1" lang="en-US" sz="1800">
                <a:solidFill>
                  <a:schemeClr val="dk1"/>
                </a:solidFill>
              </a:rPr>
              <a:t>3.   Assister à des webinaires et à des événements </a:t>
            </a:r>
            <a:endParaRPr b="1" sz="1800">
              <a:solidFill>
                <a:schemeClr val="dk1"/>
              </a:solidFill>
            </a:endParaRPr>
          </a:p>
          <a:p>
            <a:pPr indent="0" lvl="0" marL="0" rtl="0" algn="just">
              <a:spcBef>
                <a:spcPts val="0"/>
              </a:spcBef>
              <a:spcAft>
                <a:spcPts val="0"/>
              </a:spcAft>
              <a:buClr>
                <a:schemeClr val="dk1"/>
              </a:buClr>
              <a:buSzPts val="1100"/>
              <a:buFont typeface="Arial"/>
              <a:buNone/>
            </a:pPr>
            <a:r>
              <a:rPr lang="en-US" sz="1700">
                <a:solidFill>
                  <a:schemeClr val="dk1"/>
                </a:solidFill>
              </a:rPr>
              <a:t>Une troisième façon de se tenir au courant des tendances du secteur est de participer à des séminaires en ligne et à des événements qui traitent de sujets et de questions importants pour votre secteur. Il peut s'agir d'événements en ligne ou hors ligne, gratuits ou payants, formels ou informels, en fonction de vos préférences et de votre disponibilité. En participant à des webinaires et à des événements, vous pouvez apprendre des experts, rester informé des derniers développements et interagir avec les autres participants.</a:t>
            </a:r>
            <a:endParaRPr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1" sz="1800">
              <a:solidFill>
                <a:schemeClr val="dk1"/>
              </a:solidFill>
            </a:endParaRPr>
          </a:p>
        </p:txBody>
      </p:sp>
      <p:sp>
        <p:nvSpPr>
          <p:cNvPr id="247" name="Google Shape;247;p33"/>
          <p:cNvSpPr txBox="1"/>
          <p:nvPr/>
        </p:nvSpPr>
        <p:spPr>
          <a:xfrm>
            <a:off x="5927309" y="1834853"/>
            <a:ext cx="3772800" cy="53718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b="1" lang="en-US" sz="1800">
                <a:solidFill>
                  <a:schemeClr val="dk1"/>
                </a:solidFill>
              </a:rPr>
              <a:t>4.   Lire des publications et des rapports</a:t>
            </a:r>
            <a:endParaRPr b="1" sz="1800">
              <a:solidFill>
                <a:schemeClr val="dk1"/>
              </a:solidFill>
            </a:endParaRPr>
          </a:p>
          <a:p>
            <a:pPr indent="0" lvl="0" marL="0" rtl="0" algn="just">
              <a:spcBef>
                <a:spcPts val="0"/>
              </a:spcBef>
              <a:spcAft>
                <a:spcPts val="0"/>
              </a:spcAft>
              <a:buClr>
                <a:schemeClr val="dk1"/>
              </a:buClr>
              <a:buSzPts val="1100"/>
              <a:buFont typeface="Arial"/>
              <a:buNone/>
            </a:pPr>
            <a:r>
              <a:rPr lang="en-US" sz="1700">
                <a:solidFill>
                  <a:schemeClr val="dk1"/>
                </a:solidFill>
              </a:rPr>
              <a:t>Un quatrième moyen de se tenir au courant des tendances du secteur consiste à lire des publications et des rapports qui fournissent des analyses, des données et des prévisions approfondies pour votre secteur. Il peut s'agir de magazines, de revues, de bulletins d'information, de blogs ou de documents de recherche spécifiques à un secteur, qui offrent des informations et des points de vue précieux. La lecture de publications et de rapports vous permet d'approfondir vos connaissances, d'identifier les opportunités et les défis, et d'évaluer vos performances.</a:t>
            </a:r>
            <a:endParaRPr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1" sz="18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p34"/>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53" name="Google Shape;253;p34"/>
          <p:cNvSpPr txBox="1"/>
          <p:nvPr/>
        </p:nvSpPr>
        <p:spPr>
          <a:xfrm>
            <a:off x="991400" y="1062350"/>
            <a:ext cx="7920600" cy="769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2800"/>
              <a:buFont typeface="Arial"/>
              <a:buNone/>
            </a:pPr>
            <a:r>
              <a:rPr b="1" lang="en-US" sz="2200">
                <a:solidFill>
                  <a:schemeClr val="dk1"/>
                </a:solidFill>
              </a:rPr>
              <a:t>Comment se tenir au courant des tendances du secteur?</a:t>
            </a:r>
            <a:endParaRPr sz="2200">
              <a:solidFill>
                <a:schemeClr val="dk1"/>
              </a:solidFill>
            </a:endParaRPr>
          </a:p>
          <a:p>
            <a:pPr indent="0" lvl="0" marL="0" marR="0" rtl="0" algn="l">
              <a:lnSpc>
                <a:spcPct val="100000"/>
              </a:lnSpc>
              <a:spcBef>
                <a:spcPts val="0"/>
              </a:spcBef>
              <a:spcAft>
                <a:spcPts val="0"/>
              </a:spcAft>
              <a:buClr>
                <a:srgbClr val="000000"/>
              </a:buClr>
              <a:buSzPts val="2200"/>
              <a:buFont typeface="Arial"/>
              <a:buNone/>
            </a:pPr>
            <a:r>
              <a:t/>
            </a:r>
            <a:endParaRPr b="1" sz="2200">
              <a:solidFill>
                <a:schemeClr val="dk1"/>
              </a:solidFill>
            </a:endParaRPr>
          </a:p>
        </p:txBody>
      </p:sp>
      <p:sp>
        <p:nvSpPr>
          <p:cNvPr id="254" name="Google Shape;254;p34"/>
          <p:cNvSpPr txBox="1"/>
          <p:nvPr/>
        </p:nvSpPr>
        <p:spPr>
          <a:xfrm>
            <a:off x="991403" y="1834853"/>
            <a:ext cx="3772800" cy="53565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b="1" lang="en-US" sz="1800">
                <a:solidFill>
                  <a:schemeClr val="dk1"/>
                </a:solidFill>
              </a:rPr>
              <a:t>5. Expériences et apprentissage </a:t>
            </a:r>
            <a:endParaRPr b="1"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Une cinquième façon de se tenir au courant des tendances du secteur est d'expérimenter et d'apprendre à partir de vos propres expériences et de celles de votre équipe, de vos clients et de vos partenaires. Il s'agit d'essayer de nouveaux outils, méthodes, produits ou services pertinents pour votre secteur, de recueillir des informations en retour, de mesurer les résultats et d'apporter des améliorations. En expérimentant et en apprenant, vous pouvez vérifier vos hypothèses, valider vos idées et innover.</a:t>
            </a:r>
            <a:endParaRPr sz="1800">
              <a:solidFill>
                <a:schemeClr val="dk1"/>
              </a:solidFill>
            </a:endParaRPr>
          </a:p>
          <a:p>
            <a:pPr indent="0" lvl="0" marL="0" rtl="0" algn="just">
              <a:spcBef>
                <a:spcPts val="0"/>
              </a:spcBef>
              <a:spcAft>
                <a:spcPts val="0"/>
              </a:spcAft>
              <a:buClr>
                <a:schemeClr val="dk1"/>
              </a:buClr>
              <a:buSzPts val="1100"/>
              <a:buFont typeface="Arial"/>
              <a:buNone/>
            </a:pPr>
            <a:r>
              <a:t/>
            </a:r>
            <a:endParaRPr b="1" sz="18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1" sz="1800">
              <a:solidFill>
                <a:schemeClr val="dk1"/>
              </a:solidFill>
            </a:endParaRPr>
          </a:p>
        </p:txBody>
      </p:sp>
      <p:pic>
        <p:nvPicPr>
          <p:cNvPr id="255" name="Google Shape;255;p34"/>
          <p:cNvPicPr preferRelativeResize="0"/>
          <p:nvPr/>
        </p:nvPicPr>
        <p:blipFill rotWithShape="1">
          <a:blip r:embed="rId4">
            <a:alphaModFix/>
          </a:blip>
          <a:srcRect b="0" l="0" r="0" t="0"/>
          <a:stretch/>
        </p:blipFill>
        <p:spPr>
          <a:xfrm>
            <a:off x="5384161" y="2729908"/>
            <a:ext cx="4212431" cy="273204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id="260" name="Google Shape;260;p35"/>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61" name="Google Shape;261;p35"/>
          <p:cNvSpPr txBox="1"/>
          <p:nvPr/>
        </p:nvSpPr>
        <p:spPr>
          <a:xfrm>
            <a:off x="2501556" y="733874"/>
            <a:ext cx="856564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Leçons des entrepreneurs à succès</a:t>
            </a:r>
            <a:endParaRPr b="0" i="0" sz="1400" u="none" cap="none" strike="noStrike">
              <a:solidFill>
                <a:schemeClr val="dk1"/>
              </a:solidFill>
              <a:latin typeface="Arial"/>
              <a:ea typeface="Arial"/>
              <a:cs typeface="Arial"/>
              <a:sym typeface="Arial"/>
            </a:endParaRPr>
          </a:p>
        </p:txBody>
      </p:sp>
      <p:sp>
        <p:nvSpPr>
          <p:cNvPr id="262" name="Google Shape;262;p35"/>
          <p:cNvSpPr txBox="1"/>
          <p:nvPr/>
        </p:nvSpPr>
        <p:spPr>
          <a:xfrm>
            <a:off x="1432310" y="2431080"/>
            <a:ext cx="9140100" cy="38019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Jeff Bezos        </a:t>
            </a:r>
            <a:r>
              <a:rPr b="1" i="1" lang="en-US" sz="1900">
                <a:solidFill>
                  <a:schemeClr val="dk1"/>
                </a:solidFill>
              </a:rPr>
              <a:t>Commencer modestement, grandir fortement</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Bill Gates         </a:t>
            </a:r>
            <a:r>
              <a:rPr b="1" i="1" lang="en-US" sz="1900">
                <a:solidFill>
                  <a:schemeClr val="dk1"/>
                </a:solidFill>
              </a:rPr>
              <a:t>Soyez votre propre patron et commencez tôt</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Mark Zuckerberg         </a:t>
            </a:r>
            <a:r>
              <a:rPr b="1" i="1" lang="en-US" sz="1900">
                <a:solidFill>
                  <a:schemeClr val="dk1"/>
                </a:solidFill>
              </a:rPr>
              <a:t>Ne pas courir après l'argent </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Steve Jobs        </a:t>
            </a:r>
            <a:r>
              <a:rPr b="1" i="1" lang="en-US" sz="1900">
                <a:solidFill>
                  <a:schemeClr val="dk1"/>
                </a:solidFill>
              </a:rPr>
              <a:t>Mettre un terme à l'univers</a:t>
            </a:r>
            <a:r>
              <a:rPr b="1" i="1" lang="en-US" sz="1900" u="none" cap="none" strike="noStrike">
                <a:solidFill>
                  <a:schemeClr val="dk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Larry Ellison         </a:t>
            </a:r>
            <a:r>
              <a:rPr b="1" i="1" lang="en-US" sz="1900">
                <a:solidFill>
                  <a:schemeClr val="dk1"/>
                </a:solidFill>
              </a:rPr>
              <a:t>Ayez une vision claire</a:t>
            </a:r>
            <a:endParaRPr b="0" i="0" sz="1400" u="none" cap="none" strike="noStrike">
              <a:solidFill>
                <a:schemeClr val="dk1"/>
              </a:solidFill>
              <a:latin typeface="Arial"/>
              <a:ea typeface="Arial"/>
              <a:cs typeface="Arial"/>
              <a:sym typeface="Arial"/>
            </a:endParaRPr>
          </a:p>
        </p:txBody>
      </p:sp>
      <p:pic>
        <p:nvPicPr>
          <p:cNvPr id="263" name="Google Shape;263;p35"/>
          <p:cNvPicPr preferRelativeResize="0"/>
          <p:nvPr/>
        </p:nvPicPr>
        <p:blipFill rotWithShape="1">
          <a:blip r:embed="rId4">
            <a:alphaModFix/>
          </a:blip>
          <a:srcRect b="0" l="0" r="0" t="0"/>
          <a:stretch/>
        </p:blipFill>
        <p:spPr>
          <a:xfrm>
            <a:off x="6996307" y="3839524"/>
            <a:ext cx="2894873" cy="2163252"/>
          </a:xfrm>
          <a:prstGeom prst="rect">
            <a:avLst/>
          </a:prstGeom>
          <a:noFill/>
          <a:ln>
            <a:noFill/>
          </a:ln>
        </p:spPr>
      </p:pic>
      <p:sp>
        <p:nvSpPr>
          <p:cNvPr id="264" name="Google Shape;264;p35"/>
          <p:cNvSpPr txBox="1"/>
          <p:nvPr/>
        </p:nvSpPr>
        <p:spPr>
          <a:xfrm>
            <a:off x="789272" y="1636295"/>
            <a:ext cx="84702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rPr>
              <a:t>S'il n'y a qu'une seule leçon à tirer de l'expérience du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5" name="Google Shape;265;p35"/>
          <p:cNvSpPr/>
          <p:nvPr/>
        </p:nvSpPr>
        <p:spPr>
          <a:xfrm>
            <a:off x="2733573" y="2654848"/>
            <a:ext cx="242963" cy="137068"/>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6" name="Google Shape;266;p35"/>
          <p:cNvSpPr/>
          <p:nvPr/>
        </p:nvSpPr>
        <p:spPr>
          <a:xfrm>
            <a:off x="2697402" y="3518167"/>
            <a:ext cx="242963" cy="137068"/>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7" name="Google Shape;267;p35"/>
          <p:cNvSpPr/>
          <p:nvPr/>
        </p:nvSpPr>
        <p:spPr>
          <a:xfrm>
            <a:off x="3452544" y="4367249"/>
            <a:ext cx="242963" cy="137068"/>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268" name="Google Shape;268;p35"/>
          <p:cNvSpPr/>
          <p:nvPr/>
        </p:nvSpPr>
        <p:spPr>
          <a:xfrm>
            <a:off x="2818883" y="5203939"/>
            <a:ext cx="242963" cy="137068"/>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9" name="Google Shape;269;p35"/>
          <p:cNvSpPr/>
          <p:nvPr/>
        </p:nvSpPr>
        <p:spPr>
          <a:xfrm>
            <a:off x="2942694" y="6002776"/>
            <a:ext cx="242963" cy="137068"/>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pic>
        <p:nvPicPr>
          <p:cNvPr id="274" name="Google Shape;274;p36"/>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75" name="Google Shape;275;p36"/>
          <p:cNvSpPr txBox="1"/>
          <p:nvPr/>
        </p:nvSpPr>
        <p:spPr>
          <a:xfrm>
            <a:off x="662702" y="107657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US" sz="2200">
                <a:solidFill>
                  <a:schemeClr val="dk1"/>
                </a:solidFill>
              </a:rPr>
              <a:t>Étude de cas: Jeff Bezos - Amazon</a:t>
            </a:r>
            <a:endParaRPr b="0" i="0" sz="1400" u="none" cap="none" strike="noStrike">
              <a:solidFill>
                <a:schemeClr val="dk1"/>
              </a:solidFill>
              <a:latin typeface="Arial"/>
              <a:ea typeface="Arial"/>
              <a:cs typeface="Arial"/>
              <a:sym typeface="Arial"/>
            </a:endParaRPr>
          </a:p>
        </p:txBody>
      </p:sp>
      <p:sp>
        <p:nvSpPr>
          <p:cNvPr id="276" name="Google Shape;276;p36"/>
          <p:cNvSpPr txBox="1"/>
          <p:nvPr/>
        </p:nvSpPr>
        <p:spPr>
          <a:xfrm>
            <a:off x="711396" y="1870525"/>
            <a:ext cx="9100200" cy="50796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lang="en-US" sz="1700">
                <a:solidFill>
                  <a:schemeClr val="dk1"/>
                </a:solidFill>
              </a:rPr>
              <a:t>Jeff Bezos a fondé Amazon en 1994 avec l'ambition de devenir « la plus grande librairie du monde ». Anticipant la croissance de l'internet et le potentiel du commerce électronique, Bezos a positionné Amazon à l'avant-garde de la vente au détail en ligne. Il a privilégié les investissements à long terme plutôt que les profits immédiats, une stratégie qui a initialement déconcerté de nombreux investisseurs.</a:t>
            </a:r>
            <a:endParaRPr sz="1700">
              <a:solidFill>
                <a:schemeClr val="dk1"/>
              </a:solidFill>
            </a:endParaRPr>
          </a:p>
          <a:p>
            <a:pPr indent="0" lvl="0" marL="0" rtl="0" algn="just">
              <a:spcBef>
                <a:spcPts val="0"/>
              </a:spcBef>
              <a:spcAft>
                <a:spcPts val="0"/>
              </a:spcAft>
              <a:buClr>
                <a:schemeClr val="dk1"/>
              </a:buClr>
              <a:buSzPts val="1100"/>
              <a:buFont typeface="Arial"/>
              <a:buNone/>
            </a:pPr>
            <a:r>
              <a:t/>
            </a:r>
            <a:endParaRPr sz="1700">
              <a:solidFill>
                <a:schemeClr val="dk1"/>
              </a:solidFill>
            </a:endParaRPr>
          </a:p>
          <a:p>
            <a:pPr indent="0" lvl="0" marL="0" rtl="0" algn="just">
              <a:spcBef>
                <a:spcPts val="0"/>
              </a:spcBef>
              <a:spcAft>
                <a:spcPts val="0"/>
              </a:spcAft>
              <a:buClr>
                <a:schemeClr val="dk1"/>
              </a:buClr>
              <a:buSzPts val="1100"/>
              <a:buFont typeface="Arial"/>
              <a:buNone/>
            </a:pPr>
            <a:r>
              <a:rPr lang="en-US" sz="1700">
                <a:solidFill>
                  <a:schemeClr val="dk1"/>
                </a:solidFill>
              </a:rPr>
              <a:t>L'obsession de Bezos pour la satisfaction du client a conduit l'expansion d'Amazon dans divers secteurs. Des innovations telles que les avis des clients, les recommandations personnalisées et une politique de retour rigoureuse ont été conçues pour instaurer la confiance et la loyauté, garantissant ainsi un engagement répété.</a:t>
            </a:r>
            <a:endParaRPr sz="1700">
              <a:solidFill>
                <a:schemeClr val="dk1"/>
              </a:solidFill>
            </a:endParaRPr>
          </a:p>
          <a:p>
            <a:pPr indent="0" lvl="0" marL="0" rtl="0" algn="just">
              <a:spcBef>
                <a:spcPts val="0"/>
              </a:spcBef>
              <a:spcAft>
                <a:spcPts val="0"/>
              </a:spcAft>
              <a:buClr>
                <a:schemeClr val="dk1"/>
              </a:buClr>
              <a:buSzPts val="1100"/>
              <a:buFont typeface="Arial"/>
              <a:buNone/>
            </a:pPr>
            <a:r>
              <a:t/>
            </a:r>
            <a:endParaRPr sz="1700">
              <a:solidFill>
                <a:schemeClr val="dk1"/>
              </a:solidFill>
            </a:endParaRPr>
          </a:p>
          <a:p>
            <a:pPr indent="0" lvl="0" marL="0" rtl="0" algn="just">
              <a:spcBef>
                <a:spcPts val="0"/>
              </a:spcBef>
              <a:spcAft>
                <a:spcPts val="0"/>
              </a:spcAft>
              <a:buClr>
                <a:schemeClr val="dk1"/>
              </a:buClr>
              <a:buSzPts val="1100"/>
              <a:buFont typeface="Arial"/>
              <a:buNone/>
            </a:pPr>
            <a:r>
              <a:rPr lang="en-US" sz="1700">
                <a:solidFill>
                  <a:schemeClr val="dk1"/>
                </a:solidFill>
              </a:rPr>
              <a:t>Connu pour sa capacité à innover et à prendre des risques importants, Bezos a investi massivement dans de nouvelles technologies et de nouveaux services tels qu'Amazon Prime, AWS (Amazon Web Services) et le Kindle. Ces initiatives ont nécessité des investissements initiaux considérables, mais ont permis de diversifier les revenus d'Amazon et de consolider sa position dominante sur le marché. En 2020, ces mouvements stratégiques avaient fait d'Amazon une puissance dans plusieurs secteurs, démontrant l'efficacité de l'approche visionnaire et centrée sur le client de M. Bezos.</a:t>
            </a:r>
            <a:endParaRPr sz="1700">
              <a:solidFill>
                <a:schemeClr val="dk1"/>
              </a:solidFill>
            </a:endParaRPr>
          </a:p>
          <a:p>
            <a:pPr indent="0" lvl="0" marL="0" marR="0" rtl="0" algn="just">
              <a:lnSpc>
                <a:spcPct val="100000"/>
              </a:lnSpc>
              <a:spcBef>
                <a:spcPts val="0"/>
              </a:spcBef>
              <a:spcAft>
                <a:spcPts val="0"/>
              </a:spcAft>
              <a:buClr>
                <a:srgbClr val="000000"/>
              </a:buClr>
              <a:buSzPts val="1100"/>
              <a:buFont typeface="Arial"/>
              <a:buNone/>
            </a:pPr>
            <a:r>
              <a:t/>
            </a:r>
            <a:endParaRPr sz="1800">
              <a:solidFill>
                <a:schemeClr val="dk1"/>
              </a:solidFill>
            </a:endParaRPr>
          </a:p>
        </p:txBody>
      </p:sp>
      <p:pic>
        <p:nvPicPr>
          <p:cNvPr id="277" name="Google Shape;277;p36"/>
          <p:cNvPicPr preferRelativeResize="0"/>
          <p:nvPr/>
        </p:nvPicPr>
        <p:blipFill rotWithShape="1">
          <a:blip r:embed="rId4">
            <a:alphaModFix/>
          </a:blip>
          <a:srcRect b="0" l="0" r="0" t="0"/>
          <a:stretch/>
        </p:blipFill>
        <p:spPr>
          <a:xfrm>
            <a:off x="5925247" y="895000"/>
            <a:ext cx="2072675" cy="7939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id="282" name="Google Shape;282;p37"/>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83" name="Google Shape;283;p37"/>
          <p:cNvSpPr txBox="1"/>
          <p:nvPr/>
        </p:nvSpPr>
        <p:spPr>
          <a:xfrm>
            <a:off x="662702" y="107657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US" sz="2200">
                <a:solidFill>
                  <a:schemeClr val="dk1"/>
                </a:solidFill>
              </a:rPr>
              <a:t>Étude de cas:</a:t>
            </a:r>
            <a:r>
              <a:rPr b="1" i="0" lang="en-US" sz="2200" u="none" cap="none" strike="noStrike">
                <a:solidFill>
                  <a:schemeClr val="dk1"/>
                </a:solidFill>
                <a:latin typeface="Arial"/>
                <a:ea typeface="Arial"/>
                <a:cs typeface="Arial"/>
                <a:sym typeface="Arial"/>
              </a:rPr>
              <a:t> Bill Gates-Microsoft</a:t>
            </a:r>
            <a:endParaRPr b="0" i="0" sz="1400" u="none" cap="none" strike="noStrike">
              <a:solidFill>
                <a:schemeClr val="dk1"/>
              </a:solidFill>
              <a:latin typeface="Arial"/>
              <a:ea typeface="Arial"/>
              <a:cs typeface="Arial"/>
              <a:sym typeface="Arial"/>
            </a:endParaRPr>
          </a:p>
        </p:txBody>
      </p:sp>
      <p:sp>
        <p:nvSpPr>
          <p:cNvPr id="284" name="Google Shape;284;p37"/>
          <p:cNvSpPr txBox="1"/>
          <p:nvPr/>
        </p:nvSpPr>
        <p:spPr>
          <a:xfrm>
            <a:off x="662696" y="1882700"/>
            <a:ext cx="9100200" cy="53565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lang="en-US" sz="1700">
                <a:solidFill>
                  <a:schemeClr val="dk1"/>
                </a:solidFill>
              </a:rPr>
              <a:t>Bill Gates a cofondé Microsoft en 1975 avec pour mission de placer un ordinateur sur chaque bureau et dans chaque foyer. Sa vision stratégique et son sens aigu des affaires ont permis à Microsoft de passer du statut de petite entreprise en démarrage à celui de géant mondial de la technologie. La clairvoyance de M. Gates concernant la révolution de l'ordinateur personnel et son dévouement au développement de logiciels ont été déterminants pour les premiers succès de l'entreprise.</a:t>
            </a:r>
            <a:endParaRPr sz="1700">
              <a:solidFill>
                <a:schemeClr val="dk1"/>
              </a:solidFill>
            </a:endParaRPr>
          </a:p>
          <a:p>
            <a:pPr indent="0" lvl="0" marL="0" rtl="0" algn="just">
              <a:spcBef>
                <a:spcPts val="0"/>
              </a:spcBef>
              <a:spcAft>
                <a:spcPts val="0"/>
              </a:spcAft>
              <a:buClr>
                <a:schemeClr val="dk1"/>
              </a:buClr>
              <a:buSzPts val="1100"/>
              <a:buFont typeface="Arial"/>
              <a:buNone/>
            </a:pPr>
            <a:r>
              <a:t/>
            </a:r>
            <a:endParaRPr sz="1700">
              <a:solidFill>
                <a:schemeClr val="dk1"/>
              </a:solidFill>
            </a:endParaRPr>
          </a:p>
          <a:p>
            <a:pPr indent="0" lvl="0" marL="0" rtl="0" algn="just">
              <a:spcBef>
                <a:spcPts val="0"/>
              </a:spcBef>
              <a:spcAft>
                <a:spcPts val="0"/>
              </a:spcAft>
              <a:buClr>
                <a:schemeClr val="dk1"/>
              </a:buClr>
              <a:buSzPts val="1100"/>
              <a:buFont typeface="Arial"/>
              <a:buNone/>
            </a:pPr>
            <a:r>
              <a:rPr lang="en-US" sz="1700">
                <a:solidFill>
                  <a:schemeClr val="dk1"/>
                </a:solidFill>
              </a:rPr>
              <a:t>Une stratégie clé a consisté à concéder des licences pour le système d'exploitation de Microsoft à plusieurs fabricants de matériel, ce qui a permis à MS-DOS et, plus tard, à Windows de dominer le marché. Les tactiques commerciales agressives et les partenariats stratégiques de M. Gates ont permis à Microsoft d'établir et de maintenir sa position de leader sur le marché.</a:t>
            </a:r>
            <a:endParaRPr sz="1700">
              <a:solidFill>
                <a:schemeClr val="dk1"/>
              </a:solidFill>
            </a:endParaRPr>
          </a:p>
          <a:p>
            <a:pPr indent="0" lvl="0" marL="0" rtl="0" algn="just">
              <a:spcBef>
                <a:spcPts val="0"/>
              </a:spcBef>
              <a:spcAft>
                <a:spcPts val="0"/>
              </a:spcAft>
              <a:buClr>
                <a:schemeClr val="dk1"/>
              </a:buClr>
              <a:buSzPts val="1100"/>
              <a:buFont typeface="Arial"/>
              <a:buNone/>
            </a:pPr>
            <a:r>
              <a:t/>
            </a:r>
            <a:endParaRPr sz="1700">
              <a:solidFill>
                <a:schemeClr val="dk1"/>
              </a:solidFill>
            </a:endParaRPr>
          </a:p>
          <a:p>
            <a:pPr indent="0" lvl="0" marL="0" rtl="0" algn="just">
              <a:spcBef>
                <a:spcPts val="0"/>
              </a:spcBef>
              <a:spcAft>
                <a:spcPts val="0"/>
              </a:spcAft>
              <a:buClr>
                <a:schemeClr val="dk1"/>
              </a:buClr>
              <a:buSzPts val="1100"/>
              <a:buFont typeface="Arial"/>
              <a:buNone/>
            </a:pPr>
            <a:r>
              <a:rPr lang="en-US" sz="1700">
                <a:solidFill>
                  <a:schemeClr val="dk1"/>
                </a:solidFill>
              </a:rPr>
              <a:t>M. Gates a également mis l'accent sur l'innovation continue, ce qui a conduit au développement de logiciels essentiels tels que Microsoft Office. L'importance qu'il accordait à la qualité des produits et à la prévoyance stratégique a permis à Microsoft de rester à la pointe de la technologie, de prospérer et d'étendre son influence dans le secteur technologique.</a:t>
            </a:r>
            <a:endParaRPr sz="1700">
              <a:solidFill>
                <a:schemeClr val="dk1"/>
              </a:solidFill>
            </a:endParaRPr>
          </a:p>
          <a:p>
            <a:pPr indent="0" lvl="0" marL="0" rtl="0" algn="just">
              <a:spcBef>
                <a:spcPts val="0"/>
              </a:spcBef>
              <a:spcAft>
                <a:spcPts val="0"/>
              </a:spcAft>
              <a:buClr>
                <a:schemeClr val="dk1"/>
              </a:buClr>
              <a:buSzPts val="1100"/>
              <a:buFont typeface="Arial"/>
              <a:buNone/>
            </a:pPr>
            <a:r>
              <a:t/>
            </a:r>
            <a:endParaRPr sz="1800">
              <a:solidFill>
                <a:schemeClr val="dk1"/>
              </a:solidFill>
            </a:endParaRPr>
          </a:p>
          <a:p>
            <a:pPr indent="0" lvl="0" marL="0" marR="0" rtl="0" algn="just">
              <a:lnSpc>
                <a:spcPct val="100000"/>
              </a:lnSpc>
              <a:spcBef>
                <a:spcPts val="0"/>
              </a:spcBef>
              <a:spcAft>
                <a:spcPts val="0"/>
              </a:spcAft>
              <a:buClr>
                <a:srgbClr val="000000"/>
              </a:buClr>
              <a:buSzPts val="1100"/>
              <a:buFont typeface="Arial"/>
              <a:buNone/>
            </a:pPr>
            <a:r>
              <a:t/>
            </a:r>
            <a:endParaRPr sz="1800">
              <a:solidFill>
                <a:schemeClr val="dk1"/>
              </a:solidFill>
            </a:endParaRPr>
          </a:p>
        </p:txBody>
      </p:sp>
      <p:pic>
        <p:nvPicPr>
          <p:cNvPr id="285" name="Google Shape;285;p37"/>
          <p:cNvPicPr preferRelativeResize="0"/>
          <p:nvPr/>
        </p:nvPicPr>
        <p:blipFill rotWithShape="1">
          <a:blip r:embed="rId4">
            <a:alphaModFix/>
          </a:blip>
          <a:srcRect b="0" l="0" r="0" t="0"/>
          <a:stretch/>
        </p:blipFill>
        <p:spPr>
          <a:xfrm>
            <a:off x="5855500" y="887346"/>
            <a:ext cx="2738925" cy="8092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pic>
        <p:nvPicPr>
          <p:cNvPr id="290" name="Google Shape;290;p38"/>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91" name="Google Shape;291;p38"/>
          <p:cNvSpPr txBox="1"/>
          <p:nvPr/>
        </p:nvSpPr>
        <p:spPr>
          <a:xfrm>
            <a:off x="662702" y="107657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US" sz="2200">
                <a:solidFill>
                  <a:schemeClr val="dk1"/>
                </a:solidFill>
              </a:rPr>
              <a:t>Étude de cas:</a:t>
            </a:r>
            <a:r>
              <a:rPr b="1" i="0" lang="en-US" sz="2200" u="none" cap="none" strike="noStrike">
                <a:solidFill>
                  <a:schemeClr val="dk1"/>
                </a:solidFill>
                <a:latin typeface="Arial"/>
                <a:ea typeface="Arial"/>
                <a:cs typeface="Arial"/>
                <a:sym typeface="Arial"/>
              </a:rPr>
              <a:t> Mark Zuckerberg- Facebook </a:t>
            </a:r>
            <a:endParaRPr b="0" i="0" sz="1400" u="none" cap="none" strike="noStrike">
              <a:solidFill>
                <a:schemeClr val="dk1"/>
              </a:solidFill>
              <a:latin typeface="Arial"/>
              <a:ea typeface="Arial"/>
              <a:cs typeface="Arial"/>
              <a:sym typeface="Arial"/>
            </a:endParaRPr>
          </a:p>
        </p:txBody>
      </p:sp>
      <p:pic>
        <p:nvPicPr>
          <p:cNvPr id="292" name="Google Shape;292;p38"/>
          <p:cNvPicPr preferRelativeResize="0"/>
          <p:nvPr/>
        </p:nvPicPr>
        <p:blipFill rotWithShape="1">
          <a:blip r:embed="rId4">
            <a:alphaModFix/>
          </a:blip>
          <a:srcRect b="0" l="0" r="0" t="0"/>
          <a:stretch/>
        </p:blipFill>
        <p:spPr>
          <a:xfrm>
            <a:off x="7019323" y="777153"/>
            <a:ext cx="1015100" cy="1029650"/>
          </a:xfrm>
          <a:prstGeom prst="rect">
            <a:avLst/>
          </a:prstGeom>
          <a:noFill/>
          <a:ln>
            <a:noFill/>
          </a:ln>
        </p:spPr>
      </p:pic>
      <p:sp>
        <p:nvSpPr>
          <p:cNvPr id="293" name="Google Shape;293;p38"/>
          <p:cNvSpPr txBox="1"/>
          <p:nvPr/>
        </p:nvSpPr>
        <p:spPr>
          <a:xfrm>
            <a:off x="662702" y="2225771"/>
            <a:ext cx="8682000" cy="4686900"/>
          </a:xfrm>
          <a:prstGeom prst="rect">
            <a:avLst/>
          </a:prstGeom>
          <a:noFill/>
          <a:ln>
            <a:noFill/>
          </a:ln>
        </p:spPr>
        <p:txBody>
          <a:bodyPr anchorCtr="0" anchor="t" bIns="45700" lIns="91425" spcFirstLastPara="1" rIns="91425" wrap="square" tIns="45700">
            <a:spAutoFit/>
          </a:bodyPr>
          <a:lstStyle/>
          <a:p>
            <a:pPr indent="0" lvl="0" marL="0" rtl="0" algn="l">
              <a:lnSpc>
                <a:spcPct val="150000"/>
              </a:lnSpc>
              <a:spcBef>
                <a:spcPts val="0"/>
              </a:spcBef>
              <a:spcAft>
                <a:spcPts val="0"/>
              </a:spcAft>
              <a:buClr>
                <a:schemeClr val="dk1"/>
              </a:buClr>
              <a:buSzPts val="1100"/>
              <a:buFont typeface="Arial"/>
              <a:buNone/>
            </a:pPr>
            <a:r>
              <a:rPr lang="en-US" sz="1700"/>
              <a:t>Mark Zuckerberg a lancé Facebook en 2004 depuis sa chambre d'étudiant à Harvard pour connecter les gens et favoriser les interactions sociales en ligne. Sa vision d'un monde connecté a trouvé un large écho, propulsant Facebook vers une croissance rapide et une domination mondiale des médias sociaux. </a:t>
            </a:r>
            <a:endParaRPr sz="1700"/>
          </a:p>
          <a:p>
            <a:pPr indent="0" lvl="0" marL="0" rtl="0" algn="l">
              <a:lnSpc>
                <a:spcPct val="150000"/>
              </a:lnSpc>
              <a:spcBef>
                <a:spcPts val="0"/>
              </a:spcBef>
              <a:spcAft>
                <a:spcPts val="0"/>
              </a:spcAft>
              <a:buClr>
                <a:schemeClr val="dk1"/>
              </a:buClr>
              <a:buSzPts val="1100"/>
              <a:buFont typeface="Arial"/>
              <a:buNone/>
            </a:pPr>
            <a:r>
              <a:rPr lang="en-US" sz="1700"/>
              <a:t>L'accent mis par Zuckerberg sur l'expérience utilisateur et l'innovation constante, comme le fil d'actualité, a permis à Facebook de rester attrayant et adaptable. Des acquisitions stratégiques, comme Instagram et WhatsApp, ont élargi la base d'utilisateurs de Facebook et intégré de nouvelles technologies, ce qui a permis à la plateforme de rester compétitive. L'équilibre trouvé par Zuckerberg entre l'innovation et la croissance stratégique a permis à Facebook de s'imposer comme l'un des principaux acteurs des médias sociaux.</a:t>
            </a:r>
            <a:endParaRPr sz="1700"/>
          </a:p>
          <a:p>
            <a:pPr indent="0" lvl="0" marL="0" marR="0" rtl="0" algn="l">
              <a:lnSpc>
                <a:spcPct val="150000"/>
              </a:lnSpc>
              <a:spcBef>
                <a:spcPts val="0"/>
              </a:spcBef>
              <a:spcAft>
                <a:spcPts val="0"/>
              </a:spcAft>
              <a:buNone/>
            </a:pPr>
            <a:r>
              <a:t/>
            </a:r>
            <a:endParaRPr sz="18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id="298" name="Google Shape;298;p39"/>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99" name="Google Shape;299;p39"/>
          <p:cNvSpPr txBox="1"/>
          <p:nvPr/>
        </p:nvSpPr>
        <p:spPr>
          <a:xfrm>
            <a:off x="662702" y="107657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US" sz="2200">
                <a:solidFill>
                  <a:schemeClr val="dk1"/>
                </a:solidFill>
              </a:rPr>
              <a:t>Étude de cas:</a:t>
            </a:r>
            <a:r>
              <a:rPr b="1" i="0" lang="en-US" sz="2200" u="none" cap="none" strike="noStrike">
                <a:solidFill>
                  <a:schemeClr val="dk1"/>
                </a:solidFill>
                <a:latin typeface="Arial"/>
                <a:ea typeface="Arial"/>
                <a:cs typeface="Arial"/>
                <a:sym typeface="Arial"/>
              </a:rPr>
              <a:t> Steve Jobs-Apple</a:t>
            </a:r>
            <a:endParaRPr b="0" i="0" sz="1400" u="none" cap="none" strike="noStrike">
              <a:solidFill>
                <a:schemeClr val="dk1"/>
              </a:solidFill>
              <a:latin typeface="Arial"/>
              <a:ea typeface="Arial"/>
              <a:cs typeface="Arial"/>
              <a:sym typeface="Arial"/>
            </a:endParaRPr>
          </a:p>
        </p:txBody>
      </p:sp>
      <p:pic>
        <p:nvPicPr>
          <p:cNvPr id="300" name="Google Shape;300;p39"/>
          <p:cNvPicPr preferRelativeResize="0"/>
          <p:nvPr/>
        </p:nvPicPr>
        <p:blipFill rotWithShape="1">
          <a:blip r:embed="rId4">
            <a:alphaModFix/>
          </a:blip>
          <a:srcRect b="0" l="0" r="0" t="0"/>
          <a:stretch/>
        </p:blipFill>
        <p:spPr>
          <a:xfrm>
            <a:off x="5147347" y="568072"/>
            <a:ext cx="3337500" cy="1145150"/>
          </a:xfrm>
          <a:prstGeom prst="rect">
            <a:avLst/>
          </a:prstGeom>
          <a:noFill/>
          <a:ln>
            <a:noFill/>
          </a:ln>
        </p:spPr>
      </p:pic>
      <p:sp>
        <p:nvSpPr>
          <p:cNvPr id="301" name="Google Shape;301;p39"/>
          <p:cNvSpPr txBox="1"/>
          <p:nvPr/>
        </p:nvSpPr>
        <p:spPr>
          <a:xfrm>
            <a:off x="662702" y="1902607"/>
            <a:ext cx="8682000" cy="50640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700"/>
              <a:t>Steve Jobs a cofondé Apple en 1976 dans le but de rendre la technologie accessible et intuitive pour tous. L'importance qu'il accorde au design et à l'expérience utilisateur a permis à Apple de se démarquer dans l'industrie technologique, car il estime que la technologie doit être magnifiquement conçue et facile à utiliser. Le retour de Jobs chez Apple en 1997 a marqué un tournant. Il rationalise la gamme de produits et se concentre sur des produits clés tels que l'iMac, l'iPod, l'iPhone et l'iPad, révolutionnant leurs marchés et faisant d'Apple un leader de l'innovation. Son insistance sur l'intégration transparente du matériel et des logiciels a permis d'offrir à l'utilisateur une expérience de qualité supérieure. Le marketing était également au cœur de la stratégie de Steve Jobs. Il a créé une attente autour des lancements de produits, la campagne « Think Different » renforçant l'identité d'Apple en tant que pionnier de l'innovation. Le leadership visionnaire de Jobs a transformé Apple en l'une des entreprises les plus précieuses et les plus influentes au monde.</a:t>
            </a:r>
            <a:endParaRPr sz="17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id="306" name="Google Shape;306;p40"/>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307" name="Google Shape;307;p40"/>
          <p:cNvSpPr txBox="1"/>
          <p:nvPr/>
        </p:nvSpPr>
        <p:spPr>
          <a:xfrm>
            <a:off x="1524038" y="1263805"/>
            <a:ext cx="76437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lang="en-US" sz="2700">
                <a:solidFill>
                  <a:schemeClr val="dk1"/>
                </a:solidFill>
              </a:rPr>
              <a:t>Module 2: Développer les compétences entrepreneuriales</a:t>
            </a:r>
            <a:endParaRPr b="1" i="0" sz="2700" u="none" cap="none" strike="noStrike">
              <a:solidFill>
                <a:schemeClr val="dk1"/>
              </a:solidFill>
              <a:latin typeface="Arial"/>
              <a:ea typeface="Arial"/>
              <a:cs typeface="Arial"/>
              <a:sym typeface="Arial"/>
            </a:endParaRPr>
          </a:p>
        </p:txBody>
      </p:sp>
      <p:pic>
        <p:nvPicPr>
          <p:cNvPr id="308" name="Google Shape;308;p40"/>
          <p:cNvPicPr preferRelativeResize="0"/>
          <p:nvPr/>
        </p:nvPicPr>
        <p:blipFill rotWithShape="1">
          <a:blip r:embed="rId4">
            <a:alphaModFix/>
          </a:blip>
          <a:srcRect b="0" l="0" r="0" t="0"/>
          <a:stretch/>
        </p:blipFill>
        <p:spPr>
          <a:xfrm>
            <a:off x="3472823" y="2571947"/>
            <a:ext cx="3746165" cy="340510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41"/>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14" name="Google Shape;314;p41"/>
          <p:cNvSpPr txBox="1"/>
          <p:nvPr/>
        </p:nvSpPr>
        <p:spPr>
          <a:xfrm>
            <a:off x="968059" y="977030"/>
            <a:ext cx="87558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800"/>
              <a:buFont typeface="Arial"/>
              <a:buNone/>
            </a:pPr>
            <a:r>
              <a:rPr b="1" lang="en-US" sz="1800">
                <a:solidFill>
                  <a:schemeClr val="dk1"/>
                </a:solidFill>
              </a:rPr>
              <a:t>Section 1: Introduction aux compétences entrepreneuriales</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5" name="Google Shape;315;p41"/>
          <p:cNvSpPr txBox="1"/>
          <p:nvPr/>
        </p:nvSpPr>
        <p:spPr>
          <a:xfrm>
            <a:off x="968059" y="2101456"/>
            <a:ext cx="8755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Définition et caractéristiques de l'esprit d'entreprise</a:t>
            </a:r>
            <a:endParaRPr b="1" i="0" sz="1800" u="none" cap="none" strike="noStrike">
              <a:solidFill>
                <a:schemeClr val="dk1"/>
              </a:solidFill>
              <a:latin typeface="Calibri"/>
              <a:ea typeface="Calibri"/>
              <a:cs typeface="Calibri"/>
              <a:sym typeface="Calibri"/>
            </a:endParaRPr>
          </a:p>
        </p:txBody>
      </p:sp>
      <p:sp>
        <p:nvSpPr>
          <p:cNvPr id="316" name="Google Shape;316;p41"/>
          <p:cNvSpPr txBox="1"/>
          <p:nvPr/>
        </p:nvSpPr>
        <p:spPr>
          <a:xfrm>
            <a:off x="968009" y="2598040"/>
            <a:ext cx="8755800" cy="1662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lang="en-US" sz="1700">
                <a:solidFill>
                  <a:schemeClr val="dk1"/>
                </a:solidFill>
              </a:rPr>
              <a:t>L'esprit d'entreprise désigne le processus d'identification, de création et de poursuite d'opportunités pour établir et développer une entreprise commerciale. Il implique la volonté de prendre des risques, d'innover et d'investir des ressources afin de mettre sur le marché un nouveau produit, un nouveau service ou une nouvelle idée commerciale. Les entrepreneurs sont des personnes qui font preuve d'un haut niveau d'initiative, de créativité et d'une approche proactive pour relever les défis et tirer parti des opportunités.</a:t>
            </a:r>
            <a:endParaRPr b="0" i="0" sz="1700" u="none" cap="none" strike="noStrike">
              <a:solidFill>
                <a:schemeClr val="dk1"/>
              </a:solidFill>
              <a:latin typeface="Arial"/>
              <a:ea typeface="Arial"/>
              <a:cs typeface="Arial"/>
              <a:sym typeface="Arial"/>
            </a:endParaRPr>
          </a:p>
        </p:txBody>
      </p:sp>
      <p:pic>
        <p:nvPicPr>
          <p:cNvPr id="317" name="Google Shape;317;p41"/>
          <p:cNvPicPr preferRelativeResize="0"/>
          <p:nvPr/>
        </p:nvPicPr>
        <p:blipFill rotWithShape="1">
          <a:blip r:embed="rId4">
            <a:alphaModFix/>
          </a:blip>
          <a:srcRect b="0" l="0" r="0" t="0"/>
          <a:stretch/>
        </p:blipFill>
        <p:spPr>
          <a:xfrm>
            <a:off x="3713013" y="4260350"/>
            <a:ext cx="3265777" cy="237597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pic>
        <p:nvPicPr>
          <p:cNvPr id="322" name="Google Shape;322;p42"/>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23" name="Google Shape;323;p42"/>
          <p:cNvSpPr txBox="1"/>
          <p:nvPr/>
        </p:nvSpPr>
        <p:spPr>
          <a:xfrm>
            <a:off x="968059" y="977030"/>
            <a:ext cx="8755800" cy="1200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Section 1: Introduction aux compétences entrepreneuriales</a:t>
            </a:r>
            <a:endParaRPr b="1" sz="1800">
              <a:solidFill>
                <a:schemeClr val="dk1"/>
              </a:solidFill>
            </a:endParaRPr>
          </a:p>
          <a:p>
            <a:pPr indent="0" lvl="0" marL="0" marR="0" rtl="0" algn="ctr">
              <a:lnSpc>
                <a:spcPct val="100000"/>
              </a:lnSpc>
              <a:spcBef>
                <a:spcPts val="0"/>
              </a:spcBef>
              <a:spcAft>
                <a:spcPts val="0"/>
              </a:spcAft>
              <a:buClr>
                <a:srgbClr val="000000"/>
              </a:buClr>
              <a:buSzPts val="1800"/>
              <a:buFont typeface="Arial"/>
              <a:buNone/>
            </a:pPr>
            <a:r>
              <a:t/>
            </a:r>
            <a:endParaRPr b="1" sz="1800">
              <a:solidFill>
                <a:schemeClr val="dk1"/>
              </a:solidFil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4" name="Google Shape;324;p42"/>
          <p:cNvSpPr txBox="1"/>
          <p:nvPr/>
        </p:nvSpPr>
        <p:spPr>
          <a:xfrm>
            <a:off x="968046" y="1991964"/>
            <a:ext cx="8755800" cy="17655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chemeClr val="dk1"/>
              </a:buClr>
              <a:buSzPts val="1100"/>
              <a:buFont typeface="Arial"/>
              <a:buNone/>
            </a:pPr>
            <a:r>
              <a:rPr lang="en-US" sz="1700">
                <a:solidFill>
                  <a:schemeClr val="dk1"/>
                </a:solidFill>
              </a:rPr>
              <a:t>Les compétences entrepreneuriales désignent un ensemble de capacités et d'attributs dont les individus ont besoin pour lancer, gérer et développer avec succès une entreprise. Ces compétences sont essentielles pour relever les défis et les incertitudes inhérents à l'entrepreneuriat.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150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5" name="Google Shape;325;p42"/>
          <p:cNvSpPr txBox="1"/>
          <p:nvPr/>
        </p:nvSpPr>
        <p:spPr>
          <a:xfrm>
            <a:off x="968050" y="1438725"/>
            <a:ext cx="5932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Qu'est-ce que les compétences entrepreneuriales?</a:t>
            </a:r>
            <a:endParaRPr b="0" i="0" sz="1400" u="none" cap="none" strike="noStrike">
              <a:solidFill>
                <a:schemeClr val="dk1"/>
              </a:solidFill>
              <a:latin typeface="Arial"/>
              <a:ea typeface="Arial"/>
              <a:cs typeface="Arial"/>
              <a:sym typeface="Arial"/>
            </a:endParaRPr>
          </a:p>
        </p:txBody>
      </p:sp>
      <p:sp>
        <p:nvSpPr>
          <p:cNvPr id="326" name="Google Shape;326;p42"/>
          <p:cNvSpPr txBox="1"/>
          <p:nvPr/>
        </p:nvSpPr>
        <p:spPr>
          <a:xfrm>
            <a:off x="913453" y="3548125"/>
            <a:ext cx="58152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Exemples de compétences entrepreneuriales:</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7" name="Google Shape;327;p42"/>
          <p:cNvSpPr txBox="1"/>
          <p:nvPr/>
        </p:nvSpPr>
        <p:spPr>
          <a:xfrm>
            <a:off x="968058" y="4103086"/>
            <a:ext cx="8755800" cy="2550000"/>
          </a:xfrm>
          <a:prstGeom prst="rect">
            <a:avLst/>
          </a:prstGeom>
          <a:noFill/>
          <a:ln>
            <a:noFill/>
          </a:ln>
        </p:spPr>
        <p:txBody>
          <a:bodyPr anchorCtr="0" anchor="t" bIns="45700" lIns="91425" spcFirstLastPara="1" rIns="91425" wrap="square" tIns="45700">
            <a:spAutoFit/>
          </a:bodyPr>
          <a:lstStyle/>
          <a:p>
            <a:pPr indent="-336550" lvl="0" marL="457200" rtl="0" algn="l">
              <a:spcBef>
                <a:spcPts val="0"/>
              </a:spcBef>
              <a:spcAft>
                <a:spcPts val="0"/>
              </a:spcAft>
              <a:buClr>
                <a:schemeClr val="dk1"/>
              </a:buClr>
              <a:buSzPts val="1700"/>
              <a:buChar char="●"/>
            </a:pPr>
            <a:r>
              <a:rPr lang="en-US" sz="1700">
                <a:solidFill>
                  <a:schemeClr val="dk1"/>
                </a:solidFill>
              </a:rPr>
              <a:t>Compétences en gestion d'entreprise</a:t>
            </a:r>
            <a:endParaRPr sz="1700">
              <a:solidFill>
                <a:schemeClr val="dk1"/>
              </a:solidFill>
            </a:endParaRPr>
          </a:p>
          <a:p>
            <a:pPr indent="-336550" lvl="0" marL="457200" rtl="0" algn="l">
              <a:spcBef>
                <a:spcPts val="0"/>
              </a:spcBef>
              <a:spcAft>
                <a:spcPts val="0"/>
              </a:spcAft>
              <a:buClr>
                <a:schemeClr val="dk1"/>
              </a:buClr>
              <a:buSzPts val="1700"/>
              <a:buChar char="●"/>
            </a:pPr>
            <a:r>
              <a:rPr lang="en-US" sz="1700">
                <a:solidFill>
                  <a:schemeClr val="dk1"/>
                </a:solidFill>
              </a:rPr>
              <a:t>Compétences en matière d'image de marque,de marketing et de réseautage</a:t>
            </a:r>
            <a:endParaRPr sz="1700">
              <a:solidFill>
                <a:schemeClr val="dk1"/>
              </a:solidFill>
            </a:endParaRPr>
          </a:p>
          <a:p>
            <a:pPr indent="-336550" lvl="0" marL="457200" rtl="0" algn="l">
              <a:spcBef>
                <a:spcPts val="0"/>
              </a:spcBef>
              <a:spcAft>
                <a:spcPts val="0"/>
              </a:spcAft>
              <a:buClr>
                <a:schemeClr val="dk1"/>
              </a:buClr>
              <a:buSzPts val="1700"/>
              <a:buChar char="●"/>
            </a:pPr>
            <a:r>
              <a:rPr lang="en-US" sz="1700">
                <a:solidFill>
                  <a:schemeClr val="dk1"/>
                </a:solidFill>
              </a:rPr>
              <a:t>Communication et écoute</a:t>
            </a:r>
            <a:endParaRPr sz="1700">
              <a:solidFill>
                <a:schemeClr val="dk1"/>
              </a:solidFill>
            </a:endParaRPr>
          </a:p>
          <a:p>
            <a:pPr indent="-336550" lvl="0" marL="457200" rtl="0" algn="l">
              <a:spcBef>
                <a:spcPts val="0"/>
              </a:spcBef>
              <a:spcAft>
                <a:spcPts val="0"/>
              </a:spcAft>
              <a:buClr>
                <a:schemeClr val="dk1"/>
              </a:buClr>
              <a:buSzPts val="1700"/>
              <a:buChar char="●"/>
            </a:pPr>
            <a:r>
              <a:rPr lang="en-US" sz="1700">
                <a:solidFill>
                  <a:schemeClr val="dk1"/>
                </a:solidFill>
              </a:rPr>
              <a:t>Compétences en matière d'esprit critique</a:t>
            </a:r>
            <a:endParaRPr sz="1700">
              <a:solidFill>
                <a:schemeClr val="dk1"/>
              </a:solidFill>
            </a:endParaRPr>
          </a:p>
          <a:p>
            <a:pPr indent="-336550" lvl="0" marL="457200" rtl="0" algn="l">
              <a:spcBef>
                <a:spcPts val="0"/>
              </a:spcBef>
              <a:spcAft>
                <a:spcPts val="0"/>
              </a:spcAft>
              <a:buClr>
                <a:schemeClr val="dk1"/>
              </a:buClr>
              <a:buSzPts val="1700"/>
              <a:buChar char="●"/>
            </a:pPr>
            <a:r>
              <a:rPr lang="en-US" sz="1700">
                <a:solidFill>
                  <a:schemeClr val="dk1"/>
                </a:solidFill>
              </a:rPr>
              <a:t>Compétences en matière de réflexion stratégique et de planification</a:t>
            </a:r>
            <a:endParaRPr sz="1700">
              <a:solidFill>
                <a:schemeClr val="dk1"/>
              </a:solidFill>
            </a:endParaRPr>
          </a:p>
          <a:p>
            <a:pPr indent="-336550" lvl="0" marL="457200" rtl="0" algn="l">
              <a:spcBef>
                <a:spcPts val="0"/>
              </a:spcBef>
              <a:spcAft>
                <a:spcPts val="0"/>
              </a:spcAft>
              <a:buClr>
                <a:schemeClr val="dk1"/>
              </a:buClr>
              <a:buSzPts val="1700"/>
              <a:buChar char="●"/>
            </a:pPr>
            <a:r>
              <a:rPr lang="en-US" sz="1700">
                <a:solidFill>
                  <a:schemeClr val="dk1"/>
                </a:solidFill>
              </a:rPr>
              <a:t>Gestion du temps et compétences organisationnelles</a:t>
            </a:r>
            <a:endParaRPr sz="1700">
              <a:solidFill>
                <a:schemeClr val="dk1"/>
              </a:solidFill>
            </a:endParaRPr>
          </a:p>
          <a:p>
            <a:pPr indent="-336550" lvl="0" marL="457200" rtl="0" algn="l">
              <a:spcBef>
                <a:spcPts val="0"/>
              </a:spcBef>
              <a:spcAft>
                <a:spcPts val="0"/>
              </a:spcAft>
              <a:buClr>
                <a:schemeClr val="dk1"/>
              </a:buClr>
              <a:buSzPts val="1700"/>
              <a:buChar char="●"/>
            </a:pPr>
            <a:r>
              <a:rPr lang="en-US" sz="1700">
                <a:solidFill>
                  <a:schemeClr val="dk1"/>
                </a:solidFill>
              </a:rPr>
              <a:t>Compétences en matière de service à la clientèle</a:t>
            </a:r>
            <a:endParaRPr sz="1700">
              <a:solidFill>
                <a:schemeClr val="dk1"/>
              </a:solidFill>
            </a:endParaRPr>
          </a:p>
          <a:p>
            <a:pPr indent="0" lvl="0" marL="457200" marR="0" rtl="0" algn="l">
              <a:lnSpc>
                <a:spcPct val="100000"/>
              </a:lnSpc>
              <a:spcBef>
                <a:spcPts val="0"/>
              </a:spcBef>
              <a:spcAft>
                <a:spcPts val="0"/>
              </a:spcAft>
              <a:buNone/>
            </a:pPr>
            <a:r>
              <a:t/>
            </a:r>
            <a:endParaRPr sz="1700">
              <a:solidFill>
                <a:schemeClr val="dk1"/>
              </a:solidFill>
            </a:endParaRPr>
          </a:p>
          <a:p>
            <a:pPr indent="0" lvl="0" marL="457200" marR="0" rtl="0" algn="l">
              <a:lnSpc>
                <a:spcPct val="100000"/>
              </a:lnSpc>
              <a:spcBef>
                <a:spcPts val="80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pic>
        <p:nvPicPr>
          <p:cNvPr id="332" name="Google Shape;332;p43"/>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33" name="Google Shape;333;p43"/>
          <p:cNvSpPr txBox="1"/>
          <p:nvPr/>
        </p:nvSpPr>
        <p:spPr>
          <a:xfrm>
            <a:off x="968059" y="977030"/>
            <a:ext cx="8755800" cy="1200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Section 1: Introduction aux compétences entrepreneuriales</a:t>
            </a:r>
            <a:endParaRPr b="1" sz="1800">
              <a:solidFill>
                <a:schemeClr val="dk1"/>
              </a:solidFill>
            </a:endParaRPr>
          </a:p>
          <a:p>
            <a:pPr indent="0" lvl="0" marL="0" marR="0" rtl="0" algn="ctr">
              <a:lnSpc>
                <a:spcPct val="100000"/>
              </a:lnSpc>
              <a:spcBef>
                <a:spcPts val="0"/>
              </a:spcBef>
              <a:spcAft>
                <a:spcPts val="0"/>
              </a:spcAft>
              <a:buClr>
                <a:schemeClr val="dk1"/>
              </a:buClr>
              <a:buSzPts val="1800"/>
              <a:buFont typeface="Arial"/>
              <a:buNone/>
            </a:pPr>
            <a:r>
              <a:t/>
            </a:r>
            <a:endParaRPr b="1" sz="1800">
              <a:solidFill>
                <a:schemeClr val="dk1"/>
              </a:solidFil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4" name="Google Shape;334;p43"/>
          <p:cNvSpPr txBox="1"/>
          <p:nvPr/>
        </p:nvSpPr>
        <p:spPr>
          <a:xfrm>
            <a:off x="1143859" y="1716368"/>
            <a:ext cx="87558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Importance des compétences entrepreneuriales</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
        <p:nvSpPr>
          <p:cNvPr id="335" name="Google Shape;335;p43"/>
          <p:cNvSpPr txBox="1"/>
          <p:nvPr/>
        </p:nvSpPr>
        <p:spPr>
          <a:xfrm>
            <a:off x="1143859" y="2362877"/>
            <a:ext cx="8755800" cy="4540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lang="en-US" sz="1700">
                <a:solidFill>
                  <a:schemeClr val="dk1"/>
                </a:solidFill>
              </a:rPr>
              <a:t>Les compétences entrepreneuriales sont essentielles pour permettre aux entrepreneurs d'identifier les opportunités, de prendre des décisions efficaces, de concrétiser leurs idées, de relever les défis et d'allouer correctement les ressources pour atteindre les objectifs et réussir. L'importance des compétences entrepreneuriales réside dans :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36550" lvl="0" marL="457200" rtl="0" algn="just">
              <a:spcBef>
                <a:spcPts val="0"/>
              </a:spcBef>
              <a:spcAft>
                <a:spcPts val="0"/>
              </a:spcAft>
              <a:buClr>
                <a:schemeClr val="dk1"/>
              </a:buClr>
              <a:buSzPts val="1700"/>
              <a:buChar char="●"/>
            </a:pPr>
            <a:r>
              <a:rPr lang="en-US" sz="1700">
                <a:solidFill>
                  <a:schemeClr val="dk1"/>
                </a:solidFill>
              </a:rPr>
              <a:t>Encourager le changement social et améliorer les conditions de vie </a:t>
            </a:r>
            <a:endParaRPr sz="1700">
              <a:solidFill>
                <a:schemeClr val="dk1"/>
              </a:solidFill>
            </a:endParaRPr>
          </a:p>
          <a:p>
            <a:pPr indent="-336550" lvl="0" marL="457200" rtl="0" algn="just">
              <a:spcBef>
                <a:spcPts val="0"/>
              </a:spcBef>
              <a:spcAft>
                <a:spcPts val="0"/>
              </a:spcAft>
              <a:buClr>
                <a:schemeClr val="dk1"/>
              </a:buClr>
              <a:buSzPts val="1700"/>
              <a:buChar char="●"/>
            </a:pPr>
            <a:r>
              <a:rPr lang="en-US" sz="1700">
                <a:solidFill>
                  <a:schemeClr val="dk1"/>
                </a:solidFill>
              </a:rPr>
              <a:t>Créer des opportunités d'emploi pour les autres</a:t>
            </a:r>
            <a:endParaRPr sz="1700">
              <a:solidFill>
                <a:schemeClr val="dk1"/>
              </a:solidFill>
            </a:endParaRPr>
          </a:p>
          <a:p>
            <a:pPr indent="-336550" lvl="0" marL="457200" rtl="0" algn="just">
              <a:spcBef>
                <a:spcPts val="0"/>
              </a:spcBef>
              <a:spcAft>
                <a:spcPts val="0"/>
              </a:spcAft>
              <a:buClr>
                <a:schemeClr val="dk1"/>
              </a:buClr>
              <a:buSzPts val="1700"/>
              <a:buChar char="●"/>
            </a:pPr>
            <a:r>
              <a:rPr lang="en-US" sz="1700">
                <a:solidFill>
                  <a:schemeClr val="dk1"/>
                </a:solidFill>
              </a:rPr>
              <a:t>Stimuler la croissance économique et ouvrir de nouveaux marchés et de nouvelles industries </a:t>
            </a:r>
            <a:endParaRPr sz="1700">
              <a:solidFill>
                <a:schemeClr val="dk1"/>
              </a:solidFill>
            </a:endParaRPr>
          </a:p>
          <a:p>
            <a:pPr indent="-336550" lvl="0" marL="457200" rtl="0" algn="just">
              <a:spcBef>
                <a:spcPts val="0"/>
              </a:spcBef>
              <a:spcAft>
                <a:spcPts val="0"/>
              </a:spcAft>
              <a:buClr>
                <a:schemeClr val="dk1"/>
              </a:buClr>
              <a:buSzPts val="1700"/>
              <a:buChar char="●"/>
            </a:pPr>
            <a:r>
              <a:rPr lang="en-US" sz="1700">
                <a:solidFill>
                  <a:schemeClr val="dk1"/>
                </a:solidFill>
              </a:rPr>
              <a:t>Améliorer la qualité de vie grâce à de nouvelles idées et à la création de produits ou de services fonctionnels </a:t>
            </a:r>
            <a:endParaRPr sz="1700">
              <a:solidFill>
                <a:schemeClr val="dk1"/>
              </a:solidFill>
            </a:endParaRPr>
          </a:p>
          <a:p>
            <a:pPr indent="-336550" lvl="0" marL="457200" rtl="0" algn="just">
              <a:spcBef>
                <a:spcPts val="0"/>
              </a:spcBef>
              <a:spcAft>
                <a:spcPts val="0"/>
              </a:spcAft>
              <a:buClr>
                <a:schemeClr val="dk1"/>
              </a:buClr>
              <a:buSzPts val="1700"/>
              <a:buChar char="●"/>
            </a:pPr>
            <a:r>
              <a:rPr lang="en-US" sz="1700">
                <a:solidFill>
                  <a:schemeClr val="dk1"/>
                </a:solidFill>
              </a:rPr>
              <a:t>offrir des possibilités de développement personnel et professionnel, ainsi que des récompenses financières</a:t>
            </a:r>
            <a:endParaRPr sz="1700">
              <a:solidFill>
                <a:schemeClr val="dk1"/>
              </a:solidFill>
            </a:endParaRPr>
          </a:p>
          <a:p>
            <a:pPr indent="-336550" lvl="0" marL="457200" rtl="0" algn="just">
              <a:spcBef>
                <a:spcPts val="0"/>
              </a:spcBef>
              <a:spcAft>
                <a:spcPts val="0"/>
              </a:spcAft>
              <a:buClr>
                <a:schemeClr val="dk1"/>
              </a:buClr>
              <a:buSzPts val="1700"/>
              <a:buChar char="●"/>
            </a:pPr>
            <a:r>
              <a:rPr lang="en-US" sz="1700">
                <a:solidFill>
                  <a:schemeClr val="dk1"/>
                </a:solidFill>
              </a:rPr>
              <a:t>Améliorer la capacité d'une personne à travailler efficacement seule ou en collaboration</a:t>
            </a:r>
            <a:endParaRPr sz="1700">
              <a:solidFill>
                <a:schemeClr val="dk1"/>
              </a:solidFill>
            </a:endParaRPr>
          </a:p>
          <a:p>
            <a:pPr indent="-336550" lvl="0" marL="457200" rtl="0" algn="just">
              <a:spcBef>
                <a:spcPts val="0"/>
              </a:spcBef>
              <a:spcAft>
                <a:spcPts val="0"/>
              </a:spcAft>
              <a:buClr>
                <a:schemeClr val="dk1"/>
              </a:buClr>
              <a:buSzPts val="1700"/>
              <a:buChar char="●"/>
            </a:pPr>
            <a:r>
              <a:rPr lang="en-US" sz="1700">
                <a:solidFill>
                  <a:schemeClr val="dk1"/>
                </a:solidFill>
              </a:rPr>
              <a:t>Atteindre les objectifs souhaités et obtenir d'excellents résultats</a:t>
            </a:r>
            <a:endParaRPr sz="1700">
              <a:solidFill>
                <a:schemeClr val="dk1"/>
              </a:solidFill>
            </a:endParaRPr>
          </a:p>
          <a:p>
            <a:pPr indent="0" lvl="0" marL="457200" marR="0" rtl="0" algn="just">
              <a:lnSpc>
                <a:spcPct val="100000"/>
              </a:lnSpc>
              <a:spcBef>
                <a:spcPts val="0"/>
              </a:spcBef>
              <a:spcAft>
                <a:spcPts val="0"/>
              </a:spcAft>
              <a:buNone/>
            </a:pPr>
            <a:r>
              <a:t/>
            </a:r>
            <a:endParaRPr sz="1700">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pic>
        <p:nvPicPr>
          <p:cNvPr id="340" name="Google Shape;340;p44"/>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41" name="Google Shape;341;p44"/>
          <p:cNvSpPr txBox="1"/>
          <p:nvPr/>
        </p:nvSpPr>
        <p:spPr>
          <a:xfrm>
            <a:off x="968059" y="977030"/>
            <a:ext cx="8755800" cy="1200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Section 1: Introduction aux compétences entrepreneuriales</a:t>
            </a:r>
            <a:endParaRPr b="1" sz="1800">
              <a:solidFill>
                <a:schemeClr val="dk1"/>
              </a:solidFill>
            </a:endParaRPr>
          </a:p>
          <a:p>
            <a:pPr indent="0" lvl="0" marL="0" marR="0" rtl="0" algn="ctr">
              <a:lnSpc>
                <a:spcPct val="100000"/>
              </a:lnSpc>
              <a:spcBef>
                <a:spcPts val="0"/>
              </a:spcBef>
              <a:spcAft>
                <a:spcPts val="0"/>
              </a:spcAft>
              <a:buClr>
                <a:schemeClr val="dk1"/>
              </a:buClr>
              <a:buSzPts val="1800"/>
              <a:buFont typeface="Arial"/>
              <a:buNone/>
            </a:pPr>
            <a:r>
              <a:t/>
            </a:r>
            <a:endParaRPr b="1" sz="1800">
              <a:solidFill>
                <a:schemeClr val="dk1"/>
              </a:solidFil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2" name="Google Shape;342;p44"/>
          <p:cNvSpPr txBox="1"/>
          <p:nvPr/>
        </p:nvSpPr>
        <p:spPr>
          <a:xfrm>
            <a:off x="854809" y="1658968"/>
            <a:ext cx="8755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Importance de l'esprit d'entreprise dans l'économie</a:t>
            </a:r>
            <a:endParaRPr b="1" i="0" sz="1800" u="none" cap="none" strike="noStrike">
              <a:solidFill>
                <a:schemeClr val="dk1"/>
              </a:solidFill>
              <a:latin typeface="Arial"/>
              <a:ea typeface="Arial"/>
              <a:cs typeface="Arial"/>
              <a:sym typeface="Arial"/>
            </a:endParaRPr>
          </a:p>
        </p:txBody>
      </p:sp>
      <p:sp>
        <p:nvSpPr>
          <p:cNvPr id="343" name="Google Shape;343;p44"/>
          <p:cNvSpPr txBox="1"/>
          <p:nvPr/>
        </p:nvSpPr>
        <p:spPr>
          <a:xfrm>
            <a:off x="758900" y="2180075"/>
            <a:ext cx="9174000" cy="6164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Arial"/>
              <a:buNone/>
            </a:pPr>
            <a:r>
              <a:rPr lang="en-US" sz="1700">
                <a:solidFill>
                  <a:schemeClr val="dk1"/>
                </a:solidFill>
              </a:rPr>
              <a:t>L'esprit d'entreprise joue un rôle crucial dans l'économie, en contribuant à sa croissance, à l'innovation et au développement général. L'importance de l'esprit d'entreprise dans l'économie peut être perçue à travers différents aspects clés:</a:t>
            </a:r>
            <a:endParaRPr b="0" i="0" sz="1700" u="none" cap="none" strike="noStrike">
              <a:solidFill>
                <a:schemeClr val="dk1"/>
              </a:solidFill>
              <a:latin typeface="Arial"/>
              <a:ea typeface="Arial"/>
              <a:cs typeface="Arial"/>
              <a:sym typeface="Arial"/>
            </a:endParaRPr>
          </a:p>
          <a:p>
            <a:pPr indent="-228600" lvl="0" marL="457200" marR="0" rtl="0" algn="l">
              <a:lnSpc>
                <a:spcPct val="100000"/>
              </a:lnSpc>
              <a:spcBef>
                <a:spcPts val="1500"/>
              </a:spcBef>
              <a:spcAft>
                <a:spcPts val="0"/>
              </a:spcAft>
              <a:buClr>
                <a:schemeClr val="dk1"/>
              </a:buClr>
              <a:buSzPts val="1700"/>
              <a:buFont typeface="Roboto"/>
              <a:buNone/>
            </a:pPr>
            <a:r>
              <a:rPr lang="en-US" sz="1700">
                <a:solidFill>
                  <a:schemeClr val="dk1"/>
                </a:solidFill>
              </a:rPr>
              <a:t>Création d'emploi:</a:t>
            </a:r>
            <a:endParaRPr b="0" i="0" sz="1700" u="none" cap="none" strike="noStrike">
              <a:solidFill>
                <a:schemeClr val="dk1"/>
              </a:solidFill>
              <a:latin typeface="Arial"/>
              <a:ea typeface="Arial"/>
              <a:cs typeface="Arial"/>
              <a:sym typeface="Arial"/>
            </a:endParaRPr>
          </a:p>
          <a:p>
            <a:pPr indent="-336550" lvl="1" marL="914400" marR="0" rtl="0" algn="l">
              <a:lnSpc>
                <a:spcPct val="100000"/>
              </a:lnSpc>
              <a:spcBef>
                <a:spcPts val="0"/>
              </a:spcBef>
              <a:spcAft>
                <a:spcPts val="0"/>
              </a:spcAft>
              <a:buClr>
                <a:schemeClr val="dk1"/>
              </a:buClr>
              <a:buSzPts val="1700"/>
              <a:buFont typeface="Roboto"/>
              <a:buChar char="●"/>
            </a:pPr>
            <a:r>
              <a:rPr lang="en-US" sz="1700">
                <a:solidFill>
                  <a:schemeClr val="dk1"/>
                </a:solidFill>
              </a:rPr>
              <a:t>Les entrepreneurs créent de nouvelles entreprises qui, à leur tour, génèrent des opportunités d'emploi. Les petites et moyennes entreprises (PME), souvent dirigées par des entrepreneurs, contribuent de manière significative à la création d'emplois dans le monde.</a:t>
            </a:r>
            <a:endParaRPr b="0" i="0" sz="17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chemeClr val="dk1"/>
              </a:buClr>
              <a:buSzPts val="1700"/>
              <a:buFont typeface="Roboto"/>
              <a:buNone/>
            </a:pPr>
            <a:r>
              <a:rPr lang="en-US" sz="1700">
                <a:solidFill>
                  <a:schemeClr val="dk1"/>
                </a:solidFill>
              </a:rPr>
              <a:t>Innovation et progrès technologique:</a:t>
            </a:r>
            <a:endParaRPr b="0" i="0" sz="1700" u="none" cap="none" strike="noStrike">
              <a:solidFill>
                <a:schemeClr val="dk1"/>
              </a:solidFill>
              <a:latin typeface="Arial"/>
              <a:ea typeface="Arial"/>
              <a:cs typeface="Arial"/>
              <a:sym typeface="Arial"/>
            </a:endParaRPr>
          </a:p>
          <a:p>
            <a:pPr indent="-336550" lvl="1" marL="914400" marR="0" rtl="0" algn="l">
              <a:lnSpc>
                <a:spcPct val="100000"/>
              </a:lnSpc>
              <a:spcBef>
                <a:spcPts val="0"/>
              </a:spcBef>
              <a:spcAft>
                <a:spcPts val="0"/>
              </a:spcAft>
              <a:buClr>
                <a:schemeClr val="dk1"/>
              </a:buClr>
              <a:buSzPts val="1700"/>
              <a:buFont typeface="Roboto"/>
              <a:buChar char="●"/>
            </a:pPr>
            <a:r>
              <a:rPr lang="en-US" sz="1700">
                <a:solidFill>
                  <a:schemeClr val="dk1"/>
                </a:solidFill>
              </a:rPr>
              <a:t>Les entrepreneurs sont des moteurs de l'innovation. Ils introduisent de nouvelles idées, de nouveaux produits et de nouveaux services, ce qui conduit à des avancées technologiques susceptibles d'améliorer l'efficacité, la productivité et la compétitivité économique globale.</a:t>
            </a:r>
            <a:endParaRPr b="0" i="0" sz="17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chemeClr val="dk1"/>
              </a:buClr>
              <a:buSzPts val="1700"/>
              <a:buFont typeface="Roboto"/>
              <a:buNone/>
            </a:pPr>
            <a:r>
              <a:rPr lang="en-US" sz="1700">
                <a:solidFill>
                  <a:schemeClr val="dk1"/>
                </a:solidFill>
              </a:rPr>
              <a:t>Croissance économique:</a:t>
            </a:r>
            <a:endParaRPr b="0" i="0" sz="1700" u="none" cap="none" strike="noStrike">
              <a:solidFill>
                <a:schemeClr val="dk1"/>
              </a:solidFill>
              <a:latin typeface="Arial"/>
              <a:ea typeface="Arial"/>
              <a:cs typeface="Arial"/>
              <a:sym typeface="Arial"/>
            </a:endParaRPr>
          </a:p>
          <a:p>
            <a:pPr indent="-336550" lvl="1" marL="914400" marR="0" rtl="0" algn="l">
              <a:lnSpc>
                <a:spcPct val="100000"/>
              </a:lnSpc>
              <a:spcBef>
                <a:spcPts val="0"/>
              </a:spcBef>
              <a:spcAft>
                <a:spcPts val="0"/>
              </a:spcAft>
              <a:buClr>
                <a:schemeClr val="dk1"/>
              </a:buClr>
              <a:buSzPts val="1700"/>
              <a:buFont typeface="Roboto"/>
              <a:buChar char="●"/>
            </a:pPr>
            <a:r>
              <a:rPr lang="en-US" sz="1700">
                <a:solidFill>
                  <a:schemeClr val="dk1"/>
                </a:solidFill>
              </a:rPr>
              <a:t>La création et la croissance des entreprises contribuent directement à l'expansion économique. Les entrepreneurs favorisent le développement économique en investissant des capitaux, en créant de la richesse et en stimulant l'activité économique.</a:t>
            </a:r>
            <a:endParaRPr b="0" i="0" sz="1700" u="none" cap="none" strike="noStrike">
              <a:solidFill>
                <a:schemeClr val="dk1"/>
              </a:solidFill>
              <a:latin typeface="Arial"/>
              <a:ea typeface="Arial"/>
              <a:cs typeface="Arial"/>
              <a:sym typeface="Arial"/>
            </a:endParaRPr>
          </a:p>
          <a:p>
            <a:pPr indent="0" lvl="0" marL="457200" marR="0" rtl="0" algn="l">
              <a:lnSpc>
                <a:spcPct val="100000"/>
              </a:lnSpc>
              <a:spcBef>
                <a:spcPts val="150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150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id="348" name="Google Shape;348;p45"/>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49" name="Google Shape;349;p45"/>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Section 2: Les 10 principales compétences entrepreneuriales</a:t>
            </a:r>
            <a:endParaRPr b="0" i="0" sz="1800" u="none" cap="none" strike="noStrike">
              <a:solidFill>
                <a:schemeClr val="dk1"/>
              </a:solidFill>
              <a:latin typeface="Calibri"/>
              <a:ea typeface="Calibri"/>
              <a:cs typeface="Calibri"/>
              <a:sym typeface="Calibri"/>
            </a:endParaRPr>
          </a:p>
        </p:txBody>
      </p:sp>
      <p:sp>
        <p:nvSpPr>
          <p:cNvPr id="350" name="Google Shape;350;p45"/>
          <p:cNvSpPr txBox="1"/>
          <p:nvPr/>
        </p:nvSpPr>
        <p:spPr>
          <a:xfrm>
            <a:off x="1260800" y="2117538"/>
            <a:ext cx="8170200" cy="410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lang="en-US" sz="1700"/>
              <a:t>Pour que les entrepreneurs puissent planifier, organiser, diriger et contrôler efficacement les ressources d'une organisation, ils doivent posséder des compétences en gestion d'entreprise. Ces compétences peuvent accroître la crédibilité d'une entreprise, stimuler la productivité, contrôler les risques, mettre en œuvre des plans fructueux, favoriser une culture d'entreprise agréable et élargir la clientèle.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u="sng"/>
              <a:t>Les compétences en matière de gestion d'entreprise comprennent</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rtl="0" algn="l">
              <a:spcBef>
                <a:spcPts val="0"/>
              </a:spcBef>
              <a:spcAft>
                <a:spcPts val="0"/>
              </a:spcAft>
              <a:buSzPts val="1700"/>
              <a:buChar char="➔"/>
            </a:pPr>
            <a:r>
              <a:rPr lang="en-US" sz="1700"/>
              <a:t>Leadership</a:t>
            </a:r>
            <a:endParaRPr sz="1700"/>
          </a:p>
          <a:p>
            <a:pPr indent="-336550" lvl="0" marL="457200" rtl="0" algn="l">
              <a:spcBef>
                <a:spcPts val="0"/>
              </a:spcBef>
              <a:spcAft>
                <a:spcPts val="0"/>
              </a:spcAft>
              <a:buSzPts val="1700"/>
              <a:buChar char="➔"/>
            </a:pPr>
            <a:r>
              <a:rPr lang="en-US" sz="1700"/>
              <a:t>Réflexion stratégique</a:t>
            </a:r>
            <a:endParaRPr sz="1700"/>
          </a:p>
          <a:p>
            <a:pPr indent="-336550" lvl="0" marL="457200" rtl="0" algn="l">
              <a:spcBef>
                <a:spcPts val="0"/>
              </a:spcBef>
              <a:spcAft>
                <a:spcPts val="0"/>
              </a:spcAft>
              <a:buSzPts val="1700"/>
              <a:buChar char="➔"/>
            </a:pPr>
            <a:r>
              <a:rPr lang="en-US" sz="1700"/>
              <a:t>Gestion du budget </a:t>
            </a:r>
            <a:endParaRPr sz="1700"/>
          </a:p>
          <a:p>
            <a:pPr indent="-336550" lvl="0" marL="457200" rtl="0" algn="l">
              <a:spcBef>
                <a:spcPts val="0"/>
              </a:spcBef>
              <a:spcAft>
                <a:spcPts val="0"/>
              </a:spcAft>
              <a:buSzPts val="1700"/>
              <a:buChar char="➔"/>
            </a:pPr>
            <a:r>
              <a:rPr lang="en-US" sz="1700"/>
              <a:t>Sens des affaires</a:t>
            </a:r>
            <a:endParaRPr sz="1700"/>
          </a:p>
          <a:p>
            <a:pPr indent="-336550" lvl="0" marL="457200" rtl="0" algn="l">
              <a:spcBef>
                <a:spcPts val="0"/>
              </a:spcBef>
              <a:spcAft>
                <a:spcPts val="0"/>
              </a:spcAft>
              <a:buSzPts val="1700"/>
              <a:buChar char="➔"/>
            </a:pPr>
            <a:r>
              <a:rPr lang="en-US" sz="1700"/>
              <a:t>la communication </a:t>
            </a:r>
            <a:endParaRPr sz="1700"/>
          </a:p>
          <a:p>
            <a:pPr indent="0" lvl="0" marL="457200" marR="0" rtl="0" algn="l">
              <a:lnSpc>
                <a:spcPct val="100000"/>
              </a:lnSpc>
              <a:spcBef>
                <a:spcPts val="0"/>
              </a:spcBef>
              <a:spcAft>
                <a:spcPts val="0"/>
              </a:spcAft>
              <a:buNone/>
            </a:pPr>
            <a:r>
              <a:t/>
            </a:r>
            <a:endParaRPr sz="1700"/>
          </a:p>
        </p:txBody>
      </p:sp>
      <p:sp>
        <p:nvSpPr>
          <p:cNvPr id="351" name="Google Shape;351;p45"/>
          <p:cNvSpPr txBox="1"/>
          <p:nvPr/>
        </p:nvSpPr>
        <p:spPr>
          <a:xfrm>
            <a:off x="1260800" y="1717350"/>
            <a:ext cx="46629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lang="en-US" sz="1600"/>
              <a:t>1. Compétences en gestion d'entreprise</a:t>
            </a:r>
            <a:endParaRPr b="1" i="0" sz="1600" u="none" cap="none" strike="noStrike">
              <a:solidFill>
                <a:srgbClr val="000000"/>
              </a:solidFill>
              <a:latin typeface="Arial"/>
              <a:ea typeface="Arial"/>
              <a:cs typeface="Arial"/>
              <a:sym typeface="Arial"/>
            </a:endParaRPr>
          </a:p>
        </p:txBody>
      </p:sp>
      <p:pic>
        <p:nvPicPr>
          <p:cNvPr id="352" name="Google Shape;352;p45"/>
          <p:cNvPicPr preferRelativeResize="0"/>
          <p:nvPr/>
        </p:nvPicPr>
        <p:blipFill rotWithShape="1">
          <a:blip r:embed="rId4">
            <a:alphaModFix/>
          </a:blip>
          <a:srcRect b="0" l="0" r="0" t="0"/>
          <a:stretch/>
        </p:blipFill>
        <p:spPr>
          <a:xfrm>
            <a:off x="7204448" y="4431175"/>
            <a:ext cx="1919300" cy="173970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pic>
        <p:nvPicPr>
          <p:cNvPr id="357" name="Google Shape;357;p46"/>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58" name="Google Shape;358;p46"/>
          <p:cNvSpPr txBox="1"/>
          <p:nvPr/>
        </p:nvSpPr>
        <p:spPr>
          <a:xfrm>
            <a:off x="968059" y="977030"/>
            <a:ext cx="87558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Section 2: Les 10 principales compétences entrepreneuriales</a:t>
            </a:r>
            <a:endParaRPr sz="1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1" sz="1800">
              <a:solidFill>
                <a:schemeClr val="dk1"/>
              </a:solidFill>
            </a:endParaRPr>
          </a:p>
        </p:txBody>
      </p:sp>
      <p:sp>
        <p:nvSpPr>
          <p:cNvPr id="359" name="Google Shape;359;p46"/>
          <p:cNvSpPr txBox="1"/>
          <p:nvPr/>
        </p:nvSpPr>
        <p:spPr>
          <a:xfrm>
            <a:off x="1260800" y="1717338"/>
            <a:ext cx="8170200" cy="515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700"/>
              <a:t>2. Communication et écoute</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a:t>En parlant, en écrivant et en utilisant d'autres formes d'expression, les personnes ayant des </a:t>
            </a:r>
            <a:r>
              <a:rPr b="1" lang="en-US" sz="1700"/>
              <a:t>compétences de communication</a:t>
            </a:r>
            <a:r>
              <a:rPr lang="en-US" sz="1700"/>
              <a:t> efficaces peuvent transmettre leurs pensées, leurs idées et leurs sentiments de manière claire et concise. La capacité à comprendre, à retenir et à réagir correctement à l'information est une fonction des </a:t>
            </a:r>
            <a:r>
              <a:rPr b="1" lang="en-US" sz="1700"/>
              <a:t>compétences d'écoute</a:t>
            </a:r>
            <a:r>
              <a:rPr lang="en-US" sz="1700"/>
              <a:t>. Afin d'établir et de développer des liens, de résoudre des problèmes, de comprendre les besoins et les points de vue, et de prendre des décisions en connaissance de cause, une communication et une écoute efficaces sont des capacités entrepreneuriales cruciales.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u="sng"/>
              <a:t>Les compétences en matière de communication et d'écoute comprennent:</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914400" rtl="0" algn="l">
              <a:spcBef>
                <a:spcPts val="0"/>
              </a:spcBef>
              <a:spcAft>
                <a:spcPts val="0"/>
              </a:spcAft>
              <a:buSzPts val="1700"/>
              <a:buChar char="➔"/>
            </a:pPr>
            <a:r>
              <a:rPr lang="en-US" sz="1700"/>
              <a:t>Communication écrite  </a:t>
            </a:r>
            <a:endParaRPr sz="1700"/>
          </a:p>
          <a:p>
            <a:pPr indent="-336550" lvl="0" marL="914400" rtl="0" algn="l">
              <a:spcBef>
                <a:spcPts val="0"/>
              </a:spcBef>
              <a:spcAft>
                <a:spcPts val="0"/>
              </a:spcAft>
              <a:buSzPts val="1700"/>
              <a:buChar char="➔"/>
            </a:pPr>
            <a:r>
              <a:rPr lang="en-US" sz="1700"/>
              <a:t>Communication non verbale </a:t>
            </a:r>
            <a:endParaRPr sz="1700"/>
          </a:p>
          <a:p>
            <a:pPr indent="-336550" lvl="0" marL="914400" rtl="0" algn="l">
              <a:spcBef>
                <a:spcPts val="0"/>
              </a:spcBef>
              <a:spcAft>
                <a:spcPts val="0"/>
              </a:spcAft>
              <a:buSzPts val="1700"/>
              <a:buChar char="➔"/>
            </a:pPr>
            <a:r>
              <a:rPr lang="en-US" sz="1700"/>
              <a:t>Gestion du stress </a:t>
            </a:r>
            <a:endParaRPr sz="1700"/>
          </a:p>
          <a:p>
            <a:pPr indent="-336550" lvl="0" marL="914400" rtl="0" algn="l">
              <a:spcBef>
                <a:spcPts val="0"/>
              </a:spcBef>
              <a:spcAft>
                <a:spcPts val="0"/>
              </a:spcAft>
              <a:buSzPts val="1700"/>
              <a:buChar char="➔"/>
            </a:pPr>
            <a:r>
              <a:rPr lang="en-US" sz="1700"/>
              <a:t>L'écoute active </a:t>
            </a:r>
            <a:endParaRPr sz="1700"/>
          </a:p>
          <a:p>
            <a:pPr indent="-336550" lvl="0" marL="914400" rtl="0" algn="l">
              <a:spcBef>
                <a:spcPts val="0"/>
              </a:spcBef>
              <a:spcAft>
                <a:spcPts val="0"/>
              </a:spcAft>
              <a:buSzPts val="1700"/>
              <a:buChar char="➔"/>
            </a:pPr>
            <a:r>
              <a:rPr lang="en-US" sz="1700"/>
              <a:t>Contrôle des émotions</a:t>
            </a:r>
            <a:endParaRPr sz="1700"/>
          </a:p>
          <a:p>
            <a:pPr indent="0" lvl="0" marL="914400" marR="0" rtl="0" algn="l">
              <a:lnSpc>
                <a:spcPct val="100000"/>
              </a:lnSpc>
              <a:spcBef>
                <a:spcPts val="0"/>
              </a:spcBef>
              <a:spcAft>
                <a:spcPts val="0"/>
              </a:spcAft>
              <a:buNone/>
            </a:pPr>
            <a:r>
              <a:t/>
            </a:r>
            <a:endParaRPr sz="17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pic>
        <p:nvPicPr>
          <p:cNvPr id="364" name="Google Shape;364;p47"/>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65" name="Google Shape;365;p47"/>
          <p:cNvSpPr txBox="1"/>
          <p:nvPr/>
        </p:nvSpPr>
        <p:spPr>
          <a:xfrm>
            <a:off x="968059" y="977030"/>
            <a:ext cx="87558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Section 2: Les 10 principales compétences entrepreneuriales</a:t>
            </a:r>
            <a:endParaRPr sz="1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1" sz="1800">
              <a:solidFill>
                <a:schemeClr val="dk1"/>
              </a:solidFill>
            </a:endParaRPr>
          </a:p>
        </p:txBody>
      </p:sp>
      <p:pic>
        <p:nvPicPr>
          <p:cNvPr id="366" name="Google Shape;366;p47"/>
          <p:cNvPicPr preferRelativeResize="0"/>
          <p:nvPr/>
        </p:nvPicPr>
        <p:blipFill rotWithShape="1">
          <a:blip r:embed="rId4">
            <a:alphaModFix/>
          </a:blip>
          <a:srcRect b="0" l="0" r="0" t="0"/>
          <a:stretch/>
        </p:blipFill>
        <p:spPr>
          <a:xfrm>
            <a:off x="6756475" y="4652887"/>
            <a:ext cx="2201825" cy="1913390"/>
          </a:xfrm>
          <a:prstGeom prst="rect">
            <a:avLst/>
          </a:prstGeom>
          <a:noFill/>
          <a:ln>
            <a:noFill/>
          </a:ln>
        </p:spPr>
      </p:pic>
      <p:sp>
        <p:nvSpPr>
          <p:cNvPr id="367" name="Google Shape;367;p47"/>
          <p:cNvSpPr txBox="1"/>
          <p:nvPr/>
        </p:nvSpPr>
        <p:spPr>
          <a:xfrm>
            <a:off x="1260800" y="1717338"/>
            <a:ext cx="8170200" cy="463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700"/>
              <a:t>3. Compétences en matière de pensée critique et créative</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a:t>De </a:t>
            </a:r>
            <a:r>
              <a:rPr b="1" lang="en-US" sz="1700"/>
              <a:t>solides compétences en matière de pensée critique et créative </a:t>
            </a:r>
            <a:r>
              <a:rPr lang="en-US" sz="1700"/>
              <a:t>sont essentielles pour permettre aux entrepreneurs de créer et de développer leur entreprise. L'esprit critique vous permet d'analyser objectivement les informations en utilisant les preuves pour prendre des décisions éclairées et résoudre les problèmes. La pensée créative permet d'aborder les problèmes sous différents angles, d'envisager d'autres perspectives et de trouver des idées originales.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u="sng"/>
              <a:t>Les compétences en matière de pensée critique et créative comprennent:</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rtl="0" algn="l">
              <a:spcBef>
                <a:spcPts val="0"/>
              </a:spcBef>
              <a:spcAft>
                <a:spcPts val="0"/>
              </a:spcAft>
              <a:buSzPts val="1700"/>
              <a:buChar char="➔"/>
            </a:pPr>
            <a:r>
              <a:rPr lang="en-US" sz="1700"/>
              <a:t>Analyse </a:t>
            </a:r>
            <a:endParaRPr sz="1700"/>
          </a:p>
          <a:p>
            <a:pPr indent="-336550" lvl="0" marL="457200" rtl="0" algn="l">
              <a:spcBef>
                <a:spcPts val="0"/>
              </a:spcBef>
              <a:spcAft>
                <a:spcPts val="0"/>
              </a:spcAft>
              <a:buSzPts val="1700"/>
              <a:buChar char="➔"/>
            </a:pPr>
            <a:r>
              <a:rPr lang="en-US" sz="1700"/>
              <a:t>Remue-méninges </a:t>
            </a:r>
            <a:endParaRPr sz="1700"/>
          </a:p>
          <a:p>
            <a:pPr indent="-336550" lvl="0" marL="457200" rtl="0" algn="l">
              <a:spcBef>
                <a:spcPts val="0"/>
              </a:spcBef>
              <a:spcAft>
                <a:spcPts val="0"/>
              </a:spcAft>
              <a:buSzPts val="1700"/>
              <a:buChar char="➔"/>
            </a:pPr>
            <a:r>
              <a:rPr lang="en-US" sz="1700"/>
              <a:t>Visualisation </a:t>
            </a:r>
            <a:endParaRPr sz="1700"/>
          </a:p>
          <a:p>
            <a:pPr indent="-336550" lvl="0" marL="457200" rtl="0" algn="l">
              <a:spcBef>
                <a:spcPts val="0"/>
              </a:spcBef>
              <a:spcAft>
                <a:spcPts val="0"/>
              </a:spcAft>
              <a:buSzPts val="1700"/>
              <a:buChar char="➔"/>
            </a:pPr>
            <a:r>
              <a:rPr lang="en-US" sz="1700"/>
              <a:t>Évaluation </a:t>
            </a:r>
            <a:endParaRPr sz="1700"/>
          </a:p>
          <a:p>
            <a:pPr indent="-336550" lvl="0" marL="457200" rtl="0" algn="l">
              <a:spcBef>
                <a:spcPts val="0"/>
              </a:spcBef>
              <a:spcAft>
                <a:spcPts val="0"/>
              </a:spcAft>
              <a:buSzPts val="1700"/>
              <a:buChar char="➔"/>
            </a:pPr>
            <a:r>
              <a:rPr lang="en-US" sz="1700"/>
              <a:t>Recherche</a:t>
            </a:r>
            <a:endParaRPr sz="1700"/>
          </a:p>
          <a:p>
            <a:pPr indent="0" lvl="0" marL="457200" marR="0" rtl="0" algn="l">
              <a:lnSpc>
                <a:spcPct val="100000"/>
              </a:lnSpc>
              <a:spcBef>
                <a:spcPts val="0"/>
              </a:spcBef>
              <a:spcAft>
                <a:spcPts val="0"/>
              </a:spcAft>
              <a:buNone/>
            </a:pPr>
            <a:r>
              <a:t/>
            </a:r>
            <a:endParaRPr sz="17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id="372" name="Google Shape;372;p48"/>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73" name="Google Shape;373;p48"/>
          <p:cNvSpPr txBox="1"/>
          <p:nvPr/>
        </p:nvSpPr>
        <p:spPr>
          <a:xfrm>
            <a:off x="968059" y="977030"/>
            <a:ext cx="87558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Section 2: Les 10 principales compétences entrepreneuriales</a:t>
            </a:r>
            <a:endParaRPr sz="1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1" sz="1800">
              <a:solidFill>
                <a:schemeClr val="dk1"/>
              </a:solidFill>
            </a:endParaRPr>
          </a:p>
        </p:txBody>
      </p:sp>
      <p:sp>
        <p:nvSpPr>
          <p:cNvPr id="374" name="Google Shape;374;p48"/>
          <p:cNvSpPr txBox="1"/>
          <p:nvPr/>
        </p:nvSpPr>
        <p:spPr>
          <a:xfrm>
            <a:off x="1260800" y="1717338"/>
            <a:ext cx="8170200" cy="4894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700"/>
              <a:t>4. Compétences en matière de réflexion stratégique et de planification</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a:t>Les entrepreneurs sont capables d'évaluer des données, de s'adapter, de gérer des projets, de résoudre des problèmes et de porter des jugements éclairés lorsqu'ils possèdent des compétences en matière de </a:t>
            </a:r>
            <a:r>
              <a:rPr b="1" lang="en-US" sz="1700"/>
              <a:t>réflexion stratégique et de planification</a:t>
            </a:r>
            <a:r>
              <a:rPr lang="en-US" sz="1700"/>
              <a:t>. Ces compétences entrepreneuriales sont essentielles pour aider les dirigeants à surmonter les obstacles, à garantir une affectation efficace des ressources et à atteindre les objectifs.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u="sng"/>
              <a:t>Les compétences en matière de réflexion stratégique et de planification comprennent:</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rtl="0" algn="l">
              <a:spcBef>
                <a:spcPts val="0"/>
              </a:spcBef>
              <a:spcAft>
                <a:spcPts val="0"/>
              </a:spcAft>
              <a:buSzPts val="1700"/>
              <a:buChar char="➔"/>
            </a:pPr>
            <a:r>
              <a:rPr lang="en-US" sz="1700"/>
              <a:t>L'analyse </a:t>
            </a:r>
            <a:endParaRPr sz="1700"/>
          </a:p>
          <a:p>
            <a:pPr indent="-336550" lvl="0" marL="457200" rtl="0" algn="l">
              <a:spcBef>
                <a:spcPts val="0"/>
              </a:spcBef>
              <a:spcAft>
                <a:spcPts val="0"/>
              </a:spcAft>
              <a:buSzPts val="1700"/>
              <a:buChar char="➔"/>
            </a:pPr>
            <a:r>
              <a:rPr lang="en-US" sz="1700"/>
              <a:t>Mise en œuvre</a:t>
            </a:r>
            <a:endParaRPr sz="1700"/>
          </a:p>
          <a:p>
            <a:pPr indent="-336550" lvl="0" marL="457200" rtl="0" algn="l">
              <a:spcBef>
                <a:spcPts val="0"/>
              </a:spcBef>
              <a:spcAft>
                <a:spcPts val="0"/>
              </a:spcAft>
              <a:buSzPts val="1700"/>
              <a:buChar char="➔"/>
            </a:pPr>
            <a:r>
              <a:rPr lang="en-US" sz="1700"/>
              <a:t>Flexibilité </a:t>
            </a:r>
            <a:endParaRPr sz="1700"/>
          </a:p>
          <a:p>
            <a:pPr indent="-336550" lvl="0" marL="457200" rtl="0" algn="l">
              <a:spcBef>
                <a:spcPts val="0"/>
              </a:spcBef>
              <a:spcAft>
                <a:spcPts val="0"/>
              </a:spcAft>
              <a:buSzPts val="1700"/>
              <a:buChar char="➔"/>
            </a:pPr>
            <a:r>
              <a:rPr lang="en-US" sz="1700"/>
              <a:t>Souci du détail</a:t>
            </a:r>
            <a:endParaRPr sz="1700"/>
          </a:p>
          <a:p>
            <a:pPr indent="-336550" lvl="0" marL="457200" rtl="0" algn="l">
              <a:spcBef>
                <a:spcPts val="0"/>
              </a:spcBef>
              <a:spcAft>
                <a:spcPts val="0"/>
              </a:spcAft>
              <a:buSzPts val="1700"/>
              <a:buChar char="➔"/>
            </a:pPr>
            <a:r>
              <a:rPr lang="en-US" sz="1700"/>
              <a:t>Affirmation de soi</a:t>
            </a:r>
            <a:endParaRPr sz="1700"/>
          </a:p>
          <a:p>
            <a:pPr indent="0" lvl="0" marL="457200" marR="0" rtl="0" algn="l">
              <a:lnSpc>
                <a:spcPct val="100000"/>
              </a:lnSpc>
              <a:spcBef>
                <a:spcPts val="0"/>
              </a:spcBef>
              <a:spcAft>
                <a:spcPts val="0"/>
              </a:spcAft>
              <a:buNone/>
            </a:pPr>
            <a:r>
              <a:t/>
            </a:r>
            <a:endParaRPr sz="17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pic>
        <p:nvPicPr>
          <p:cNvPr id="379" name="Google Shape;379;p49"/>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80" name="Google Shape;380;p49"/>
          <p:cNvSpPr txBox="1"/>
          <p:nvPr/>
        </p:nvSpPr>
        <p:spPr>
          <a:xfrm>
            <a:off x="968059" y="977030"/>
            <a:ext cx="87558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Section 2: Les 10 principales compétences entrepreneuriales</a:t>
            </a:r>
            <a:endParaRPr sz="1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1" sz="1800">
              <a:solidFill>
                <a:schemeClr val="dk1"/>
              </a:solidFill>
            </a:endParaRPr>
          </a:p>
        </p:txBody>
      </p:sp>
      <p:sp>
        <p:nvSpPr>
          <p:cNvPr id="381" name="Google Shape;381;p49"/>
          <p:cNvSpPr txBox="1"/>
          <p:nvPr/>
        </p:nvSpPr>
        <p:spPr>
          <a:xfrm>
            <a:off x="1260800" y="1717338"/>
            <a:ext cx="8170200" cy="5556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700"/>
              <a:t>5. Compétences en matière d'image de marque, de marketing et de réseautage</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600"/>
              <a:t>La </a:t>
            </a:r>
            <a:r>
              <a:rPr b="1" lang="en-US" sz="1600"/>
              <a:t>maîtrise de l'image de marque, du marketing et de la mise en réseau</a:t>
            </a:r>
            <a:r>
              <a:rPr lang="en-US" sz="1600"/>
              <a:t> est essentielle dans le paysage commercial actuel pour faciliter l'expansion de l'entreprise et améliorer les perspectives d'avenir. Les entrepreneurs peuvent commercialiser et vendre des biens et des services grâce à ces compétences. Le marketing permet de faire connaître un produit, un service ou une organisation au public visé, tandis que l'image de marque permet d'en donner une image distinctive et mémorable. Grâce à la mise en réseau, les personnes peuvent interagir avec des fournisseurs, des partenaires, des consommateurs et des collègues de travail potentiels et développer des relations.</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u="sng"/>
              <a:t>Les compétences en matière d'image de marque, de marketing et de mise en réseau sont les suivantes :</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rtl="0" algn="l">
              <a:spcBef>
                <a:spcPts val="0"/>
              </a:spcBef>
              <a:spcAft>
                <a:spcPts val="0"/>
              </a:spcAft>
              <a:buSzPts val="1700"/>
              <a:buChar char="➔"/>
            </a:pPr>
            <a:r>
              <a:rPr lang="en-US" sz="1700"/>
              <a:t>La collaboration </a:t>
            </a:r>
            <a:endParaRPr sz="1700"/>
          </a:p>
          <a:p>
            <a:pPr indent="-336550" lvl="0" marL="457200" rtl="0" algn="l">
              <a:spcBef>
                <a:spcPts val="0"/>
              </a:spcBef>
              <a:spcAft>
                <a:spcPts val="0"/>
              </a:spcAft>
              <a:buSzPts val="1700"/>
              <a:buChar char="➔"/>
            </a:pPr>
            <a:r>
              <a:rPr lang="en-US" sz="1700"/>
              <a:t>La communication </a:t>
            </a:r>
            <a:endParaRPr sz="1700"/>
          </a:p>
          <a:p>
            <a:pPr indent="-336550" lvl="0" marL="457200" rtl="0" algn="l">
              <a:spcBef>
                <a:spcPts val="0"/>
              </a:spcBef>
              <a:spcAft>
                <a:spcPts val="0"/>
              </a:spcAft>
              <a:buSzPts val="1700"/>
              <a:buChar char="➔"/>
            </a:pPr>
            <a:r>
              <a:rPr lang="en-US" sz="1700"/>
              <a:t>Compétences interpersonnelles </a:t>
            </a:r>
            <a:endParaRPr sz="1700"/>
          </a:p>
          <a:p>
            <a:pPr indent="-336550" lvl="0" marL="457200" rtl="0" algn="l">
              <a:spcBef>
                <a:spcPts val="0"/>
              </a:spcBef>
              <a:spcAft>
                <a:spcPts val="0"/>
              </a:spcAft>
              <a:buSzPts val="1700"/>
              <a:buChar char="➔"/>
            </a:pPr>
            <a:r>
              <a:rPr lang="en-US" sz="1700"/>
              <a:t>Créativité </a:t>
            </a:r>
            <a:endParaRPr sz="1700"/>
          </a:p>
          <a:p>
            <a:pPr indent="-336550" lvl="0" marL="457200" rtl="0" algn="l">
              <a:spcBef>
                <a:spcPts val="0"/>
              </a:spcBef>
              <a:spcAft>
                <a:spcPts val="0"/>
              </a:spcAft>
              <a:buSzPts val="1700"/>
              <a:buChar char="➔"/>
            </a:pPr>
            <a:r>
              <a:rPr lang="en-US" sz="1700"/>
              <a:t>Collaboration</a:t>
            </a:r>
            <a:endParaRPr sz="1700"/>
          </a:p>
          <a:p>
            <a:pPr indent="0" lvl="0" marL="457200" marR="0" rtl="0" algn="l">
              <a:lnSpc>
                <a:spcPct val="100000"/>
              </a:lnSpc>
              <a:spcBef>
                <a:spcPts val="0"/>
              </a:spcBef>
              <a:spcAft>
                <a:spcPts val="0"/>
              </a:spcAft>
              <a:buNone/>
            </a:pPr>
            <a:r>
              <a:t/>
            </a:r>
            <a:endParaRPr sz="17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pic>
        <p:nvPicPr>
          <p:cNvPr id="386" name="Google Shape;386;p50"/>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87" name="Google Shape;387;p50"/>
          <p:cNvSpPr txBox="1"/>
          <p:nvPr/>
        </p:nvSpPr>
        <p:spPr>
          <a:xfrm>
            <a:off x="968059" y="977030"/>
            <a:ext cx="87558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Section 2: Les 10 principales compétences entrepreneuriales</a:t>
            </a:r>
            <a:endParaRPr sz="1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1" sz="1800">
              <a:solidFill>
                <a:schemeClr val="dk1"/>
              </a:solidFill>
            </a:endParaRPr>
          </a:p>
        </p:txBody>
      </p:sp>
      <p:sp>
        <p:nvSpPr>
          <p:cNvPr id="388" name="Google Shape;388;p50"/>
          <p:cNvSpPr txBox="1"/>
          <p:nvPr/>
        </p:nvSpPr>
        <p:spPr>
          <a:xfrm>
            <a:off x="1260800" y="1717338"/>
            <a:ext cx="8170200" cy="3848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700"/>
              <a:t>6. Compétences entrepreneuriales sur le lieu de travail</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a:t>Les</a:t>
            </a:r>
            <a:r>
              <a:rPr b="1" lang="en-US" sz="1700"/>
              <a:t> compétences sur le lieu de travail</a:t>
            </a:r>
            <a:r>
              <a:rPr lang="en-US" sz="1700"/>
              <a:t> font référence aux qualités qui permettent aux individus de créer et de gérer efficacement leur entreprise, ainsi que de stimuler l'innovation et la croissance au sein des organisations.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u="sng"/>
              <a:t>Les compétences entrepreneuriales sur le lieu de travail comprennent:</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rtl="0" algn="l">
              <a:spcBef>
                <a:spcPts val="0"/>
              </a:spcBef>
              <a:spcAft>
                <a:spcPts val="0"/>
              </a:spcAft>
              <a:buSzPts val="1700"/>
              <a:buChar char="➔"/>
            </a:pPr>
            <a:r>
              <a:rPr lang="en-US" sz="1700"/>
              <a:t>Gestion du temps </a:t>
            </a:r>
            <a:endParaRPr sz="1700"/>
          </a:p>
          <a:p>
            <a:pPr indent="-336550" lvl="0" marL="457200" rtl="0" algn="l">
              <a:spcBef>
                <a:spcPts val="0"/>
              </a:spcBef>
              <a:spcAft>
                <a:spcPts val="0"/>
              </a:spcAft>
              <a:buSzPts val="1700"/>
              <a:buChar char="➔"/>
            </a:pPr>
            <a:r>
              <a:rPr lang="en-US" sz="1700"/>
              <a:t>Compétences financières</a:t>
            </a:r>
            <a:endParaRPr sz="1700"/>
          </a:p>
          <a:p>
            <a:pPr indent="-336550" lvl="0" marL="457200" rtl="0" algn="l">
              <a:spcBef>
                <a:spcPts val="0"/>
              </a:spcBef>
              <a:spcAft>
                <a:spcPts val="0"/>
              </a:spcAft>
              <a:buSzPts val="1700"/>
              <a:buChar char="➔"/>
            </a:pPr>
            <a:r>
              <a:rPr lang="en-US" sz="1700"/>
              <a:t>Vente </a:t>
            </a:r>
            <a:endParaRPr sz="1700"/>
          </a:p>
          <a:p>
            <a:pPr indent="-336550" lvl="0" marL="457200" rtl="0" algn="l">
              <a:spcBef>
                <a:spcPts val="0"/>
              </a:spcBef>
              <a:spcAft>
                <a:spcPts val="0"/>
              </a:spcAft>
              <a:buSzPts val="1700"/>
              <a:buChar char="➔"/>
            </a:pPr>
            <a:r>
              <a:rPr lang="en-US" sz="1700"/>
              <a:t>Capacité d'adaptation </a:t>
            </a:r>
            <a:endParaRPr sz="1700"/>
          </a:p>
          <a:p>
            <a:pPr indent="-336550" lvl="0" marL="457200" rtl="0" algn="l">
              <a:spcBef>
                <a:spcPts val="0"/>
              </a:spcBef>
              <a:spcAft>
                <a:spcPts val="0"/>
              </a:spcAft>
              <a:buSzPts val="1700"/>
              <a:buChar char="➔"/>
            </a:pPr>
            <a:r>
              <a:rPr lang="en-US" sz="1700"/>
              <a:t>Résolution de problèmes</a:t>
            </a:r>
            <a:endParaRPr sz="1700"/>
          </a:p>
          <a:p>
            <a:pPr indent="0" lvl="0" marL="457200" marR="0" rtl="0" algn="l">
              <a:lnSpc>
                <a:spcPct val="100000"/>
              </a:lnSpc>
              <a:spcBef>
                <a:spcPts val="0"/>
              </a:spcBef>
              <a:spcAft>
                <a:spcPts val="0"/>
              </a:spcAft>
              <a:buNone/>
            </a:pPr>
            <a:r>
              <a:t/>
            </a:r>
            <a:endParaRPr sz="17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pic>
        <p:nvPicPr>
          <p:cNvPr id="393" name="Google Shape;393;p51"/>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94" name="Google Shape;394;p51"/>
          <p:cNvSpPr txBox="1"/>
          <p:nvPr/>
        </p:nvSpPr>
        <p:spPr>
          <a:xfrm>
            <a:off x="968059" y="977030"/>
            <a:ext cx="87558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Section 2: Les 10 principales compétences entrepreneuriales</a:t>
            </a:r>
            <a:endParaRPr sz="1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1" sz="1800">
              <a:solidFill>
                <a:schemeClr val="dk1"/>
              </a:solidFill>
            </a:endParaRPr>
          </a:p>
        </p:txBody>
      </p:sp>
      <p:sp>
        <p:nvSpPr>
          <p:cNvPr id="395" name="Google Shape;395;p51"/>
          <p:cNvSpPr txBox="1"/>
          <p:nvPr/>
        </p:nvSpPr>
        <p:spPr>
          <a:xfrm>
            <a:off x="1260800" y="1717338"/>
            <a:ext cx="8170200" cy="437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700"/>
              <a:t>7. Travail d'équipe et compétences en matière d'encadrement</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a:t>Le </a:t>
            </a:r>
            <a:r>
              <a:rPr b="1" lang="en-US" sz="1700"/>
              <a:t>travail d'équipe et le leadership </a:t>
            </a:r>
            <a:r>
              <a:rPr lang="en-US" sz="1700"/>
              <a:t>sont des compétences entrepreneuriales essentielles qui favorisent une culture organisationnelle positive et collaborative, conduisant à une plus grande satisfaction des employés et à une amélioration des performances. Ces qualités peuvent permettre aux dirigeants d'inspirer, de motiver, de travailler en équipe et de mener l'entreprise vers le succès.</a:t>
            </a:r>
            <a:endParaRPr i="0" sz="1700" u="none" cap="none" strike="noStrike">
              <a:solidFill>
                <a:srgbClr val="000000"/>
              </a:solidFil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u="sng"/>
              <a:t>Les compétences en matière de travail d'équipe et de leadership comprennent</a:t>
            </a:r>
            <a:endParaRPr b="0" i="0" sz="1700" u="sng"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rtl="0" algn="l">
              <a:spcBef>
                <a:spcPts val="0"/>
              </a:spcBef>
              <a:spcAft>
                <a:spcPts val="0"/>
              </a:spcAft>
              <a:buSzPts val="1700"/>
              <a:buChar char="➔"/>
            </a:pPr>
            <a:r>
              <a:rPr lang="en-US" sz="1700"/>
              <a:t>La communication </a:t>
            </a:r>
            <a:endParaRPr sz="1700"/>
          </a:p>
          <a:p>
            <a:pPr indent="-336550" lvl="0" marL="457200" rtl="0" algn="l">
              <a:spcBef>
                <a:spcPts val="0"/>
              </a:spcBef>
              <a:spcAft>
                <a:spcPts val="0"/>
              </a:spcAft>
              <a:buSzPts val="1700"/>
              <a:buChar char="➔"/>
            </a:pPr>
            <a:r>
              <a:rPr lang="en-US" sz="1700"/>
              <a:t>Intelligence émotionnelle </a:t>
            </a:r>
            <a:endParaRPr sz="1700"/>
          </a:p>
          <a:p>
            <a:pPr indent="-336550" lvl="0" marL="457200" rtl="0" algn="l">
              <a:spcBef>
                <a:spcPts val="0"/>
              </a:spcBef>
              <a:spcAft>
                <a:spcPts val="0"/>
              </a:spcAft>
              <a:buSzPts val="1700"/>
              <a:buChar char="➔"/>
            </a:pPr>
            <a:r>
              <a:rPr lang="en-US" sz="1700"/>
              <a:t>L'empathie </a:t>
            </a:r>
            <a:endParaRPr sz="1700"/>
          </a:p>
          <a:p>
            <a:pPr indent="-336550" lvl="0" marL="457200" rtl="0" algn="l">
              <a:spcBef>
                <a:spcPts val="0"/>
              </a:spcBef>
              <a:spcAft>
                <a:spcPts val="0"/>
              </a:spcAft>
              <a:buSzPts val="1700"/>
              <a:buChar char="➔"/>
            </a:pPr>
            <a:r>
              <a:rPr lang="en-US" sz="1700"/>
              <a:t>Délégation</a:t>
            </a:r>
            <a:endParaRPr sz="1700"/>
          </a:p>
          <a:p>
            <a:pPr indent="-336550" lvl="0" marL="457200" rtl="0" algn="l">
              <a:spcBef>
                <a:spcPts val="0"/>
              </a:spcBef>
              <a:spcAft>
                <a:spcPts val="0"/>
              </a:spcAft>
              <a:buSzPts val="1700"/>
              <a:buChar char="➔"/>
            </a:pPr>
            <a:r>
              <a:rPr lang="en-US" sz="1700"/>
              <a:t>Résolution de conflits </a:t>
            </a:r>
            <a:endParaRPr sz="1700"/>
          </a:p>
          <a:p>
            <a:pPr indent="0" lvl="0" marL="457200" marR="0" rtl="0" algn="l">
              <a:lnSpc>
                <a:spcPct val="100000"/>
              </a:lnSpc>
              <a:spcBef>
                <a:spcPts val="0"/>
              </a:spcBef>
              <a:spcAft>
                <a:spcPts val="0"/>
              </a:spcAft>
              <a:buNone/>
            </a:pPr>
            <a:r>
              <a:t/>
            </a:r>
            <a:endParaRPr sz="1700"/>
          </a:p>
        </p:txBody>
      </p:sp>
      <p:pic>
        <p:nvPicPr>
          <p:cNvPr id="396" name="Google Shape;396;p51"/>
          <p:cNvPicPr preferRelativeResize="0"/>
          <p:nvPr/>
        </p:nvPicPr>
        <p:blipFill rotWithShape="1">
          <a:blip r:embed="rId4">
            <a:alphaModFix/>
          </a:blip>
          <a:srcRect b="0" l="0" r="0" t="0"/>
          <a:stretch/>
        </p:blipFill>
        <p:spPr>
          <a:xfrm>
            <a:off x="6840750" y="4547025"/>
            <a:ext cx="2287898" cy="166230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pic>
        <p:nvPicPr>
          <p:cNvPr id="401" name="Google Shape;401;p52"/>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402" name="Google Shape;402;p52"/>
          <p:cNvSpPr txBox="1"/>
          <p:nvPr/>
        </p:nvSpPr>
        <p:spPr>
          <a:xfrm>
            <a:off x="968059" y="977030"/>
            <a:ext cx="87558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Section 2: Les 10 principales compétences entrepreneuriales</a:t>
            </a:r>
            <a:endParaRPr sz="1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1" sz="1800">
              <a:solidFill>
                <a:schemeClr val="dk1"/>
              </a:solidFill>
            </a:endParaRPr>
          </a:p>
        </p:txBody>
      </p:sp>
      <p:sp>
        <p:nvSpPr>
          <p:cNvPr id="403" name="Google Shape;403;p52"/>
          <p:cNvSpPr txBox="1"/>
          <p:nvPr/>
        </p:nvSpPr>
        <p:spPr>
          <a:xfrm>
            <a:off x="1260800" y="1717338"/>
            <a:ext cx="8170200" cy="463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700"/>
              <a:t>8. Gestion du temps et compétences organisationnelles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a:t>Les dirigeants efficaces doivent être capables de répartir et de hiérarchiser les tâches, de contrôler leur temps et leurs ressources et de veiller à l'organisation et à la productivité de leur lieu de travail. Posséder de bonnes </a:t>
            </a:r>
            <a:r>
              <a:rPr b="1" lang="en-US" sz="1700"/>
              <a:t>compétences en matière de gestion du temps et d'organisation</a:t>
            </a:r>
            <a:r>
              <a:rPr lang="en-US" sz="1700"/>
              <a:t> peut vous aider à atteindre vos objectifs, à contrôler le stress, à préserver un équilibre positif entre vie professionnelle et vie privée, et à améliorer votre bonheur et votre bien-être.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u="sng"/>
              <a:t>Les compétences en matière de gestion du temps et d'organisation comprennent:</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rtl="0" algn="l">
              <a:spcBef>
                <a:spcPts val="0"/>
              </a:spcBef>
              <a:spcAft>
                <a:spcPts val="0"/>
              </a:spcAft>
              <a:buSzPts val="1700"/>
              <a:buChar char="➔"/>
            </a:pPr>
            <a:r>
              <a:rPr lang="en-US" sz="1700"/>
              <a:t>Fixer des priorités </a:t>
            </a:r>
            <a:endParaRPr sz="1700"/>
          </a:p>
          <a:p>
            <a:pPr indent="-336550" lvl="0" marL="457200" rtl="0" algn="l">
              <a:spcBef>
                <a:spcPts val="0"/>
              </a:spcBef>
              <a:spcAft>
                <a:spcPts val="0"/>
              </a:spcAft>
              <a:buSzPts val="1700"/>
              <a:buChar char="➔"/>
            </a:pPr>
            <a:r>
              <a:rPr lang="en-US" sz="1700"/>
              <a:t>Fixation d'objectifs </a:t>
            </a:r>
            <a:endParaRPr sz="1700"/>
          </a:p>
          <a:p>
            <a:pPr indent="-336550" lvl="0" marL="457200" rtl="0" algn="l">
              <a:spcBef>
                <a:spcPts val="0"/>
              </a:spcBef>
              <a:spcAft>
                <a:spcPts val="0"/>
              </a:spcAft>
              <a:buSzPts val="1700"/>
              <a:buChar char="➔"/>
            </a:pPr>
            <a:r>
              <a:rPr lang="en-US" sz="1700"/>
              <a:t>Multi-tâches</a:t>
            </a:r>
            <a:endParaRPr sz="1700"/>
          </a:p>
          <a:p>
            <a:pPr indent="-336550" lvl="0" marL="457200" rtl="0" algn="l">
              <a:spcBef>
                <a:spcPts val="0"/>
              </a:spcBef>
              <a:spcAft>
                <a:spcPts val="0"/>
              </a:spcAft>
              <a:buSzPts val="1700"/>
              <a:buChar char="➔"/>
            </a:pPr>
            <a:r>
              <a:rPr lang="en-US" sz="1700"/>
              <a:t>Prise de décision </a:t>
            </a:r>
            <a:endParaRPr sz="1700"/>
          </a:p>
          <a:p>
            <a:pPr indent="-336550" lvl="0" marL="457200" rtl="0" algn="l">
              <a:spcBef>
                <a:spcPts val="0"/>
              </a:spcBef>
              <a:spcAft>
                <a:spcPts val="0"/>
              </a:spcAft>
              <a:buSzPts val="1700"/>
              <a:buChar char="➔"/>
            </a:pPr>
            <a:r>
              <a:rPr lang="en-US" sz="1700"/>
              <a:t>Collaboration</a:t>
            </a:r>
            <a:endParaRPr sz="1700"/>
          </a:p>
          <a:p>
            <a:pPr indent="0" lvl="0" marL="457200" marR="0" rtl="0" algn="l">
              <a:lnSpc>
                <a:spcPct val="100000"/>
              </a:lnSpc>
              <a:spcBef>
                <a:spcPts val="0"/>
              </a:spcBef>
              <a:spcAft>
                <a:spcPts val="0"/>
              </a:spcAft>
              <a:buNone/>
            </a:pPr>
            <a:r>
              <a:t/>
            </a:r>
            <a:endParaRPr sz="17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pic>
        <p:nvPicPr>
          <p:cNvPr id="408" name="Google Shape;408;p53"/>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409" name="Google Shape;409;p53"/>
          <p:cNvSpPr txBox="1"/>
          <p:nvPr/>
        </p:nvSpPr>
        <p:spPr>
          <a:xfrm>
            <a:off x="968059" y="977030"/>
            <a:ext cx="87558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Section 2: Les 10 principales compétences entrepreneuriales</a:t>
            </a:r>
            <a:endParaRPr sz="1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1" sz="1800">
              <a:solidFill>
                <a:schemeClr val="dk1"/>
              </a:solidFill>
            </a:endParaRPr>
          </a:p>
        </p:txBody>
      </p:sp>
      <p:sp>
        <p:nvSpPr>
          <p:cNvPr id="410" name="Google Shape;410;p53"/>
          <p:cNvSpPr txBox="1"/>
          <p:nvPr/>
        </p:nvSpPr>
        <p:spPr>
          <a:xfrm>
            <a:off x="1260800" y="1717338"/>
            <a:ext cx="8170200" cy="463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700"/>
              <a:t>9. Compétences en matière de vente</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a:t>Pour présenter efficacement leur entreprise à des clients et des investisseurs potentiels, les entrepreneurs doivent posséder de solides </a:t>
            </a:r>
            <a:r>
              <a:rPr b="1" lang="en-US" sz="1700"/>
              <a:t>compétences en matière de vente</a:t>
            </a:r>
            <a:r>
              <a:rPr lang="en-US" sz="1700"/>
              <a:t>. Acquérir de l'assurance dans la vente peut aider les chefs d'entreprise à conclure des affaires, à présenter leurs idées à des investisseurs potentiels, à s'engager dans des négociations productives et à forger des liens solides avec les parties prenantes, les clients et les investisseurs.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u="sng"/>
              <a:t>Les compétences en matière de vente comprennent</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rtl="0" algn="l">
              <a:spcBef>
                <a:spcPts val="0"/>
              </a:spcBef>
              <a:spcAft>
                <a:spcPts val="0"/>
              </a:spcAft>
              <a:buSzPts val="1700"/>
              <a:buChar char="➔"/>
            </a:pPr>
            <a:r>
              <a:rPr lang="en-US" sz="1700"/>
              <a:t>Sens des affaires </a:t>
            </a:r>
            <a:endParaRPr sz="1700"/>
          </a:p>
          <a:p>
            <a:pPr indent="-336550" lvl="0" marL="457200" rtl="0" algn="l">
              <a:spcBef>
                <a:spcPts val="0"/>
              </a:spcBef>
              <a:spcAft>
                <a:spcPts val="0"/>
              </a:spcAft>
              <a:buSzPts val="1700"/>
              <a:buChar char="➔"/>
            </a:pPr>
            <a:r>
              <a:rPr lang="en-US" sz="1700"/>
              <a:t>Négociation</a:t>
            </a:r>
            <a:endParaRPr sz="1700"/>
          </a:p>
          <a:p>
            <a:pPr indent="-336550" lvl="0" marL="457200" rtl="0" algn="l">
              <a:spcBef>
                <a:spcPts val="0"/>
              </a:spcBef>
              <a:spcAft>
                <a:spcPts val="0"/>
              </a:spcAft>
              <a:buSzPts val="1700"/>
              <a:buChar char="➔"/>
            </a:pPr>
            <a:r>
              <a:rPr lang="en-US" sz="1700"/>
              <a:t>Établissement de relations </a:t>
            </a:r>
            <a:endParaRPr sz="1700"/>
          </a:p>
          <a:p>
            <a:pPr indent="-336550" lvl="0" marL="457200" rtl="0" algn="l">
              <a:spcBef>
                <a:spcPts val="0"/>
              </a:spcBef>
              <a:spcAft>
                <a:spcPts val="0"/>
              </a:spcAft>
              <a:buSzPts val="1700"/>
              <a:buChar char="➔"/>
            </a:pPr>
            <a:r>
              <a:rPr lang="en-US" sz="1700"/>
              <a:t>Analyse de données </a:t>
            </a:r>
            <a:endParaRPr sz="1700"/>
          </a:p>
          <a:p>
            <a:pPr indent="-336550" lvl="0" marL="457200" rtl="0" algn="l">
              <a:spcBef>
                <a:spcPts val="0"/>
              </a:spcBef>
              <a:spcAft>
                <a:spcPts val="0"/>
              </a:spcAft>
              <a:buSzPts val="1700"/>
              <a:buChar char="➔"/>
            </a:pPr>
            <a:r>
              <a:rPr lang="en-US" sz="1700"/>
              <a:t>Vente sociale  </a:t>
            </a:r>
            <a:endParaRPr sz="1700"/>
          </a:p>
          <a:p>
            <a:pPr indent="0" lvl="0" marL="457200" marR="0" rtl="0" algn="l">
              <a:lnSpc>
                <a:spcPct val="100000"/>
              </a:lnSpc>
              <a:spcBef>
                <a:spcPts val="0"/>
              </a:spcBef>
              <a:spcAft>
                <a:spcPts val="0"/>
              </a:spcAft>
              <a:buNone/>
            </a:pPr>
            <a:r>
              <a:t/>
            </a:r>
            <a:endParaRPr sz="1700"/>
          </a:p>
        </p:txBody>
      </p:sp>
      <p:pic>
        <p:nvPicPr>
          <p:cNvPr id="411" name="Google Shape;411;p53"/>
          <p:cNvPicPr preferRelativeResize="0"/>
          <p:nvPr/>
        </p:nvPicPr>
        <p:blipFill rotWithShape="1">
          <a:blip r:embed="rId4">
            <a:alphaModFix/>
          </a:blip>
          <a:srcRect b="0" l="0" r="0" t="0"/>
          <a:stretch/>
        </p:blipFill>
        <p:spPr>
          <a:xfrm>
            <a:off x="5647950" y="4540300"/>
            <a:ext cx="3019674" cy="2012624"/>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pic>
        <p:nvPicPr>
          <p:cNvPr id="416" name="Google Shape;416;p54"/>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417" name="Google Shape;417;p54"/>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Section 2: Les 10 principales compétences entrepreneuriales</a:t>
            </a:r>
            <a:endParaRPr b="0" i="0" sz="1800" u="none" cap="none" strike="noStrike">
              <a:solidFill>
                <a:schemeClr val="dk1"/>
              </a:solidFill>
              <a:latin typeface="Calibri"/>
              <a:ea typeface="Calibri"/>
              <a:cs typeface="Calibri"/>
              <a:sym typeface="Calibri"/>
            </a:endParaRPr>
          </a:p>
        </p:txBody>
      </p:sp>
      <p:sp>
        <p:nvSpPr>
          <p:cNvPr id="418" name="Google Shape;418;p54"/>
          <p:cNvSpPr txBox="1"/>
          <p:nvPr/>
        </p:nvSpPr>
        <p:spPr>
          <a:xfrm>
            <a:off x="1260800" y="1717338"/>
            <a:ext cx="8170200" cy="437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700"/>
              <a:t>10. Compétences en matière de gestion du stress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a:t>Diriger une entreprise peut nuire au bien-être d'un entrepreneur. Il doit savoir comment gérer efficacement le stress et y faire face pour lui-même, ses employés et son entreprise. Les </a:t>
            </a:r>
            <a:r>
              <a:rPr b="1" lang="en-US" sz="1700"/>
              <a:t>compétences en matière de gestion du stress</a:t>
            </a:r>
            <a:r>
              <a:rPr lang="en-US" sz="1700"/>
              <a:t> permettent aux dirigeants de maintenir une bonne santé physique et mentale, d'améliorer les relations personnelles et professionnelles et la qualité de vie en général.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u="sng"/>
              <a:t>Les compétences en matière de gestion du stress comprennent:</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rtl="0" algn="l">
              <a:spcBef>
                <a:spcPts val="0"/>
              </a:spcBef>
              <a:spcAft>
                <a:spcPts val="0"/>
              </a:spcAft>
              <a:buSzPts val="1700"/>
              <a:buChar char="➔"/>
            </a:pPr>
            <a:r>
              <a:rPr lang="en-US" sz="1700"/>
              <a:t>Méditation</a:t>
            </a:r>
            <a:endParaRPr sz="1700"/>
          </a:p>
          <a:p>
            <a:pPr indent="-336550" lvl="0" marL="457200" rtl="0" algn="l">
              <a:spcBef>
                <a:spcPts val="0"/>
              </a:spcBef>
              <a:spcAft>
                <a:spcPts val="0"/>
              </a:spcAft>
              <a:buSzPts val="1700"/>
              <a:buChar char="➔"/>
            </a:pPr>
            <a:r>
              <a:rPr lang="en-US" sz="1700"/>
              <a:t>Pensée positive</a:t>
            </a:r>
            <a:endParaRPr sz="1700"/>
          </a:p>
          <a:p>
            <a:pPr indent="-336550" lvl="0" marL="457200" rtl="0" algn="l">
              <a:spcBef>
                <a:spcPts val="0"/>
              </a:spcBef>
              <a:spcAft>
                <a:spcPts val="0"/>
              </a:spcAft>
              <a:buSzPts val="1700"/>
              <a:buChar char="➔"/>
            </a:pPr>
            <a:r>
              <a:rPr lang="en-US" sz="1700"/>
              <a:t>La pleine conscience</a:t>
            </a:r>
            <a:endParaRPr sz="1700"/>
          </a:p>
          <a:p>
            <a:pPr indent="-336550" lvl="0" marL="457200" rtl="0" algn="l">
              <a:spcBef>
                <a:spcPts val="0"/>
              </a:spcBef>
              <a:spcAft>
                <a:spcPts val="0"/>
              </a:spcAft>
              <a:buSzPts val="1700"/>
              <a:buChar char="➔"/>
            </a:pPr>
            <a:r>
              <a:rPr lang="en-US" sz="1700"/>
              <a:t>Hygiène du sommeil </a:t>
            </a:r>
            <a:endParaRPr sz="1700"/>
          </a:p>
          <a:p>
            <a:pPr indent="-336550" lvl="0" marL="457200" rtl="0" algn="l">
              <a:spcBef>
                <a:spcPts val="0"/>
              </a:spcBef>
              <a:spcAft>
                <a:spcPts val="0"/>
              </a:spcAft>
              <a:buSzPts val="1700"/>
              <a:buChar char="➔"/>
            </a:pPr>
            <a:r>
              <a:rPr lang="en-US" sz="1700"/>
              <a:t>L'exercice physique</a:t>
            </a:r>
            <a:endParaRPr sz="1700"/>
          </a:p>
          <a:p>
            <a:pPr indent="0" lvl="0" marL="457200" marR="0" rtl="0" algn="l">
              <a:lnSpc>
                <a:spcPct val="100000"/>
              </a:lnSpc>
              <a:spcBef>
                <a:spcPts val="0"/>
              </a:spcBef>
              <a:spcAft>
                <a:spcPts val="0"/>
              </a:spcAft>
              <a:buNone/>
            </a:pPr>
            <a:r>
              <a:t/>
            </a:r>
            <a:endParaRPr sz="17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pic>
        <p:nvPicPr>
          <p:cNvPr id="423" name="Google Shape;423;p55"/>
          <p:cNvPicPr preferRelativeResize="0"/>
          <p:nvPr/>
        </p:nvPicPr>
        <p:blipFill rotWithShape="1">
          <a:blip r:embed="rId3">
            <a:alphaModFix/>
          </a:blip>
          <a:srcRect b="0" l="0" r="0" t="0"/>
          <a:stretch/>
        </p:blipFill>
        <p:spPr>
          <a:xfrm>
            <a:off x="1407" y="0"/>
            <a:ext cx="10688975" cy="7559673"/>
          </a:xfrm>
          <a:prstGeom prst="rect">
            <a:avLst/>
          </a:prstGeom>
          <a:noFill/>
          <a:ln>
            <a:noFill/>
          </a:ln>
        </p:spPr>
      </p:pic>
      <p:sp>
        <p:nvSpPr>
          <p:cNvPr id="424" name="Google Shape;424;p55"/>
          <p:cNvSpPr txBox="1"/>
          <p:nvPr/>
        </p:nvSpPr>
        <p:spPr>
          <a:xfrm>
            <a:off x="968059" y="977030"/>
            <a:ext cx="8755693"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Section 3: Amélioration des compétences entrepreneuriales</a:t>
            </a:r>
            <a:endParaRPr b="0" i="0" sz="1800" u="none" cap="none" strike="noStrike">
              <a:solidFill>
                <a:schemeClr val="dk1"/>
              </a:solidFill>
              <a:latin typeface="Calibri"/>
              <a:ea typeface="Calibri"/>
              <a:cs typeface="Calibri"/>
              <a:sym typeface="Calibri"/>
            </a:endParaRPr>
          </a:p>
        </p:txBody>
      </p:sp>
      <p:sp>
        <p:nvSpPr>
          <p:cNvPr id="425" name="Google Shape;425;p55"/>
          <p:cNvSpPr txBox="1"/>
          <p:nvPr/>
        </p:nvSpPr>
        <p:spPr>
          <a:xfrm>
            <a:off x="1324700" y="1518325"/>
            <a:ext cx="8042400" cy="1139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lang="en-US" sz="1600"/>
              <a:t>L'amélioration des compétences entrepreneuriales est un processus continu qui implique une combinaison de formation, d'expérience et de développement personnel continu. Voici quelques stratégies pour améliorer vos compétences entrepreneuriales:</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6" name="Google Shape;426;p55"/>
          <p:cNvSpPr txBox="1"/>
          <p:nvPr/>
        </p:nvSpPr>
        <p:spPr>
          <a:xfrm>
            <a:off x="1422425" y="2565025"/>
            <a:ext cx="8042400" cy="201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US" sz="1700"/>
              <a:t>1. Affinez vos compétences interpersonnelles</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lang="en-US" sz="1700"/>
              <a:t>Soyez confiant(e), amical(e) et accessible - constamment. Entraînez-vous à faire ces choses quotidiennement et elles deviendront une habitude. Bien sûr, tout le monde a des jours « sans ». Toutefois, ces compétences interpersonnelles peuvent vous aider à les surmonter.</a:t>
            </a:r>
            <a:endParaRPr sz="1700"/>
          </a:p>
          <a:p>
            <a:pPr indent="0" lvl="0" marL="0" marR="0" rtl="0" algn="l">
              <a:lnSpc>
                <a:spcPct val="100000"/>
              </a:lnSpc>
              <a:spcBef>
                <a:spcPts val="0"/>
              </a:spcBef>
              <a:spcAft>
                <a:spcPts val="0"/>
              </a:spcAft>
              <a:buClr>
                <a:srgbClr val="000000"/>
              </a:buClr>
              <a:buSzPts val="1700"/>
              <a:buFont typeface="Arial"/>
              <a:buNone/>
            </a:pPr>
            <a:r>
              <a:t/>
            </a:r>
            <a:endParaRPr sz="1700"/>
          </a:p>
        </p:txBody>
      </p:sp>
      <p:sp>
        <p:nvSpPr>
          <p:cNvPr id="427" name="Google Shape;427;p55"/>
          <p:cNvSpPr txBox="1"/>
          <p:nvPr/>
        </p:nvSpPr>
        <p:spPr>
          <a:xfrm>
            <a:off x="1422425" y="4267300"/>
            <a:ext cx="7944600" cy="149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US" sz="1700"/>
              <a:t>2. Entrez en contact avec d'autres entrepreneurs</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lang="en-US" sz="1700"/>
              <a:t>Twitter est un excellent point de départ. En tant que plateforme en temps réel, il est parfait pour observer ce que font les autres et découvrir des personnes clés.</a:t>
            </a:r>
            <a:endParaRPr sz="1700"/>
          </a:p>
          <a:p>
            <a:pPr indent="0" lvl="0" marL="0" marR="0" rtl="0" algn="l">
              <a:lnSpc>
                <a:spcPct val="100000"/>
              </a:lnSpc>
              <a:spcBef>
                <a:spcPts val="0"/>
              </a:spcBef>
              <a:spcAft>
                <a:spcPts val="0"/>
              </a:spcAft>
              <a:buClr>
                <a:srgbClr val="000000"/>
              </a:buClr>
              <a:buSzPts val="1700"/>
              <a:buFont typeface="Arial"/>
              <a:buNone/>
            </a:pPr>
            <a:r>
              <a:t/>
            </a:r>
            <a:endParaRPr sz="1700"/>
          </a:p>
        </p:txBody>
      </p:sp>
      <p:sp>
        <p:nvSpPr>
          <p:cNvPr id="428" name="Google Shape;428;p55"/>
          <p:cNvSpPr txBox="1"/>
          <p:nvPr/>
        </p:nvSpPr>
        <p:spPr>
          <a:xfrm>
            <a:off x="1422425" y="5651075"/>
            <a:ext cx="79446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700"/>
              <a:t>3. Rejoignez des communautés dans votre secteur d'activité</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a:t>Il existe des plateformes que vous pouvez rejoindre, comme Sara Zailskas Walsh, rédactrice UX et stratège de contenu chez Google.</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pic>
        <p:nvPicPr>
          <p:cNvPr id="433" name="Google Shape;433;p5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434" name="Google Shape;434;p56"/>
          <p:cNvSpPr txBox="1"/>
          <p:nvPr/>
        </p:nvSpPr>
        <p:spPr>
          <a:xfrm>
            <a:off x="968059" y="977030"/>
            <a:ext cx="87558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Section 3: Amélioration des compétences entrepreneuriales</a:t>
            </a:r>
            <a:endParaRPr sz="1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1" sz="1800">
              <a:solidFill>
                <a:schemeClr val="dk1"/>
              </a:solidFill>
            </a:endParaRPr>
          </a:p>
        </p:txBody>
      </p:sp>
      <p:sp>
        <p:nvSpPr>
          <p:cNvPr id="435" name="Google Shape;435;p56"/>
          <p:cNvSpPr txBox="1"/>
          <p:nvPr/>
        </p:nvSpPr>
        <p:spPr>
          <a:xfrm>
            <a:off x="1418150" y="1594188"/>
            <a:ext cx="7855500" cy="489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US" sz="1700"/>
              <a:t>4. Dressez une liste de livres</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lang="en-US" sz="1700"/>
              <a:t>Tout ce dont vous entendez parler par des collègues, des Ted Talks, des conversations et des conférences peut vous aider à améliorer vos compétences entrepreneuriales, tout comme tout ce que vous lisez.  Faites-en une liste. Ensuite, lisez-les ou écoutez-les petit à petit. </a:t>
            </a:r>
            <a:endParaRPr b="1" sz="1700"/>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1700"/>
              <a:t>5. Pratiquer la résilience</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lang="en-US" sz="1700"/>
              <a:t>Tirez les leçons de ce qui n'a pas fonctionné. </a:t>
            </a:r>
            <a:endParaRPr sz="1700"/>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1700"/>
              <a:t>6. S'accorder du temps pour déstresser</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b="1" lang="en-US" sz="1700"/>
              <a:t>7. Maintenez votre apprentissage actif</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lang="en-US" sz="1700"/>
              <a:t>En tant qu'entrepreneur, vous avez besoin d'une formation continue. Cherchez à suivre des cours dans votre domaine (réfléchissez à vos points forts et à vos points faibles pour repérer les lacunes). </a:t>
            </a:r>
            <a:endParaRPr sz="17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pic>
        <p:nvPicPr>
          <p:cNvPr id="440" name="Google Shape;440;p57"/>
          <p:cNvPicPr preferRelativeResize="0"/>
          <p:nvPr/>
        </p:nvPicPr>
        <p:blipFill rotWithShape="1">
          <a:blip r:embed="rId3">
            <a:alphaModFix/>
          </a:blip>
          <a:srcRect b="0" l="0" r="0" t="0"/>
          <a:stretch/>
        </p:blipFill>
        <p:spPr>
          <a:xfrm>
            <a:off x="1407" y="0"/>
            <a:ext cx="10688975" cy="7559673"/>
          </a:xfrm>
          <a:prstGeom prst="rect">
            <a:avLst/>
          </a:prstGeom>
          <a:noFill/>
          <a:ln>
            <a:noFill/>
          </a:ln>
        </p:spPr>
      </p:pic>
      <p:sp>
        <p:nvSpPr>
          <p:cNvPr id="441" name="Google Shape;441;p57"/>
          <p:cNvSpPr txBox="1"/>
          <p:nvPr/>
        </p:nvSpPr>
        <p:spPr>
          <a:xfrm>
            <a:off x="968059" y="977030"/>
            <a:ext cx="87558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Section 4: Compétences entrepreneuriales sur le lieu de travail</a:t>
            </a:r>
            <a:endParaRPr b="1" i="0" sz="17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
        <p:nvSpPr>
          <p:cNvPr id="442" name="Google Shape;442;p57"/>
          <p:cNvSpPr txBox="1"/>
          <p:nvPr/>
        </p:nvSpPr>
        <p:spPr>
          <a:xfrm>
            <a:off x="693550" y="1742075"/>
            <a:ext cx="9304800" cy="50178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1200"/>
              </a:spcBef>
              <a:spcAft>
                <a:spcPts val="0"/>
              </a:spcAft>
              <a:buClr>
                <a:srgbClr val="000000"/>
              </a:buClr>
              <a:buSzPts val="1700"/>
              <a:buFont typeface="Arial"/>
              <a:buNone/>
            </a:pPr>
            <a:r>
              <a:rPr lang="en-US" sz="1700">
                <a:solidFill>
                  <a:schemeClr val="dk1"/>
                </a:solidFill>
              </a:rPr>
              <a:t>Au fur et à mesure que vous développez vos compétences entrepreneuriales, vous pouvez les mettre en pratique sur le lieu de travail:</a:t>
            </a:r>
            <a:endParaRPr b="0" i="0" sz="1700" u="none" cap="none" strike="noStrike">
              <a:solidFill>
                <a:schemeClr val="dk1"/>
              </a:solidFill>
              <a:latin typeface="Arial"/>
              <a:ea typeface="Arial"/>
              <a:cs typeface="Arial"/>
              <a:sym typeface="Arial"/>
            </a:endParaRPr>
          </a:p>
          <a:p>
            <a:pPr indent="-336550" lvl="0" marL="457200" rtl="0" algn="l">
              <a:lnSpc>
                <a:spcPct val="115000"/>
              </a:lnSpc>
              <a:spcBef>
                <a:spcPts val="0"/>
              </a:spcBef>
              <a:spcAft>
                <a:spcPts val="0"/>
              </a:spcAft>
              <a:buClr>
                <a:srgbClr val="2D2D2D"/>
              </a:buClr>
              <a:buSzPts val="1700"/>
              <a:buChar char="●"/>
            </a:pPr>
            <a:r>
              <a:rPr lang="en-US" sz="1700">
                <a:solidFill>
                  <a:schemeClr val="dk1"/>
                </a:solidFill>
              </a:rPr>
              <a:t>Trouver des opportunités de leadership telles que la gestion de projets ou d'équipes spécifiques, et demander un retour d'information sur vos performances en tant que chef d'équipe pour vous aider à améliorer ces compétences.</a:t>
            </a:r>
            <a:endParaRPr sz="1700">
              <a:solidFill>
                <a:schemeClr val="dk1"/>
              </a:solidFill>
            </a:endParaRPr>
          </a:p>
          <a:p>
            <a:pPr indent="-336550" lvl="0" marL="457200" rtl="0" algn="l">
              <a:lnSpc>
                <a:spcPct val="115000"/>
              </a:lnSpc>
              <a:spcBef>
                <a:spcPts val="0"/>
              </a:spcBef>
              <a:spcAft>
                <a:spcPts val="0"/>
              </a:spcAft>
              <a:buClr>
                <a:srgbClr val="2D2D2D"/>
              </a:buClr>
              <a:buSzPts val="1700"/>
              <a:buChar char="●"/>
            </a:pPr>
            <a:r>
              <a:rPr lang="en-US" sz="1700">
                <a:solidFill>
                  <a:schemeClr val="dk1"/>
                </a:solidFill>
              </a:rPr>
              <a:t>Aider les collègues à organiser et à gérer leur temps en les aidant à développer des stratégies qui leur permettent de s'organiser et de rester concentrés sur leur tâche.</a:t>
            </a:r>
            <a:endParaRPr sz="1700">
              <a:solidFill>
                <a:schemeClr val="dk1"/>
              </a:solidFill>
            </a:endParaRPr>
          </a:p>
          <a:p>
            <a:pPr indent="-336550" lvl="0" marL="457200" rtl="0" algn="l">
              <a:lnSpc>
                <a:spcPct val="115000"/>
              </a:lnSpc>
              <a:spcBef>
                <a:spcPts val="0"/>
              </a:spcBef>
              <a:spcAft>
                <a:spcPts val="0"/>
              </a:spcAft>
              <a:buClr>
                <a:srgbClr val="2D2D2D"/>
              </a:buClr>
              <a:buSzPts val="1700"/>
              <a:buChar char="●"/>
            </a:pPr>
            <a:r>
              <a:rPr lang="en-US" sz="1700">
                <a:solidFill>
                  <a:schemeClr val="dk1"/>
                </a:solidFill>
              </a:rPr>
              <a:t>Apprendre de nouvelles compétences qui peuvent être transférées à votre propre entreprise, comme l'analyse financière, l'établissement d'un budget ou la constitution d'un réseau.</a:t>
            </a:r>
            <a:endParaRPr sz="1700">
              <a:solidFill>
                <a:schemeClr val="dk1"/>
              </a:solidFill>
            </a:endParaRPr>
          </a:p>
          <a:p>
            <a:pPr indent="-336550" lvl="0" marL="457200" rtl="0" algn="l">
              <a:lnSpc>
                <a:spcPct val="115000"/>
              </a:lnSpc>
              <a:spcBef>
                <a:spcPts val="0"/>
              </a:spcBef>
              <a:spcAft>
                <a:spcPts val="0"/>
              </a:spcAft>
              <a:buClr>
                <a:srgbClr val="2D2D2D"/>
              </a:buClr>
              <a:buSzPts val="1700"/>
              <a:buChar char="●"/>
            </a:pPr>
            <a:r>
              <a:rPr lang="en-US" sz="1700">
                <a:solidFill>
                  <a:schemeClr val="dk1"/>
                </a:solidFill>
              </a:rPr>
              <a:t>Apprendre de vos supérieurs en observant les approches qu'ils utilisent pour gérer les équipes, prendre des décisions et collaborer avec d'autres responsables.</a:t>
            </a:r>
            <a:endParaRPr sz="1700">
              <a:solidFill>
                <a:schemeClr val="dk1"/>
              </a:solidFill>
            </a:endParaRPr>
          </a:p>
          <a:p>
            <a:pPr indent="0" lvl="0" marL="0" marR="0" rtl="0" algn="l">
              <a:lnSpc>
                <a:spcPct val="150000"/>
              </a:lnSpc>
              <a:spcBef>
                <a:spcPts val="3000"/>
              </a:spcBef>
              <a:spcAft>
                <a:spcPts val="0"/>
              </a:spcAft>
              <a:buClr>
                <a:srgbClr val="000000"/>
              </a:buClr>
              <a:buSzPts val="1700"/>
              <a:buFont typeface="Arial"/>
              <a:buNone/>
            </a:pPr>
            <a:r>
              <a:rPr lang="en-US" sz="1700">
                <a:solidFill>
                  <a:schemeClr val="dk1"/>
                </a:solidFill>
              </a:rPr>
              <a:t>Il existe de nombreuses façons de mettre en pratique et de développer vos compétences entrepreneuriales, et ces conseils peuvent constituer un bon point de départ.</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pic>
        <p:nvPicPr>
          <p:cNvPr id="447" name="Google Shape;447;p58"/>
          <p:cNvPicPr preferRelativeResize="0"/>
          <p:nvPr/>
        </p:nvPicPr>
        <p:blipFill rotWithShape="1">
          <a:blip r:embed="rId3">
            <a:alphaModFix/>
          </a:blip>
          <a:srcRect b="0" l="0" r="0" t="0"/>
          <a:stretch/>
        </p:blipFill>
        <p:spPr>
          <a:xfrm>
            <a:off x="2840" y="-1"/>
            <a:ext cx="10688973" cy="7559675"/>
          </a:xfrm>
          <a:prstGeom prst="rect">
            <a:avLst/>
          </a:prstGeom>
          <a:noFill/>
          <a:ln>
            <a:noFill/>
          </a:ln>
        </p:spPr>
      </p:pic>
      <p:sp>
        <p:nvSpPr>
          <p:cNvPr id="448" name="Google Shape;448;p58"/>
          <p:cNvSpPr txBox="1"/>
          <p:nvPr/>
        </p:nvSpPr>
        <p:spPr>
          <a:xfrm>
            <a:off x="1090989" y="901480"/>
            <a:ext cx="8509834" cy="92328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lang="en-US" sz="2700">
                <a:solidFill>
                  <a:schemeClr val="dk1"/>
                </a:solidFill>
              </a:rPr>
              <a:t>Module 3: Identifier les idées et les opportunités commerciales</a:t>
            </a:r>
            <a:endParaRPr b="1" i="0" sz="2700" u="none" cap="none" strike="noStrike">
              <a:solidFill>
                <a:schemeClr val="dk1"/>
              </a:solidFill>
              <a:latin typeface="Arial"/>
              <a:ea typeface="Arial"/>
              <a:cs typeface="Arial"/>
              <a:sym typeface="Arial"/>
            </a:endParaRPr>
          </a:p>
        </p:txBody>
      </p:sp>
      <p:pic>
        <p:nvPicPr>
          <p:cNvPr id="449" name="Google Shape;449;p58"/>
          <p:cNvPicPr preferRelativeResize="0"/>
          <p:nvPr/>
        </p:nvPicPr>
        <p:blipFill rotWithShape="1">
          <a:blip r:embed="rId4">
            <a:alphaModFix/>
          </a:blip>
          <a:srcRect b="0" l="0" r="0" t="0"/>
          <a:stretch/>
        </p:blipFill>
        <p:spPr>
          <a:xfrm>
            <a:off x="2900325" y="2166875"/>
            <a:ext cx="4598474" cy="416812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pic>
        <p:nvPicPr>
          <p:cNvPr id="454" name="Google Shape;454;p59"/>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455" name="Google Shape;455;p59"/>
          <p:cNvSpPr txBox="1"/>
          <p:nvPr/>
        </p:nvSpPr>
        <p:spPr>
          <a:xfrm>
            <a:off x="506099" y="716825"/>
            <a:ext cx="5905800" cy="6049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1700">
                <a:solidFill>
                  <a:schemeClr val="dk1"/>
                </a:solidFill>
              </a:rPr>
              <a:t>Section 1:</a:t>
            </a:r>
            <a:endParaRPr b="1" sz="1700">
              <a:solidFill>
                <a:schemeClr val="dk1"/>
              </a:solidFill>
            </a:endParaRPr>
          </a:p>
          <a:p>
            <a:pPr indent="0" lvl="0" marL="0" rtl="0" algn="l">
              <a:spcBef>
                <a:spcPts val="0"/>
              </a:spcBef>
              <a:spcAft>
                <a:spcPts val="0"/>
              </a:spcAft>
              <a:buClr>
                <a:schemeClr val="dk1"/>
              </a:buClr>
              <a:buSzPts val="1100"/>
              <a:buFont typeface="Arial"/>
              <a:buNone/>
            </a:pPr>
            <a:r>
              <a:rPr b="1" lang="en-US" sz="1700">
                <a:solidFill>
                  <a:schemeClr val="dk1"/>
                </a:solidFill>
              </a:rPr>
              <a:t>Qu'est-ce qu'une idée commerciale viable ?</a:t>
            </a:r>
            <a:endParaRPr b="1" sz="1700">
              <a:solidFill>
                <a:schemeClr val="dk1"/>
              </a:solidFill>
            </a:endParaRPr>
          </a:p>
          <a:p>
            <a:pPr indent="0" lvl="0" marL="0" rtl="0" algn="l">
              <a:spcBef>
                <a:spcPts val="0"/>
              </a:spcBef>
              <a:spcAft>
                <a:spcPts val="0"/>
              </a:spcAft>
              <a:buClr>
                <a:schemeClr val="dk1"/>
              </a:buClr>
              <a:buSzPts val="1100"/>
              <a:buFont typeface="Arial"/>
              <a:buNone/>
            </a:pPr>
            <a:r>
              <a:t/>
            </a:r>
            <a:endParaRPr b="1"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Selon des experts comme Barringer et Ireland (2016), une idée commerciale « viable » est une idée commerciale fantastique qui a le potentiel de prendre le monde, ou du moins une petite partie du monde, d'assaut !  Il ne s'agit pas de n'importe quelle idée, mais d'une idée qui correspond aux besoins actuels des gens, qui peut rapporter de l'argent et dont le plan d'action est réalisable et sensé.</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Disposer d'un plan d'affaires viable, c'est un peu comme avoir la sauce secrète du succès. </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En plus d'une bonne idée d'entreprise, nous pouvons également considérer le rôle de l'innovation dans la réussite d'une entreprise</a:t>
            </a:r>
            <a:endParaRPr sz="1700">
              <a:solidFill>
                <a:schemeClr val="dk1"/>
              </a:solidFill>
            </a:endParaRPr>
          </a:p>
          <a:p>
            <a:pPr indent="0" lvl="0" marL="0" marR="0" rtl="0" algn="l">
              <a:lnSpc>
                <a:spcPct val="100000"/>
              </a:lnSpc>
              <a:spcBef>
                <a:spcPts val="0"/>
              </a:spcBef>
              <a:spcAft>
                <a:spcPts val="0"/>
              </a:spcAft>
              <a:buClr>
                <a:schemeClr val="dk1"/>
              </a:buClr>
              <a:buSzPts val="1100"/>
              <a:buFont typeface="Arial"/>
              <a:buNone/>
            </a:pPr>
            <a:r>
              <a:t/>
            </a:r>
            <a:endParaRPr b="1" sz="1700">
              <a:solidFill>
                <a:schemeClr val="dk1"/>
              </a:solidFill>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chemeClr val="dk1"/>
              </a:solidFill>
              <a:latin typeface="Arial"/>
              <a:ea typeface="Arial"/>
              <a:cs typeface="Arial"/>
              <a:sym typeface="Arial"/>
            </a:endParaRPr>
          </a:p>
        </p:txBody>
      </p:sp>
      <p:pic>
        <p:nvPicPr>
          <p:cNvPr id="456" name="Google Shape;456;p59"/>
          <p:cNvPicPr preferRelativeResize="0"/>
          <p:nvPr/>
        </p:nvPicPr>
        <p:blipFill rotWithShape="1">
          <a:blip r:embed="rId4">
            <a:alphaModFix/>
          </a:blip>
          <a:srcRect b="0" l="0" r="0" t="0"/>
          <a:stretch/>
        </p:blipFill>
        <p:spPr>
          <a:xfrm>
            <a:off x="6540435" y="2309645"/>
            <a:ext cx="2952800" cy="29404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pic>
        <p:nvPicPr>
          <p:cNvPr id="461" name="Google Shape;461;p60"/>
          <p:cNvPicPr preferRelativeResize="0"/>
          <p:nvPr/>
        </p:nvPicPr>
        <p:blipFill rotWithShape="1">
          <a:blip r:embed="rId3">
            <a:alphaModFix/>
          </a:blip>
          <a:srcRect b="0" l="0" r="0" t="0"/>
          <a:stretch/>
        </p:blipFill>
        <p:spPr>
          <a:xfrm>
            <a:off x="1420" y="0"/>
            <a:ext cx="10721537" cy="7559672"/>
          </a:xfrm>
          <a:prstGeom prst="rect">
            <a:avLst/>
          </a:prstGeom>
          <a:noFill/>
          <a:ln>
            <a:noFill/>
          </a:ln>
        </p:spPr>
      </p:pic>
      <p:sp>
        <p:nvSpPr>
          <p:cNvPr id="462" name="Google Shape;462;p60"/>
          <p:cNvSpPr txBox="1"/>
          <p:nvPr/>
        </p:nvSpPr>
        <p:spPr>
          <a:xfrm>
            <a:off x="530950" y="1578725"/>
            <a:ext cx="6009600" cy="4710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1700">
                <a:solidFill>
                  <a:schemeClr val="dk1"/>
                </a:solidFill>
              </a:rPr>
              <a:t>Section 1:</a:t>
            </a:r>
            <a:endParaRPr b="1" sz="1700">
              <a:solidFill>
                <a:schemeClr val="dk1"/>
              </a:solidFill>
            </a:endParaRPr>
          </a:p>
          <a:p>
            <a:pPr indent="0" lvl="0" marL="0" rtl="0" algn="l">
              <a:spcBef>
                <a:spcPts val="0"/>
              </a:spcBef>
              <a:spcAft>
                <a:spcPts val="0"/>
              </a:spcAft>
              <a:buClr>
                <a:schemeClr val="dk1"/>
              </a:buClr>
              <a:buSzPts val="1100"/>
              <a:buFont typeface="Arial"/>
              <a:buNone/>
            </a:pPr>
            <a:r>
              <a:rPr b="1" lang="en-US" sz="1700">
                <a:solidFill>
                  <a:schemeClr val="dk1"/>
                </a:solidFill>
              </a:rPr>
              <a:t>Qu'est-ce que l'innovation ? </a:t>
            </a:r>
            <a:endParaRPr b="1" sz="1700">
              <a:solidFill>
                <a:schemeClr val="dk1"/>
              </a:solidFill>
            </a:endParaRPr>
          </a:p>
          <a:p>
            <a:pPr indent="0" lvl="0" marL="0" rtl="0" algn="l">
              <a:spcBef>
                <a:spcPts val="0"/>
              </a:spcBef>
              <a:spcAft>
                <a:spcPts val="0"/>
              </a:spcAft>
              <a:buClr>
                <a:schemeClr val="dk1"/>
              </a:buClr>
              <a:buSzPts val="1100"/>
              <a:buFont typeface="Arial"/>
              <a:buNone/>
            </a:pPr>
            <a:r>
              <a:t/>
            </a:r>
            <a:endParaRPr b="1"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L'innovation ne consiste pas seulement à améliorer un peu les choses ; il s'agit d'amener vos idées à un tout autre niveau de perfection. Imaginez que vous trouviez des moyens plus intelligents, plus rapides ou tout simplement meilleurs pour faire les choses. C'est la magie de l'innovation !</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Qu'il s'agisse de créer quelque chose d'entièrement nouveau, comme un gadget ou une application qui change la donne, ou de relever des défis avec un flair créatif, l'innovation est votre partenaire pour rendre vos idées commerciales viables vraiment extraordinaires.</a:t>
            </a:r>
            <a:endParaRPr sz="17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b="1" sz="1700">
              <a:solidFill>
                <a:schemeClr val="dk1"/>
              </a:solidFill>
            </a:endParaRPr>
          </a:p>
        </p:txBody>
      </p:sp>
      <p:pic>
        <p:nvPicPr>
          <p:cNvPr id="463" name="Google Shape;463;p60"/>
          <p:cNvPicPr preferRelativeResize="0"/>
          <p:nvPr/>
        </p:nvPicPr>
        <p:blipFill rotWithShape="1">
          <a:blip r:embed="rId4">
            <a:alphaModFix/>
          </a:blip>
          <a:srcRect b="0" l="0" r="0" t="0"/>
          <a:stretch/>
        </p:blipFill>
        <p:spPr>
          <a:xfrm>
            <a:off x="6540434" y="2309645"/>
            <a:ext cx="2961795" cy="29404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pic>
        <p:nvPicPr>
          <p:cNvPr id="468" name="Google Shape;468;p61"/>
          <p:cNvPicPr preferRelativeResize="0"/>
          <p:nvPr/>
        </p:nvPicPr>
        <p:blipFill rotWithShape="1">
          <a:blip r:embed="rId3">
            <a:alphaModFix/>
          </a:blip>
          <a:srcRect b="0" l="0" r="0" t="0"/>
          <a:stretch/>
        </p:blipFill>
        <p:spPr>
          <a:xfrm>
            <a:off x="1420" y="0"/>
            <a:ext cx="10718123" cy="7559673"/>
          </a:xfrm>
          <a:prstGeom prst="rect">
            <a:avLst/>
          </a:prstGeom>
          <a:noFill/>
          <a:ln>
            <a:noFill/>
          </a:ln>
        </p:spPr>
      </p:pic>
      <p:sp>
        <p:nvSpPr>
          <p:cNvPr id="469" name="Google Shape;469;p61"/>
          <p:cNvSpPr txBox="1"/>
          <p:nvPr/>
        </p:nvSpPr>
        <p:spPr>
          <a:xfrm>
            <a:off x="708601" y="1478162"/>
            <a:ext cx="5123100" cy="4540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lang="en-US" sz="1700" u="sng">
                <a:solidFill>
                  <a:schemeClr val="dk1"/>
                </a:solidFill>
              </a:rPr>
              <a:t>Section 2 Inspiration de la vie réelle:</a:t>
            </a:r>
            <a:endParaRPr b="0" i="0" sz="1700" u="sng"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700">
                <a:solidFill>
                  <a:schemeClr val="dk1"/>
                </a:solidFill>
              </a:rPr>
              <a:t>Examinons quelques exemples concrets d'idées commerciales réussies, qui sont nées d'une étincelle dans l'esprit de quelqu'un et se sont transformées en quelque chose d'extraordinaire.</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 UBER : Imaginez transformer la façon dont les gens se déplacent en mettant simplement en relation les chauffeurs et les passagers par l'intermédiaire d'une application</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C'est exactement ce qu'a fait UBER, en rendant le transport plus pratique et plus efficace dans le monde entier.</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Voyons comment UBER a vu le jour</a:t>
            </a:r>
            <a:r>
              <a:rPr lang="en-US" sz="1700">
                <a:solidFill>
                  <a:schemeClr val="dk1"/>
                </a:solidFill>
              </a:rPr>
              <a:t>:</a:t>
            </a:r>
            <a:r>
              <a:rPr lang="en-US" sz="1700">
                <a:solidFill>
                  <a:schemeClr val="dk1"/>
                </a:solidFill>
              </a:rPr>
              <a:t> </a:t>
            </a:r>
            <a:endParaRPr sz="1700">
              <a:solidFill>
                <a:schemeClr val="dk1"/>
              </a:solidFill>
            </a:endParaRPr>
          </a:p>
        </p:txBody>
      </p:sp>
      <p:pic>
        <p:nvPicPr>
          <p:cNvPr descr="A person standing next to a phone&#10;&#10;Description automatically generated" id="470" name="Google Shape;470;p61">
            <a:hlinkClick r:id="rId4"/>
          </p:cNvPr>
          <p:cNvPicPr preferRelativeResize="0"/>
          <p:nvPr/>
        </p:nvPicPr>
        <p:blipFill rotWithShape="1">
          <a:blip r:embed="rId5">
            <a:alphaModFix/>
          </a:blip>
          <a:srcRect b="0" l="0" r="0" t="0"/>
          <a:stretch/>
        </p:blipFill>
        <p:spPr>
          <a:xfrm>
            <a:off x="6035175" y="2069373"/>
            <a:ext cx="3948037" cy="342093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pic>
        <p:nvPicPr>
          <p:cNvPr id="475" name="Google Shape;475;p62"/>
          <p:cNvPicPr preferRelativeResize="0"/>
          <p:nvPr/>
        </p:nvPicPr>
        <p:blipFill rotWithShape="1">
          <a:blip r:embed="rId3">
            <a:alphaModFix/>
          </a:blip>
          <a:srcRect b="0" l="0" r="0" t="0"/>
          <a:stretch/>
        </p:blipFill>
        <p:spPr>
          <a:xfrm>
            <a:off x="0" y="0"/>
            <a:ext cx="10688975" cy="7559673"/>
          </a:xfrm>
          <a:prstGeom prst="rect">
            <a:avLst/>
          </a:prstGeom>
          <a:noFill/>
          <a:ln>
            <a:noFill/>
          </a:ln>
        </p:spPr>
      </p:pic>
      <p:sp>
        <p:nvSpPr>
          <p:cNvPr id="476" name="Google Shape;476;p62"/>
          <p:cNvSpPr txBox="1"/>
          <p:nvPr/>
        </p:nvSpPr>
        <p:spPr>
          <a:xfrm>
            <a:off x="3177127" y="1379200"/>
            <a:ext cx="7034400" cy="53256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700">
                <a:solidFill>
                  <a:schemeClr val="dk1"/>
                </a:solidFill>
              </a:rPr>
              <a:t>En 2009, dans les rues animées de San Francisco, deux amis, Garrett Camp et Travis Kalanick, ont été confrontés à un problème urbain courant : il n'y avait jamais de taxis quand on en avait besoin ! </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Frustrés par l'inefficacité des services de taxi traditionnels, ils ont imaginé une solution qui redéfinirait le transport tel que nous le connaissons. L'idée était simple mais révolutionnaire : utiliser la technologie pour mettre en relation les personnes qui ont besoin d'une course et les chauffeurs qui sont prêts à le faire. </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En mars 2009, Garrett et Travis ont officiellement lancé UberCab, un service qui permettait aux utilisateurs de demander un trajet par le biais d'une application mobile. Ils étaient loin de se douter qu'ils étaient sur le point de révolutionner l'ensemble du secteur des transports ! </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Bien sûr, UBER a dû faire face à sa part de problèmes et de défis au début, qu'il s'agisse d'obstacles réglementaires ou de sceptiques remettant en cause la viabilité de l'idée. Toutefois, leur détermination et leur approche innovante de la résolution des problèmes leur ont permis de surmonter ces obstacles.</a:t>
            </a:r>
            <a:endParaRPr sz="1700">
              <a:solidFill>
                <a:schemeClr val="dk1"/>
              </a:solidFill>
            </a:endParaRPr>
          </a:p>
        </p:txBody>
      </p:sp>
      <p:pic>
        <p:nvPicPr>
          <p:cNvPr id="477" name="Google Shape;477;p62"/>
          <p:cNvPicPr preferRelativeResize="0"/>
          <p:nvPr/>
        </p:nvPicPr>
        <p:blipFill rotWithShape="1">
          <a:blip r:embed="rId4">
            <a:alphaModFix/>
          </a:blip>
          <a:srcRect b="0" l="0" r="0" t="0"/>
          <a:stretch/>
        </p:blipFill>
        <p:spPr>
          <a:xfrm>
            <a:off x="303302" y="3275588"/>
            <a:ext cx="2873825" cy="10085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pic>
        <p:nvPicPr>
          <p:cNvPr id="482" name="Google Shape;482;p63"/>
          <p:cNvPicPr preferRelativeResize="0"/>
          <p:nvPr/>
        </p:nvPicPr>
        <p:blipFill rotWithShape="1">
          <a:blip r:embed="rId3">
            <a:alphaModFix/>
          </a:blip>
          <a:srcRect b="0" l="0" r="0" t="0"/>
          <a:stretch/>
        </p:blipFill>
        <p:spPr>
          <a:xfrm>
            <a:off x="2838" y="0"/>
            <a:ext cx="10688975" cy="7559672"/>
          </a:xfrm>
          <a:prstGeom prst="rect">
            <a:avLst/>
          </a:prstGeom>
          <a:noFill/>
          <a:ln>
            <a:noFill/>
          </a:ln>
        </p:spPr>
      </p:pic>
      <p:sp>
        <p:nvSpPr>
          <p:cNvPr id="483" name="Google Shape;483;p63"/>
          <p:cNvSpPr txBox="1"/>
          <p:nvPr/>
        </p:nvSpPr>
        <p:spPr>
          <a:xfrm>
            <a:off x="3648419" y="1379200"/>
            <a:ext cx="6045000" cy="53256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700">
                <a:solidFill>
                  <a:schemeClr val="dk1"/>
                </a:solidFill>
              </a:rPr>
              <a:t>Ce qui n'était au départ qu'une petite entreprise de San Francisco a rapidement étendu son champ d'action. L'idée du covoiturage s'est répandue comme une traînée de poudre et Uber est devenu un phénomène mondial. Il ne s'agissait pas seulement d'un service de covoiturage, mais d'un mouvement qui a transformé la façon dont les gens concevaient le transport.</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Au fur et à mesure de sa croissance, Uber ne s'est pas contenté de proposer des trajets. L'entreprise a introduit d'autres innovations telles que Uber Eats, qui permet aux utilisateurs de se faire livrer de la nourriture à domicile, et Uber Pool, une option de covoiturage rentable.</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L'histoire d'Uber est un parcours remarquable : d'une simple idée née d'une frustration, l'entreprise est devenue un géant mondial qui a redéfini tout un secteur. Elle enseigne aux entrepreneurs en herbe l'importance d'identifier les problèmes, d'adopter l'innovation et de persister à relever les défis pour créer quelque chose d'extraordinaire.</a:t>
            </a:r>
            <a:endParaRPr sz="1700">
              <a:solidFill>
                <a:schemeClr val="dk1"/>
              </a:solidFill>
            </a:endParaRPr>
          </a:p>
        </p:txBody>
      </p:sp>
      <p:pic>
        <p:nvPicPr>
          <p:cNvPr id="484" name="Google Shape;484;p63"/>
          <p:cNvPicPr preferRelativeResize="0"/>
          <p:nvPr/>
        </p:nvPicPr>
        <p:blipFill rotWithShape="1">
          <a:blip r:embed="rId4">
            <a:alphaModFix/>
          </a:blip>
          <a:srcRect b="0" l="0" r="0" t="0"/>
          <a:stretch/>
        </p:blipFill>
        <p:spPr>
          <a:xfrm>
            <a:off x="517390" y="3275588"/>
            <a:ext cx="2873825" cy="10085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pic>
        <p:nvPicPr>
          <p:cNvPr id="489" name="Google Shape;489;p64"/>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490" name="Google Shape;490;p64"/>
          <p:cNvSpPr txBox="1"/>
          <p:nvPr/>
        </p:nvSpPr>
        <p:spPr>
          <a:xfrm>
            <a:off x="919802" y="1526538"/>
            <a:ext cx="8498400" cy="5248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700"/>
              <a:t>Prenons maintenant le temps de la réflexion:</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a:t>Prenez le temps de réfléchir aux questions suivantes, vous pouvez en discuter avec un ami ou prendre des notes dans votre carnet: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55600" lvl="0" marL="457200" rtl="0" algn="l">
              <a:spcBef>
                <a:spcPts val="0"/>
              </a:spcBef>
              <a:spcAft>
                <a:spcPts val="0"/>
              </a:spcAft>
              <a:buSzPts val="2000"/>
              <a:buAutoNum type="arabicPeriod"/>
            </a:pPr>
            <a:r>
              <a:rPr lang="en-US" sz="1700"/>
              <a:t>Quels sont les besoins ou les problèmes du marché qu'Uber a identifiés et comment l'entreprise y a-t-elle répondu ?</a:t>
            </a:r>
            <a:endParaRPr sz="1700"/>
          </a:p>
          <a:p>
            <a:pPr indent="-355600" lvl="0" marL="457200" rtl="0" algn="l">
              <a:spcBef>
                <a:spcPts val="0"/>
              </a:spcBef>
              <a:spcAft>
                <a:spcPts val="0"/>
              </a:spcAft>
              <a:buSzPts val="2000"/>
              <a:buAutoNum type="arabicPeriod"/>
            </a:pPr>
            <a:r>
              <a:rPr lang="en-US" sz="1700"/>
              <a:t>Comment les entrepreneurs peuvent-ils identifier des lacunes ou des défis similaires dans leurs propres communautés ou secteurs d'activité ?</a:t>
            </a:r>
            <a:endParaRPr sz="1700"/>
          </a:p>
          <a:p>
            <a:pPr indent="-355600" lvl="0" marL="457200" rtl="0" algn="l">
              <a:spcBef>
                <a:spcPts val="0"/>
              </a:spcBef>
              <a:spcAft>
                <a:spcPts val="0"/>
              </a:spcAft>
              <a:buSzPts val="2000"/>
              <a:buAutoNum type="arabicPeriod"/>
            </a:pPr>
            <a:r>
              <a:rPr lang="en-US" sz="1700"/>
              <a:t>Réfléchissez à la manière dont le modèle d'Uber a transformé le transport au niveau mondial. De quelle manière a-t-il influencé la façon dont les gens envisagent de se rendre d'un endroit à un autre ?</a:t>
            </a:r>
            <a:endParaRPr sz="1700"/>
          </a:p>
          <a:p>
            <a:pPr indent="-355600" lvl="0" marL="457200" rtl="0" algn="l">
              <a:spcBef>
                <a:spcPts val="0"/>
              </a:spcBef>
              <a:spcAft>
                <a:spcPts val="0"/>
              </a:spcAft>
              <a:buSzPts val="2000"/>
              <a:buAutoNum type="arabicPeriod"/>
            </a:pPr>
            <a:r>
              <a:rPr lang="en-US" sz="1700"/>
              <a:t>Pouvez-vous penser à d'autres secteurs où un impact transformateur similaire pourrait se produire ?</a:t>
            </a:r>
            <a:endParaRPr sz="1700"/>
          </a:p>
          <a:p>
            <a:pPr indent="0" lvl="0" marL="0" marR="0" rtl="0" algn="l">
              <a:lnSpc>
                <a:spcPct val="100000"/>
              </a:lnSpc>
              <a:spcBef>
                <a:spcPts val="0"/>
              </a:spcBef>
              <a:spcAft>
                <a:spcPts val="0"/>
              </a:spcAft>
              <a:buNone/>
            </a:pPr>
            <a:r>
              <a:t/>
            </a:r>
            <a:endParaRPr sz="1700"/>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lang="en-US" sz="1700"/>
              <a:t>Lorsque vous avez terminé, comparez vos réponses avec celles de la diapositive suivante.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pic>
        <p:nvPicPr>
          <p:cNvPr id="495" name="Google Shape;495;p65"/>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496" name="Google Shape;496;p65"/>
          <p:cNvSpPr txBox="1"/>
          <p:nvPr/>
        </p:nvSpPr>
        <p:spPr>
          <a:xfrm>
            <a:off x="1094764" y="1269810"/>
            <a:ext cx="8502300" cy="50640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700"/>
              <a:t>1. Quels sont les besoins ou les problèmes du marché </a:t>
            </a:r>
            <a:r>
              <a:rPr b="1" lang="en-US" sz="1700"/>
              <a:t>que Uber</a:t>
            </a:r>
            <a:r>
              <a:rPr b="1" lang="en-US" sz="1700"/>
              <a:t> a identifiés et comment l'entreprise y a-t-elle répondu ?</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lang="en-US" sz="1700"/>
              <a:t>Uber a identifié le besoin d'une option de transport plus pratique et plus efficace. Les services de taxi traditionnels étaient souvent peu fiables et avaient du mal à répondre à la demande. Uber s'est attaqué à ces problèmes en introduisant une plateforme technologique permettant aux utilisateurs de demander des courses par l'intermédiaire d'une application mobile, offrant ainsi une solution fiable et à la demande.</a:t>
            </a:r>
            <a:endParaRPr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b="1" lang="en-US" sz="1700"/>
              <a:t>2. Comment les entrepreneurs peuvent-ils identifier des lacunes ou des défis similaires dans leurs propres communautés ou secteurs d'activité ?</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lang="en-US" sz="1700"/>
              <a:t>Les entrepreneurs peuvent identifier les lacunes ou les défis en observant activement et en s'engageant auprès de leurs communautés ou de leurs industries. Mener des enquêtes, écouter les commentaires des clients et se tenir informé des tendances émergentes sont des moyens efficaces de découvrir les besoins non satisfaits. En outre, les entrepreneurs peuvent explorer les domaines dans lesquels les solutions existantes sont inefficaces ou dépassées.</a:t>
            </a:r>
            <a:endParaRPr sz="1700"/>
          </a:p>
          <a:p>
            <a:pPr indent="0" lvl="0" marL="0" marR="0" rtl="0" algn="l">
              <a:lnSpc>
                <a:spcPct val="100000"/>
              </a:lnSpc>
              <a:spcBef>
                <a:spcPts val="0"/>
              </a:spcBef>
              <a:spcAft>
                <a:spcPts val="0"/>
              </a:spcAft>
              <a:buClr>
                <a:srgbClr val="000000"/>
              </a:buClr>
              <a:buSzPts val="1700"/>
              <a:buFont typeface="Arial"/>
              <a:buNone/>
            </a:pPr>
            <a:r>
              <a:t/>
            </a:r>
            <a:endParaRPr b="1" sz="17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pic>
        <p:nvPicPr>
          <p:cNvPr id="501" name="Google Shape;501;p66"/>
          <p:cNvPicPr preferRelativeResize="0"/>
          <p:nvPr/>
        </p:nvPicPr>
        <p:blipFill rotWithShape="1">
          <a:blip r:embed="rId3">
            <a:alphaModFix/>
          </a:blip>
          <a:srcRect b="0" l="0" r="0" t="0"/>
          <a:stretch/>
        </p:blipFill>
        <p:spPr>
          <a:xfrm>
            <a:off x="1420" y="0"/>
            <a:ext cx="10694539" cy="7559672"/>
          </a:xfrm>
          <a:prstGeom prst="rect">
            <a:avLst/>
          </a:prstGeom>
          <a:noFill/>
          <a:ln>
            <a:noFill/>
          </a:ln>
        </p:spPr>
      </p:pic>
      <p:sp>
        <p:nvSpPr>
          <p:cNvPr id="502" name="Google Shape;502;p66"/>
          <p:cNvSpPr txBox="1"/>
          <p:nvPr/>
        </p:nvSpPr>
        <p:spPr>
          <a:xfrm>
            <a:off x="1330596" y="1379199"/>
            <a:ext cx="8030700" cy="53256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700"/>
              <a:t>3. Réfléchissez à la manière dont le modèle d'Uber a transformé le transport à l'échelle mondiale. De quelle manière a-t-il influencé la façon dont les gens envisagent de se rendre d'un endroit à un autre ?</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lang="en-US" sz="1700"/>
              <a:t>Uber a transformé les transports en introduisant le concept de covoiturage, le rendant plus accessible, plus pratique et souvent plus rentable que les services de taxi traditionnels. Il a modifié l'état d'esprit des gens, qui ont cessé de considérer le transport comme un service standardisé pour en faire une expérience personnalisée et à la demande. Les utilisateurs ont commencé à considérer le transport comme un service facilement accessible en quelques clics sur leur smartphone.</a:t>
            </a:r>
            <a:endParaRPr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b="1" lang="en-US" sz="1700"/>
              <a:t>4. Pouvez-vous penser à d'autres secteurs d'activité où une transformation similaire pourrait se produire ?</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lang="en-US" sz="1700"/>
              <a:t>Des secteurs tels que les soins de santé, l'éducation et la livraison de nourriture pourraient subir une transformation similaire à celle qu'Uber a apportée aux transports. Tout secteur présentant des inefficacités, des lacunes ou des pratiques obsolètes est mûr pour l'innovation transformatrice.</a:t>
            </a:r>
            <a:endParaRPr sz="1700"/>
          </a:p>
          <a:p>
            <a:pPr indent="0" lvl="0" marL="0" marR="0" rtl="0" algn="l">
              <a:lnSpc>
                <a:spcPct val="100000"/>
              </a:lnSpc>
              <a:spcBef>
                <a:spcPts val="0"/>
              </a:spcBef>
              <a:spcAft>
                <a:spcPts val="0"/>
              </a:spcAft>
              <a:buClr>
                <a:srgbClr val="000000"/>
              </a:buClr>
              <a:buSzPts val="1700"/>
              <a:buFont typeface="Arial"/>
              <a:buNone/>
            </a:pPr>
            <a:r>
              <a:t/>
            </a:r>
            <a:endParaRPr b="1" sz="17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pic>
        <p:nvPicPr>
          <p:cNvPr id="507" name="Google Shape;507;p67"/>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08" name="Google Shape;508;p67"/>
          <p:cNvSpPr txBox="1"/>
          <p:nvPr/>
        </p:nvSpPr>
        <p:spPr>
          <a:xfrm>
            <a:off x="1144905" y="1017906"/>
            <a:ext cx="9289500" cy="6156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lang="en-US" sz="1700">
                <a:solidFill>
                  <a:schemeClr val="dk1"/>
                </a:solidFill>
              </a:rPr>
              <a:t>Explorons maintenant une autre idée qui a redéfini les normes établies. Spotify.</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p:txBody>
      </p:sp>
      <p:pic>
        <p:nvPicPr>
          <p:cNvPr id="509" name="Google Shape;509;p67">
            <a:hlinkClick r:id="rId4"/>
          </p:cNvPr>
          <p:cNvPicPr preferRelativeResize="0"/>
          <p:nvPr/>
        </p:nvPicPr>
        <p:blipFill rotWithShape="1">
          <a:blip r:embed="rId5">
            <a:alphaModFix/>
          </a:blip>
          <a:srcRect b="0" l="0" r="0" t="0"/>
          <a:stretch/>
        </p:blipFill>
        <p:spPr>
          <a:xfrm>
            <a:off x="500075" y="2569475"/>
            <a:ext cx="3286768" cy="2698802"/>
          </a:xfrm>
          <a:prstGeom prst="rect">
            <a:avLst/>
          </a:prstGeom>
          <a:noFill/>
          <a:ln>
            <a:noFill/>
          </a:ln>
        </p:spPr>
      </p:pic>
      <p:sp>
        <p:nvSpPr>
          <p:cNvPr id="510" name="Google Shape;510;p67"/>
          <p:cNvSpPr txBox="1"/>
          <p:nvPr/>
        </p:nvSpPr>
        <p:spPr>
          <a:xfrm>
            <a:off x="4043213" y="2303069"/>
            <a:ext cx="6148500" cy="37557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700"/>
              <a:t>Spotify est né en Suède en 2006. Deux visionnaires, Daniel Ek et Martin Lorentzon, y ont reconnu la nécessité d'un service musical à la fois accessible et légal. Animés par le désir de transformer la façon dont les gens vivent la musique, ils se sont lancés dans une aventure qui allait redéfinir l'ensemble de l'industrie musicale</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L'idée était de créer une plateforme permettant aux utilisateurs d'accéder instantanément à une vaste bibliothèque musicale sans avoir besoin de copies physiques. Dans un monde dominé par le piratage et les modèles rigides de distribution de la musique, Spotify visait à offrir une alternative légale et conviviale.</a:t>
            </a:r>
            <a:endParaRPr sz="1700"/>
          </a:p>
          <a:p>
            <a:pPr indent="0" lvl="0" marL="0" marR="0" rtl="0" algn="l">
              <a:lnSpc>
                <a:spcPct val="100000"/>
              </a:lnSpc>
              <a:spcBef>
                <a:spcPts val="0"/>
              </a:spcBef>
              <a:spcAft>
                <a:spcPts val="0"/>
              </a:spcAft>
              <a:buClr>
                <a:srgbClr val="000000"/>
              </a:buClr>
              <a:buSzPts val="1700"/>
              <a:buFont typeface="Arial"/>
              <a:buNone/>
            </a:pPr>
            <a:r>
              <a:t/>
            </a:r>
            <a:endParaRPr sz="17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pic>
        <p:nvPicPr>
          <p:cNvPr id="515" name="Google Shape;515;p68"/>
          <p:cNvPicPr preferRelativeResize="0"/>
          <p:nvPr/>
        </p:nvPicPr>
        <p:blipFill rotWithShape="1">
          <a:blip r:embed="rId3">
            <a:alphaModFix/>
          </a:blip>
          <a:srcRect b="0" l="0" r="0" t="0"/>
          <a:stretch/>
        </p:blipFill>
        <p:spPr>
          <a:xfrm>
            <a:off x="2838" y="3"/>
            <a:ext cx="10688975" cy="7559672"/>
          </a:xfrm>
          <a:prstGeom prst="rect">
            <a:avLst/>
          </a:prstGeom>
          <a:noFill/>
          <a:ln>
            <a:noFill/>
          </a:ln>
        </p:spPr>
      </p:pic>
      <p:sp>
        <p:nvSpPr>
          <p:cNvPr id="516" name="Google Shape;516;p68"/>
          <p:cNvSpPr txBox="1"/>
          <p:nvPr/>
        </p:nvSpPr>
        <p:spPr>
          <a:xfrm>
            <a:off x="1227017" y="1082936"/>
            <a:ext cx="9289500" cy="8772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400"/>
              <a:buFont typeface="Arial"/>
              <a:buNone/>
            </a:pPr>
            <a:r>
              <a:rPr b="1" lang="en-US" sz="1700">
                <a:solidFill>
                  <a:schemeClr val="dk1"/>
                </a:solidFill>
              </a:rPr>
              <a:t>Explorons maintenant une autre idée qui a redéfini les normes établies. Spotify.</a:t>
            </a:r>
            <a:endParaRPr sz="1700">
              <a:solidFill>
                <a:schemeClr val="dk1"/>
              </a:solidFill>
            </a:endParaRPr>
          </a:p>
          <a:p>
            <a:pPr indent="0" lvl="0" marL="0" marR="0" rtl="0" algn="just">
              <a:lnSpc>
                <a:spcPct val="100000"/>
              </a:lnSpc>
              <a:spcBef>
                <a:spcPts val="0"/>
              </a:spcBef>
              <a:spcAft>
                <a:spcPts val="0"/>
              </a:spcAft>
              <a:buClr>
                <a:srgbClr val="000000"/>
              </a:buClr>
              <a:buSzPts val="1400"/>
              <a:buFont typeface="Arial"/>
              <a:buNone/>
            </a:pPr>
            <a:r>
              <a:t/>
            </a:r>
            <a:endParaRPr b="1" sz="1700">
              <a:solidFill>
                <a:schemeClr val="dk1"/>
              </a:solidFill>
            </a:endParaRPr>
          </a:p>
          <a:p>
            <a:pPr indent="0" lvl="0" marL="0" marR="0" rtl="0" algn="just">
              <a:lnSpc>
                <a:spcPct val="100000"/>
              </a:lnSpc>
              <a:spcBef>
                <a:spcPts val="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p:txBody>
      </p:sp>
      <p:pic>
        <p:nvPicPr>
          <p:cNvPr id="517" name="Google Shape;517;p68">
            <a:hlinkClick r:id="rId4"/>
          </p:cNvPr>
          <p:cNvPicPr preferRelativeResize="0"/>
          <p:nvPr/>
        </p:nvPicPr>
        <p:blipFill rotWithShape="1">
          <a:blip r:embed="rId5">
            <a:alphaModFix/>
          </a:blip>
          <a:srcRect b="0" l="0" r="0" t="0"/>
          <a:stretch/>
        </p:blipFill>
        <p:spPr>
          <a:xfrm>
            <a:off x="758013" y="2614592"/>
            <a:ext cx="3286768" cy="2698802"/>
          </a:xfrm>
          <a:prstGeom prst="rect">
            <a:avLst/>
          </a:prstGeom>
          <a:noFill/>
          <a:ln>
            <a:noFill/>
          </a:ln>
        </p:spPr>
      </p:pic>
      <p:sp>
        <p:nvSpPr>
          <p:cNvPr id="518" name="Google Shape;518;p68"/>
          <p:cNvSpPr txBox="1"/>
          <p:nvPr/>
        </p:nvSpPr>
        <p:spPr>
          <a:xfrm>
            <a:off x="4178596" y="2348186"/>
            <a:ext cx="6148500" cy="45408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700"/>
              <a:t>En octobre 2008, Spotify a été officiellement lancé au public, changeant à jamais la façon dont les gens consomment de la musique. La plateforme a introduit un modèle freemium, permettant aux utilisateurs de profiter d'une version gratuite, financée par la publicité, ou de passer à un abonnement premium pour une expérience sans publicité avec des avantages supplémentaires.</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Spotify ne s'est pas contenté de diffuser de la musique en continu. L'introduction de listes de lecture personnalisées, pilotées par de puissants algorithmes, a permis d'adapter l'expérience d'écoute à chaque utilisateur. Au fur et à mesure de l'évolution de la plateforme, Spotify s'est aventuré dans le monde des podcasts, collaborant avec des créateurs pour devenir un acteur majeur de l'industrie en plein essor du podcasting.</a:t>
            </a:r>
            <a:endParaRPr sz="1700"/>
          </a:p>
          <a:p>
            <a:pPr indent="0" lvl="0" marL="0" marR="0" rtl="0" algn="l">
              <a:lnSpc>
                <a:spcPct val="100000"/>
              </a:lnSpc>
              <a:spcBef>
                <a:spcPts val="0"/>
              </a:spcBef>
              <a:spcAft>
                <a:spcPts val="0"/>
              </a:spcAft>
              <a:buClr>
                <a:srgbClr val="000000"/>
              </a:buClr>
              <a:buSzPts val="1700"/>
              <a:buFont typeface="Arial"/>
              <a:buNone/>
            </a:pPr>
            <a:r>
              <a:t/>
            </a:r>
            <a:endParaRPr sz="17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pic>
        <p:nvPicPr>
          <p:cNvPr id="523" name="Google Shape;523;p6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24" name="Google Shape;524;p69"/>
          <p:cNvSpPr txBox="1"/>
          <p:nvPr/>
        </p:nvSpPr>
        <p:spPr>
          <a:xfrm>
            <a:off x="813851" y="988125"/>
            <a:ext cx="8857200" cy="5587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700">
                <a:solidFill>
                  <a:schemeClr val="dk1"/>
                </a:solidFill>
              </a:rPr>
              <a:t>L'impact de Spotify ne s'est pas limité à la Suède ou à l'Europe. L'expansion mondiale de la plateforme en a rapidement fait un nom familier, remettant en cause les modèles traditionnels de distribution de musique et ouvrant la voie à l'ère du streaming numérique.</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Spotify a dû faire face à de nombreux défis, notamment les négociations avec les maisons de disques, les critiques des artistes concernant le paiement des droits d'auteur et la concurrence d'autres services de diffusion en continu. Toutefois, sa capacité d'adaptation, son engagement en faveur de l'expérience utilisateur et son innovation constante lui ont permis de surmonter ces obstacles.</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Aujourd'hui, Spotify est un symbole d'innovation qui a remodelé l'industrie musicale en offrant une expérience d'écoute en continu et personnalisée. Spotify a non seulement changé la façon dont nous accédons à la musique, mais a également influencé le passage plus large à la consommation de contenu numérique et à la demande.</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Les entrepreneurs peuvent tirer des leçons précieuses du parcours de Spotify - l'importance de s'adapter à l'évolution des préférences des utilisateurs, de tirer parti de la technologie pour la personnalisation et de remettre en question les normes traditionnelles de l'industrie. L'histoire de Spotify témoigne du pouvoir de l'innovation perturbatrice pour créer un impact mondial.</a:t>
            </a:r>
            <a:endParaRPr sz="17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sz="1700">
              <a:solidFill>
                <a:schemeClr val="dk1"/>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pic>
        <p:nvPicPr>
          <p:cNvPr id="529" name="Google Shape;529;p70"/>
          <p:cNvPicPr preferRelativeResize="0"/>
          <p:nvPr/>
        </p:nvPicPr>
        <p:blipFill rotWithShape="1">
          <a:blip r:embed="rId3">
            <a:alphaModFix/>
          </a:blip>
          <a:srcRect b="0" l="0" r="0" t="0"/>
          <a:stretch/>
        </p:blipFill>
        <p:spPr>
          <a:xfrm>
            <a:off x="0" y="0"/>
            <a:ext cx="10688975" cy="7559673"/>
          </a:xfrm>
          <a:prstGeom prst="rect">
            <a:avLst/>
          </a:prstGeom>
          <a:noFill/>
          <a:ln>
            <a:noFill/>
          </a:ln>
        </p:spPr>
      </p:pic>
      <p:sp>
        <p:nvSpPr>
          <p:cNvPr id="530" name="Google Shape;530;p70"/>
          <p:cNvSpPr txBox="1"/>
          <p:nvPr/>
        </p:nvSpPr>
        <p:spPr>
          <a:xfrm>
            <a:off x="812431" y="1149500"/>
            <a:ext cx="8353800" cy="393144"/>
          </a:xfrm>
          <a:prstGeom prst="rect">
            <a:avLst/>
          </a:prstGeom>
          <a:noFill/>
          <a:ln>
            <a:noFill/>
          </a:ln>
        </p:spPr>
        <p:txBody>
          <a:bodyPr anchorCtr="0" anchor="t" bIns="45700" lIns="91425" spcFirstLastPara="1" rIns="91425" wrap="square" tIns="45700">
            <a:spAutoFit/>
          </a:bodyPr>
          <a:lstStyle/>
          <a:p>
            <a:pPr indent="0" lvl="0" marL="457200" marR="0" rtl="0" algn="l">
              <a:lnSpc>
                <a:spcPct val="115000"/>
              </a:lnSpc>
              <a:spcBef>
                <a:spcPts val="0"/>
              </a:spcBef>
              <a:spcAft>
                <a:spcPts val="0"/>
              </a:spcAft>
              <a:buClr>
                <a:srgbClr val="000000"/>
              </a:buClr>
              <a:buSzPts val="1600"/>
              <a:buFont typeface="Arial"/>
              <a:buNone/>
            </a:pPr>
            <a:r>
              <a:rPr b="0" i="0" lang="en-US" sz="1700" u="none" cap="none" strike="noStrike">
                <a:solidFill>
                  <a:srgbClr val="404040"/>
                </a:solidFill>
                <a:latin typeface="Arial"/>
                <a:ea typeface="Arial"/>
                <a:cs typeface="Arial"/>
                <a:sym typeface="Arial"/>
              </a:rPr>
              <a:t> </a:t>
            </a:r>
            <a:endParaRPr b="1" i="0" sz="1700" u="none" cap="none" strike="noStrike">
              <a:solidFill>
                <a:schemeClr val="dk1"/>
              </a:solidFill>
              <a:latin typeface="Arial"/>
              <a:ea typeface="Arial"/>
              <a:cs typeface="Arial"/>
              <a:sym typeface="Arial"/>
            </a:endParaRPr>
          </a:p>
        </p:txBody>
      </p:sp>
      <p:sp>
        <p:nvSpPr>
          <p:cNvPr id="531" name="Google Shape;531;p70"/>
          <p:cNvSpPr txBox="1"/>
          <p:nvPr/>
        </p:nvSpPr>
        <p:spPr>
          <a:xfrm>
            <a:off x="875780" y="684450"/>
            <a:ext cx="9263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1700" u="none" cap="none" strike="noStrike">
                <a:solidFill>
                  <a:schemeClr val="dk1"/>
                </a:solidFill>
                <a:latin typeface="Arial"/>
                <a:ea typeface="Arial"/>
                <a:cs typeface="Arial"/>
                <a:sym typeface="Arial"/>
              </a:rPr>
              <a:t> </a:t>
            </a:r>
            <a:endParaRPr b="0" i="1" sz="1700" u="none" cap="none" strike="noStrike">
              <a:solidFill>
                <a:schemeClr val="dk1"/>
              </a:solidFill>
              <a:latin typeface="Arial"/>
              <a:ea typeface="Arial"/>
              <a:cs typeface="Arial"/>
              <a:sym typeface="Arial"/>
            </a:endParaRPr>
          </a:p>
        </p:txBody>
      </p:sp>
      <p:sp>
        <p:nvSpPr>
          <p:cNvPr id="532" name="Google Shape;532;p70"/>
          <p:cNvSpPr txBox="1"/>
          <p:nvPr/>
        </p:nvSpPr>
        <p:spPr>
          <a:xfrm>
            <a:off x="875780" y="1346072"/>
            <a:ext cx="8823900" cy="46332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700"/>
              <a:t>Prenons maintenant le temps de réfléchir:</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lang="en-US" sz="1700"/>
              <a:t>Prenez le temps de réfléchir aux questions suivantes. Vous pouvez en discuter avec un ami ou prendre des notes dans votre carnet:</a:t>
            </a:r>
            <a:endParaRPr b="1" sz="1700"/>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55600" lvl="0" marL="457200" rtl="0" algn="l">
              <a:spcBef>
                <a:spcPts val="0"/>
              </a:spcBef>
              <a:spcAft>
                <a:spcPts val="0"/>
              </a:spcAft>
              <a:buSzPts val="2000"/>
              <a:buAutoNum type="arabicPeriod"/>
            </a:pPr>
            <a:r>
              <a:rPr lang="en-US" sz="1700"/>
              <a:t>Quels sont les besoins ou les problèmes du marché que Spotify a identifiés, et comment l'entreprise y a-t-elle répondu?</a:t>
            </a:r>
            <a:endParaRPr sz="1700"/>
          </a:p>
          <a:p>
            <a:pPr indent="-355600" lvl="0" marL="457200" rtl="0" algn="l">
              <a:spcBef>
                <a:spcPts val="0"/>
              </a:spcBef>
              <a:spcAft>
                <a:spcPts val="0"/>
              </a:spcAft>
              <a:buSzPts val="2000"/>
              <a:buAutoNum type="arabicPeriod"/>
            </a:pPr>
            <a:r>
              <a:rPr lang="en-US" sz="1700"/>
              <a:t>Réfléchissez à la façon dont le modèle de Spotify a transformé la consommation de musique au niveau mondial. De quelle manière a-t-il influencé la façon dont les gens envisagent l'accès à la musique et l'expérience musicale?</a:t>
            </a:r>
            <a:endParaRPr sz="1700"/>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lang="en-US" sz="1700"/>
              <a:t>Lorsque vous avez terminé, comparez vos réponses avec celles de la diapositive suivante.</a:t>
            </a:r>
            <a:endParaRPr b="0" i="0" sz="17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pic>
        <p:nvPicPr>
          <p:cNvPr id="537" name="Google Shape;537;p71"/>
          <p:cNvPicPr preferRelativeResize="0"/>
          <p:nvPr/>
        </p:nvPicPr>
        <p:blipFill rotWithShape="1">
          <a:blip r:embed="rId3">
            <a:alphaModFix/>
          </a:blip>
          <a:srcRect b="0" l="0" r="0" t="0"/>
          <a:stretch/>
        </p:blipFill>
        <p:spPr>
          <a:xfrm>
            <a:off x="1420" y="0"/>
            <a:ext cx="10692394" cy="7559672"/>
          </a:xfrm>
          <a:prstGeom prst="rect">
            <a:avLst/>
          </a:prstGeom>
          <a:noFill/>
          <a:ln>
            <a:noFill/>
          </a:ln>
        </p:spPr>
      </p:pic>
      <p:sp>
        <p:nvSpPr>
          <p:cNvPr id="538" name="Google Shape;538;p71"/>
          <p:cNvSpPr txBox="1"/>
          <p:nvPr/>
        </p:nvSpPr>
        <p:spPr>
          <a:xfrm>
            <a:off x="1118257" y="1220529"/>
            <a:ext cx="8661300" cy="5587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700"/>
              <a:t>1. Quels sont les besoins ou les problèmes du marché que Spotify a identifiés, et comment l'entreprise y a-t-elle répondu ?</a:t>
            </a:r>
            <a:endParaRPr b="1"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Spotify a identifié le besoin d'un service de streaming musical légal et accessible. Le marché était confronté à des problèmes liés au piratage, à un accès limité à une musique diversifiée et à des modèles de distribution dépassés. Spotify s'est attaqué à ces problèmes en lançant une plateforme qui permet aux utilisateurs d'écouter une vaste bibliothèque de musique instantanément, légalement et avec des fonctions personnalisées.</a:t>
            </a:r>
            <a:endParaRPr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b="1" lang="en-US" sz="1700"/>
              <a:t>2. Réfléchissez à la manière dont le modèle de Spotify a transformé la consommation de musique dans le monde. De quelle manière a-t-il influencé la façon dont les gens envisagent l'accès et l'expérience de la musique ?</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lang="en-US" sz="1700"/>
              <a:t>Spotify a transformé la consommation de musique en offrant un accès instantané à une vaste bibliothèque de chansons. Il a fait passer les gens de la possession de copies physiques ou de versions piratées à une expérience de streaming plus pratique et plus légale. Spotify a fait de la musique un voyage personnalisé à la demande, changeant la perception de la manière dont les gens accèdent à leurs morceaux préférés et les apprécient.</a:t>
            </a:r>
            <a:endParaRPr sz="1700"/>
          </a:p>
          <a:p>
            <a:pPr indent="0" lvl="0" marL="0" marR="0" rtl="0" algn="l">
              <a:lnSpc>
                <a:spcPct val="100000"/>
              </a:lnSpc>
              <a:spcBef>
                <a:spcPts val="0"/>
              </a:spcBef>
              <a:spcAft>
                <a:spcPts val="0"/>
              </a:spcAft>
              <a:buClr>
                <a:srgbClr val="000000"/>
              </a:buClr>
              <a:buSzPts val="1700"/>
              <a:buFont typeface="Arial"/>
              <a:buNone/>
            </a:pPr>
            <a:r>
              <a:t/>
            </a:r>
            <a:endParaRPr b="1" sz="170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pic>
        <p:nvPicPr>
          <p:cNvPr id="543" name="Google Shape;543;p72"/>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544" name="Google Shape;544;p72"/>
          <p:cNvSpPr txBox="1"/>
          <p:nvPr/>
        </p:nvSpPr>
        <p:spPr>
          <a:xfrm>
            <a:off x="559556" y="1395487"/>
            <a:ext cx="9572700" cy="51687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en-US" sz="1700">
                <a:solidFill>
                  <a:schemeClr val="dk1"/>
                </a:solidFill>
              </a:rPr>
              <a:t>En 2010, sur la scène technologique dynamique de l'Estonie, Kristo Käärmann et son cofondateur Taavet Hinrikus ont identifié un problème important auquel de nombreuses personnes sont confrontées : les coûts élevés associés aux transferts d'argent internationaux. Inspirés par leurs expériences personnelles de travail à l'étranger et de transactions transfrontalières, ils ont entrepris de créer une solution.</a:t>
            </a:r>
            <a:endParaRPr sz="17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7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700">
                <a:solidFill>
                  <a:schemeClr val="dk1"/>
                </a:solidFill>
              </a:rPr>
              <a:t>TransferWise est né du constat que les banques traditionnelles imposaient des frais élevés et des taux de change injustes aux personnes qui transféraient de l'argent à l'étranger. Kristo et Taavet ont imaginé une plateforme qui permettrait aux particuliers et aux entreprises d'envoyer de l'argent à l'étranger à un taux équitable et transparent, en éliminant les frais inutiles.</a:t>
            </a:r>
            <a:endParaRPr sz="17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7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700">
                <a:solidFill>
                  <a:schemeClr val="dk1"/>
                </a:solidFill>
              </a:rPr>
              <a:t>L'innovation de TransferWise réside dans son modèle d'échange de devises de pair à pair. Au lieu de s'appuyer sur les circuits bancaires traditionnels, la plateforme met en relation des utilisateurs désireux d'échanger des devises avec d'autres qui font le contraire. Cette approche ingénieuse a permis de réduire considérablement les coûts, rendant les transferts d'argent internationaux plus abordables pour tous.</a:t>
            </a:r>
            <a:endParaRPr sz="1700">
              <a:solidFill>
                <a:schemeClr val="dk1"/>
              </a:solidFill>
            </a:endParaRPr>
          </a:p>
          <a:p>
            <a:pPr indent="0" lvl="0" marL="0" marR="0" rtl="0" algn="l">
              <a:lnSpc>
                <a:spcPct val="115000"/>
              </a:lnSpc>
              <a:spcBef>
                <a:spcPts val="0"/>
              </a:spcBef>
              <a:spcAft>
                <a:spcPts val="0"/>
              </a:spcAft>
              <a:buClr>
                <a:srgbClr val="000000"/>
              </a:buClr>
              <a:buSzPts val="1500"/>
              <a:buFont typeface="Arial"/>
              <a:buNone/>
            </a:pPr>
            <a:r>
              <a:t/>
            </a:r>
            <a:endParaRPr sz="1700">
              <a:solidFill>
                <a:schemeClr val="dk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pic>
        <p:nvPicPr>
          <p:cNvPr id="549" name="Google Shape;549;p73"/>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50" name="Google Shape;550;p73"/>
          <p:cNvSpPr txBox="1"/>
          <p:nvPr/>
        </p:nvSpPr>
        <p:spPr>
          <a:xfrm>
            <a:off x="813178" y="2515237"/>
            <a:ext cx="9065400" cy="45408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lang="en-US" sz="1700">
                <a:solidFill>
                  <a:schemeClr val="dk1"/>
                </a:solidFill>
              </a:rPr>
              <a:t>TransferWise a rapidement gagné du terrain et s'est développé à l'échelle mondiale, transformant le paysage FinTech. La transparence, la tarification équitable et la facilité d'utilisation de la plateforme ont trouvé un écho auprès des particuliers et des entreprises, remettant en cause la domination des institutions financières traditionnelles dans le secteur des transferts d'argent internationaux</a:t>
            </a:r>
            <a:endParaRPr sz="1700">
              <a:solidFill>
                <a:schemeClr val="dk1"/>
              </a:solidFill>
            </a:endParaRPr>
          </a:p>
          <a:p>
            <a:pPr indent="0" lvl="0" marL="0" rtl="0" algn="ctr">
              <a:spcBef>
                <a:spcPts val="0"/>
              </a:spcBef>
              <a:spcAft>
                <a:spcPts val="0"/>
              </a:spcAft>
              <a:buClr>
                <a:schemeClr val="dk1"/>
              </a:buClr>
              <a:buSzPts val="1100"/>
              <a:buFont typeface="Arial"/>
              <a:buNone/>
            </a:pPr>
            <a:r>
              <a:t/>
            </a:r>
            <a:endParaRPr sz="1700">
              <a:solidFill>
                <a:schemeClr val="dk1"/>
              </a:solidFill>
            </a:endParaRPr>
          </a:p>
          <a:p>
            <a:pPr indent="0" lvl="0" marL="0" rtl="0" algn="ctr">
              <a:spcBef>
                <a:spcPts val="0"/>
              </a:spcBef>
              <a:spcAft>
                <a:spcPts val="0"/>
              </a:spcAft>
              <a:buClr>
                <a:schemeClr val="dk1"/>
              </a:buClr>
              <a:buSzPts val="1100"/>
              <a:buFont typeface="Arial"/>
              <a:buNone/>
            </a:pPr>
            <a:r>
              <a:rPr lang="en-US" sz="1700">
                <a:solidFill>
                  <a:schemeClr val="dk1"/>
                </a:solidFill>
              </a:rPr>
              <a:t>Kristo Käärmann, en tant que cofondateur et PDG de TransferWise, a joué un rôle essentiel dans l'élaboration de la stratégie et de la vision de l'entreprise. Son leadership, associé à l'esprit d'innovation de l'équipe, a permis à TransferWise de devenir l'une des principales entreprises FinTech au niveau mondial.</a:t>
            </a:r>
            <a:endParaRPr sz="1700">
              <a:solidFill>
                <a:schemeClr val="dk1"/>
              </a:solidFill>
            </a:endParaRPr>
          </a:p>
          <a:p>
            <a:pPr indent="0" lvl="0" marL="0" rtl="0" algn="ctr">
              <a:spcBef>
                <a:spcPts val="0"/>
              </a:spcBef>
              <a:spcAft>
                <a:spcPts val="0"/>
              </a:spcAft>
              <a:buClr>
                <a:schemeClr val="dk1"/>
              </a:buClr>
              <a:buSzPts val="1100"/>
              <a:buFont typeface="Arial"/>
              <a:buNone/>
            </a:pPr>
            <a:r>
              <a:t/>
            </a:r>
            <a:endParaRPr sz="1700">
              <a:solidFill>
                <a:schemeClr val="dk1"/>
              </a:solidFill>
            </a:endParaRPr>
          </a:p>
          <a:p>
            <a:pPr indent="0" lvl="0" marL="0" rtl="0" algn="ctr">
              <a:spcBef>
                <a:spcPts val="0"/>
              </a:spcBef>
              <a:spcAft>
                <a:spcPts val="0"/>
              </a:spcAft>
              <a:buClr>
                <a:schemeClr val="dk1"/>
              </a:buClr>
              <a:buSzPts val="1100"/>
              <a:buFont typeface="Arial"/>
              <a:buNone/>
            </a:pPr>
            <a:r>
              <a:rPr lang="en-US" sz="1700">
                <a:solidFill>
                  <a:schemeClr val="dk1"/>
                </a:solidFill>
              </a:rPr>
              <a:t>TransferWise, désormais connue sous le nom de Wise, a laissé un héritage durable en démontrant que les services financiers peuvent être équitables, transparents et accessibles à tous. Le succès de la plateforme encourage les entrepreneurs à s'aventurer dans l'espace FinTech et à apporter des changements positifs dans la manière dont les services financiers sont fournis.</a:t>
            </a:r>
            <a:endParaRPr sz="1700">
              <a:solidFill>
                <a:schemeClr val="dk1"/>
              </a:solidFill>
            </a:endParaRPr>
          </a:p>
          <a:p>
            <a:pPr indent="0" lvl="0" marL="0" marR="0" rtl="0" algn="ctr">
              <a:lnSpc>
                <a:spcPct val="100000"/>
              </a:lnSpc>
              <a:spcBef>
                <a:spcPts val="0"/>
              </a:spcBef>
              <a:spcAft>
                <a:spcPts val="0"/>
              </a:spcAft>
              <a:buClr>
                <a:srgbClr val="000000"/>
              </a:buClr>
              <a:buSzPts val="1400"/>
              <a:buFont typeface="Arial"/>
              <a:buNone/>
            </a:pPr>
            <a:r>
              <a:t/>
            </a:r>
            <a:endParaRPr sz="1700">
              <a:solidFill>
                <a:schemeClr val="dk1"/>
              </a:solidFill>
            </a:endParaRPr>
          </a:p>
        </p:txBody>
      </p:sp>
      <p:pic>
        <p:nvPicPr>
          <p:cNvPr id="551" name="Google Shape;551;p73"/>
          <p:cNvPicPr preferRelativeResize="0"/>
          <p:nvPr/>
        </p:nvPicPr>
        <p:blipFill rotWithShape="1">
          <a:blip r:embed="rId4">
            <a:alphaModFix/>
          </a:blip>
          <a:srcRect b="0" l="0" r="0" t="0"/>
          <a:stretch/>
        </p:blipFill>
        <p:spPr>
          <a:xfrm>
            <a:off x="3886625" y="546900"/>
            <a:ext cx="2657475" cy="172402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pic>
        <p:nvPicPr>
          <p:cNvPr id="556" name="Google Shape;556;p74"/>
          <p:cNvPicPr preferRelativeResize="0"/>
          <p:nvPr/>
        </p:nvPicPr>
        <p:blipFill rotWithShape="1">
          <a:blip r:embed="rId3">
            <a:alphaModFix/>
          </a:blip>
          <a:srcRect b="0" l="0" r="0" t="0"/>
          <a:stretch/>
        </p:blipFill>
        <p:spPr>
          <a:xfrm>
            <a:off x="1418" y="0"/>
            <a:ext cx="10688975" cy="7559673"/>
          </a:xfrm>
          <a:prstGeom prst="rect">
            <a:avLst/>
          </a:prstGeom>
          <a:noFill/>
          <a:ln>
            <a:noFill/>
          </a:ln>
        </p:spPr>
      </p:pic>
      <p:sp>
        <p:nvSpPr>
          <p:cNvPr id="557" name="Google Shape;557;p74"/>
          <p:cNvSpPr txBox="1"/>
          <p:nvPr/>
        </p:nvSpPr>
        <p:spPr>
          <a:xfrm>
            <a:off x="813850" y="997100"/>
            <a:ext cx="8645100" cy="6155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1700" u="none" cap="none" strike="noStrike">
              <a:solidFill>
                <a:schemeClr val="dk1"/>
              </a:solidFill>
              <a:latin typeface="Arial"/>
              <a:ea typeface="Arial"/>
              <a:cs typeface="Arial"/>
              <a:sym typeface="Arial"/>
            </a:endParaRPr>
          </a:p>
        </p:txBody>
      </p:sp>
      <p:sp>
        <p:nvSpPr>
          <p:cNvPr id="558" name="Google Shape;558;p74"/>
          <p:cNvSpPr txBox="1"/>
          <p:nvPr/>
        </p:nvSpPr>
        <p:spPr>
          <a:xfrm>
            <a:off x="914217" y="1304856"/>
            <a:ext cx="8645100" cy="51564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700">
                <a:solidFill>
                  <a:schemeClr val="dk1"/>
                </a:solidFill>
              </a:rPr>
              <a:t>Prenons maintenant le temps de réfléchir:</a:t>
            </a:r>
            <a:endParaRPr b="1" sz="1700">
              <a:solidFill>
                <a:schemeClr val="dk1"/>
              </a:solidFill>
            </a:endParaRPr>
          </a:p>
          <a:p>
            <a:pPr indent="0" lvl="0" marL="0" rtl="0" algn="l">
              <a:spcBef>
                <a:spcPts val="0"/>
              </a:spcBef>
              <a:spcAft>
                <a:spcPts val="0"/>
              </a:spcAft>
              <a:buClr>
                <a:schemeClr val="dk1"/>
              </a:buClr>
              <a:buSzPts val="1100"/>
              <a:buFont typeface="Arial"/>
              <a:buNone/>
            </a:pPr>
            <a:r>
              <a:t/>
            </a:r>
            <a:endParaRPr b="1"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Prenez le temps de réfléchir aux questions suivantes. Vous pouvez en discuter avec un ami ou prendre des notes dans votre carnet:</a:t>
            </a:r>
            <a:endParaRPr sz="17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355600" lvl="0" marL="457200" rtl="0" algn="l">
              <a:spcBef>
                <a:spcPts val="0"/>
              </a:spcBef>
              <a:spcAft>
                <a:spcPts val="0"/>
              </a:spcAft>
              <a:buSzPts val="2000"/>
              <a:buAutoNum type="arabicPeriod"/>
            </a:pPr>
            <a:r>
              <a:rPr lang="en-US" sz="1700">
                <a:solidFill>
                  <a:schemeClr val="dk1"/>
                </a:solidFill>
              </a:rPr>
              <a:t>Comment le modèle innovant d'échange de devises peer-to-peer de TransferWise a-t-il permis de relever un défi courant dans les transferts d'argent internationaux, et quelles leçons les entrepreneurs peuvent-ils tirer de cette approche pour résoudre des problèmes dans d'autres secteurs?</a:t>
            </a:r>
            <a:endParaRPr sz="1700">
              <a:solidFill>
                <a:schemeClr val="dk1"/>
              </a:solidFill>
            </a:endParaRPr>
          </a:p>
          <a:p>
            <a:pPr indent="0" lvl="0" marL="457200" rtl="0" algn="l">
              <a:spcBef>
                <a:spcPts val="0"/>
              </a:spcBef>
              <a:spcAft>
                <a:spcPts val="0"/>
              </a:spcAft>
              <a:buNone/>
            </a:pPr>
            <a:r>
              <a:t/>
            </a:r>
            <a:endParaRPr sz="1700">
              <a:solidFill>
                <a:schemeClr val="dk1"/>
              </a:solidFill>
            </a:endParaRPr>
          </a:p>
          <a:p>
            <a:pPr indent="-355600" lvl="0" marL="457200" rtl="0" algn="l">
              <a:spcBef>
                <a:spcPts val="0"/>
              </a:spcBef>
              <a:spcAft>
                <a:spcPts val="0"/>
              </a:spcAft>
              <a:buSzPts val="2000"/>
              <a:buAutoNum type="arabicPeriod"/>
            </a:pPr>
            <a:r>
              <a:rPr lang="en-US" sz="1700">
                <a:solidFill>
                  <a:schemeClr val="dk1"/>
                </a:solidFill>
              </a:rPr>
              <a:t>De quelle manière le leadership de Kristo Käärmann a-t-il contribué au succès et à l'impact mondial de TransferWise, et quels enseignements les entrepreneurs en herbe peuvent-ils tirer de son rôle dans le remodelage du paysage FinTech?</a:t>
            </a:r>
            <a:endParaRPr sz="1700">
              <a:solidFill>
                <a:schemeClr val="dk1"/>
              </a:solidFill>
            </a:endParaRPr>
          </a:p>
          <a:p>
            <a:pPr indent="-254000" lvl="0" marL="342900" marR="0" rtl="0" algn="l">
              <a:lnSpc>
                <a:spcPct val="100000"/>
              </a:lnSpc>
              <a:spcBef>
                <a:spcPts val="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lang="en-US" sz="1700">
                <a:solidFill>
                  <a:schemeClr val="dk1"/>
                </a:solidFill>
              </a:rPr>
              <a:t>Lorsque vous avez terminé, comparez vos réponses avec celles de la diapositive suivante.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pic>
        <p:nvPicPr>
          <p:cNvPr id="563" name="Google Shape;563;p75"/>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64" name="Google Shape;564;p75"/>
          <p:cNvSpPr txBox="1"/>
          <p:nvPr/>
        </p:nvSpPr>
        <p:spPr>
          <a:xfrm>
            <a:off x="877198" y="687800"/>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1700" u="none" cap="none" strike="noStrike">
                <a:solidFill>
                  <a:schemeClr val="dk1"/>
                </a:solidFill>
                <a:latin typeface="Arial"/>
                <a:ea typeface="Arial"/>
                <a:cs typeface="Arial"/>
                <a:sym typeface="Arial"/>
              </a:rPr>
              <a:t> </a:t>
            </a:r>
            <a:endParaRPr b="0" i="1" sz="1700" u="none" cap="none" strike="noStrike">
              <a:solidFill>
                <a:schemeClr val="dk1"/>
              </a:solidFill>
              <a:latin typeface="Arial"/>
              <a:ea typeface="Arial"/>
              <a:cs typeface="Arial"/>
              <a:sym typeface="Arial"/>
            </a:endParaRPr>
          </a:p>
        </p:txBody>
      </p:sp>
      <p:sp>
        <p:nvSpPr>
          <p:cNvPr id="565" name="Google Shape;565;p75"/>
          <p:cNvSpPr txBox="1"/>
          <p:nvPr/>
        </p:nvSpPr>
        <p:spPr>
          <a:xfrm>
            <a:off x="763121" y="685929"/>
            <a:ext cx="9165600" cy="66342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700"/>
              <a:t>1. Comment le modèle innovant d'échange de devises peer-to-peer de TransferWise a-t-il permis de résoudre un problème courant dans le domaine des transferts d'argent internationaux, et quelles leçons les entrepreneurs peuvent-ils tirer de cette approche pour résoudre des problèmes dans d'autres secteurs ?</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lang="en-US" sz="1700"/>
              <a:t>Le modèle d'échange de devises de pair à pair de TransferWise a permis de relever le défi des coûts élevés associés aux transferts d'argent internationaux en supprimant les intermédiaires bancaires traditionnels. La plateforme permet aux utilisateurs d'échanger des devises directement entre eux, ce qui se traduit par une tarification équitable et transparente. Les entrepreneurs peuvent tirer la leçon que des modèles innovants et directs au consommateur peuvent perturber des secteurs grevés par des inefficacités et des frais élevés. En repensant les processus traditionnels, les entrepreneurs peuvent créer des solutions qui apportent de la valeur et répondent mieux aux besoins des clients.</a:t>
            </a:r>
            <a:endParaRPr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b="1" lang="en-US" sz="1700"/>
              <a:t>2. De quelle manière le leadership de Kristo Käärmann a-t-il contribué au succès et à l'impact mondial de TransferWise, et quels enseignements les entrepreneurs en herbe peuvent-ils tirer de son rôle dans le remodelage du paysage FinTech ?</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lang="en-US" sz="1700"/>
              <a:t>Le leadership de Kristo Käärmann chez TransferWise s'est caractérisé par une vision stratégique, une résilience et un engagement en faveur de l'équité dans les services financiers. Le rôle qu'il a joué dans l'élaboration de la stratégie de l'entreprise et dans la conduite de l'expansion mondiale a mis en évidence l'impact d'un leadership audacieux dans le secteur FinTech. Les entrepreneurs en herbe peuvent se faire une idée de l'importance d'un leadership fort et de la capacité à relever les défis.</a:t>
            </a:r>
            <a:endParaRPr sz="1700"/>
          </a:p>
          <a:p>
            <a:pPr indent="0" lvl="0" marL="0" marR="0" rtl="0" algn="l">
              <a:lnSpc>
                <a:spcPct val="100000"/>
              </a:lnSpc>
              <a:spcBef>
                <a:spcPts val="0"/>
              </a:spcBef>
              <a:spcAft>
                <a:spcPts val="0"/>
              </a:spcAft>
              <a:buClr>
                <a:srgbClr val="000000"/>
              </a:buClr>
              <a:buSzPts val="1700"/>
              <a:buFont typeface="Arial"/>
              <a:buNone/>
            </a:pPr>
            <a:r>
              <a:t/>
            </a:r>
            <a:endParaRPr b="1" sz="17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pic>
        <p:nvPicPr>
          <p:cNvPr id="570" name="Google Shape;570;p7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71" name="Google Shape;571;p76"/>
          <p:cNvSpPr txBox="1"/>
          <p:nvPr/>
        </p:nvSpPr>
        <p:spPr>
          <a:xfrm>
            <a:off x="769433" y="925158"/>
            <a:ext cx="8720400" cy="495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rPr b="1" i="0" lang="en-US" sz="1700" u="none" cap="none" strike="noStrike">
                <a:solidFill>
                  <a:schemeClr val="dk1"/>
                </a:solidFill>
                <a:latin typeface="Arial"/>
                <a:ea typeface="Arial"/>
                <a:cs typeface="Arial"/>
                <a:sym typeface="Arial"/>
              </a:rPr>
              <a:t> </a:t>
            </a:r>
            <a:r>
              <a:rPr b="1" lang="en-US" sz="1700">
                <a:solidFill>
                  <a:schemeClr val="dk1"/>
                </a:solidFill>
              </a:rPr>
              <a:t>Section 3: Approches systématiques de la production d'idées et de l'évaluation.</a:t>
            </a:r>
            <a:endParaRPr b="1" sz="1700">
              <a:solidFill>
                <a:schemeClr val="dk1"/>
              </a:solidFill>
            </a:endParaRPr>
          </a:p>
          <a:p>
            <a:pPr indent="0" lvl="0" marL="0" rtl="0" algn="l">
              <a:spcBef>
                <a:spcPts val="0"/>
              </a:spcBef>
              <a:spcAft>
                <a:spcPts val="0"/>
              </a:spcAft>
              <a:buClr>
                <a:schemeClr val="dk1"/>
              </a:buClr>
              <a:buSzPts val="1100"/>
              <a:buFont typeface="Arial"/>
              <a:buNone/>
            </a:pPr>
            <a:r>
              <a:t/>
            </a:r>
            <a:endParaRPr b="1"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Qu'est-ce que le remue-méninges et pourquoi est-ce important?</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Le brainstorming est une activité d'équipe où tout le monde se réunit pour trouver des idées différentes. L'idée principale est de laisser libre cours à sa créativité et de discuter ouvertement de tout et de rien. Aucun jugement n'est permis ! Lors d'une séance de brainstorming, chacun peut partager ses pensées, ses suggestions et ses idées sans craindre que quelqu'un dise « Non, ce n'est pas bien ». Il s'agit de laisser libre cours à notre imagination et de trouver ensemble les meilleures idées, les plus innovantes. </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Le brainstorming ne consiste pas seulement à lancer des idées en l'air, mais aussi à créer une atmosphère propice à l'innovation. Que vous partiez de zéro ou que vous affiniez un concept existant, un brainstorming efficace est la pierre angulaire de la réussite entrepreneuriale. C'est l'occasion d'explorer l'inconnu, de remettre en question le statu quo et de faire émerger des idées susceptibles de redéfinir les secteurs d'activité.</a:t>
            </a:r>
            <a:endParaRPr sz="1700">
              <a:solidFill>
                <a:schemeClr val="dk1"/>
              </a:solidFill>
            </a:endParaRPr>
          </a:p>
          <a:p>
            <a:pPr indent="0" lvl="0" marL="0" marR="0" rtl="0" algn="l">
              <a:lnSpc>
                <a:spcPct val="100000"/>
              </a:lnSpc>
              <a:spcBef>
                <a:spcPts val="0"/>
              </a:spcBef>
              <a:spcAft>
                <a:spcPts val="0"/>
              </a:spcAft>
              <a:buClr>
                <a:srgbClr val="000000"/>
              </a:buClr>
              <a:buSzPts val="1500"/>
              <a:buFont typeface="Arial"/>
              <a:buNone/>
            </a:pPr>
            <a:r>
              <a:t/>
            </a:r>
            <a:endParaRPr b="1" sz="1700">
              <a:solidFill>
                <a:schemeClr val="dk1"/>
              </a:solidFill>
            </a:endParaRPr>
          </a:p>
          <a:p>
            <a:pPr indent="0" lvl="0" marL="0" marR="0" rtl="0" algn="l">
              <a:lnSpc>
                <a:spcPct val="100000"/>
              </a:lnSpc>
              <a:spcBef>
                <a:spcPts val="120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pic>
        <p:nvPicPr>
          <p:cNvPr id="576" name="Google Shape;576;p77"/>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577" name="Google Shape;577;p77"/>
          <p:cNvSpPr txBox="1"/>
          <p:nvPr/>
        </p:nvSpPr>
        <p:spPr>
          <a:xfrm>
            <a:off x="638075" y="1149500"/>
            <a:ext cx="9375300" cy="1557309"/>
          </a:xfrm>
          <a:prstGeom prst="rect">
            <a:avLst/>
          </a:prstGeom>
          <a:noFill/>
          <a:ln>
            <a:noFill/>
          </a:ln>
        </p:spPr>
        <p:txBody>
          <a:bodyPr anchorCtr="0" anchor="t" bIns="45700" lIns="91425" spcFirstLastPara="1" rIns="91425" wrap="square" tIns="45700">
            <a:spAutoFit/>
          </a:bodyPr>
          <a:lstStyle/>
          <a:p>
            <a:pPr indent="0" lvl="0" marL="457200" marR="0" rtl="0" algn="ctr">
              <a:lnSpc>
                <a:spcPct val="115000"/>
              </a:lnSpc>
              <a:spcBef>
                <a:spcPts val="0"/>
              </a:spcBef>
              <a:spcAft>
                <a:spcPts val="0"/>
              </a:spcAft>
              <a:buClr>
                <a:srgbClr val="000000"/>
              </a:buClr>
              <a:buSzPts val="1500"/>
              <a:buFont typeface="Arial"/>
              <a:buNone/>
            </a:pPr>
            <a:r>
              <a:t/>
            </a:r>
            <a:endParaRPr b="1" i="0" sz="1700" u="none" cap="none" strike="noStrike">
              <a:solidFill>
                <a:srgbClr val="37415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1" i="0" sz="1700" u="none" cap="none" strike="noStrike">
              <a:solidFill>
                <a:srgbClr val="37415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700" u="none" cap="none" strike="noStrike">
              <a:solidFill>
                <a:srgbClr val="37415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1" i="0" sz="1700" u="none" cap="none" strike="noStrike">
              <a:solidFill>
                <a:srgbClr val="37415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700" u="none" cap="none" strike="noStrike">
              <a:solidFill>
                <a:srgbClr val="404040"/>
              </a:solidFill>
              <a:latin typeface="Arial"/>
              <a:ea typeface="Arial"/>
              <a:cs typeface="Arial"/>
              <a:sym typeface="Arial"/>
            </a:endParaRPr>
          </a:p>
        </p:txBody>
      </p:sp>
      <p:sp>
        <p:nvSpPr>
          <p:cNvPr id="578" name="Google Shape;578;p77"/>
          <p:cNvSpPr txBox="1"/>
          <p:nvPr/>
        </p:nvSpPr>
        <p:spPr>
          <a:xfrm>
            <a:off x="638075" y="593687"/>
            <a:ext cx="9375300" cy="67881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700"/>
              <a:t>Conseils pour le brainstorming:</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lang="en-US" sz="1600"/>
              <a:t>1. Créez un environnement amusant</a:t>
            </a:r>
            <a:r>
              <a:rPr lang="en-US" sz="1600"/>
              <a:t>:</a:t>
            </a:r>
            <a:endParaRPr sz="1600"/>
          </a:p>
          <a:p>
            <a:pPr indent="0" lvl="0" marL="0" rtl="0" algn="l">
              <a:spcBef>
                <a:spcPts val="0"/>
              </a:spcBef>
              <a:spcAft>
                <a:spcPts val="0"/>
              </a:spcAft>
              <a:buClr>
                <a:schemeClr val="dk1"/>
              </a:buClr>
              <a:buSzPts val="1100"/>
              <a:buFont typeface="Arial"/>
              <a:buNone/>
            </a:pPr>
            <a:r>
              <a:rPr lang="en-US" sz="1600"/>
              <a:t>Mettez de la musique entraînante, prenez des marqueurs colorés et animez l'espace. Créer un environnement amusant et détendu peut stimuler la créativité et rendre les séances de brainstorming plus agréables.</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US" sz="1600"/>
              <a:t>2. Voyez grand, puis affine</a:t>
            </a:r>
            <a:r>
              <a:rPr lang="en-US" sz="1600"/>
              <a:t>z</a:t>
            </a:r>
            <a:r>
              <a:rPr lang="en-US" sz="1600"/>
              <a:t>:</a:t>
            </a:r>
            <a:endParaRPr sz="1600"/>
          </a:p>
          <a:p>
            <a:pPr indent="0" lvl="0" marL="0" rtl="0" algn="l">
              <a:spcBef>
                <a:spcPts val="0"/>
              </a:spcBef>
              <a:spcAft>
                <a:spcPts val="0"/>
              </a:spcAft>
              <a:buClr>
                <a:schemeClr val="dk1"/>
              </a:buClr>
              <a:buSzPts val="1100"/>
              <a:buFont typeface="Arial"/>
              <a:buNone/>
            </a:pPr>
            <a:r>
              <a:rPr lang="en-US" sz="1600"/>
              <a:t> Encouragez la réflexion sans limites dans un premier temps. Laissez les idées jaillir sans trop vous soucier de l'aspect pratique. Après le brainstorming initial, vous pouvez restreindre et affiner les concepts les plus prometteurs.</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US" sz="1600"/>
              <a:t>3. Gribouiller et esquisser:</a:t>
            </a:r>
            <a:endParaRPr sz="1600"/>
          </a:p>
          <a:p>
            <a:pPr indent="0" lvl="0" marL="0" rtl="0" algn="l">
              <a:spcBef>
                <a:spcPts val="0"/>
              </a:spcBef>
              <a:spcAft>
                <a:spcPts val="0"/>
              </a:spcAft>
              <a:buClr>
                <a:schemeClr val="dk1"/>
              </a:buClr>
              <a:buSzPts val="1100"/>
              <a:buFont typeface="Arial"/>
              <a:buNone/>
            </a:pPr>
            <a:r>
              <a:rPr lang="en-US" sz="1600"/>
              <a:t>Visualiser les idées par des gribouillis ou de simples croquis peut aider à donner vie aux concepts. Vous n'avez pas besoin d'être un artiste ; l'objectif est de coucher vos idées sur le papier d'une manière qui vous semble logique.</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US" sz="1600"/>
              <a:t>4. Faites appel à différents points de vue:</a:t>
            </a:r>
            <a:endParaRPr sz="1600"/>
          </a:p>
          <a:p>
            <a:pPr indent="0" lvl="0" marL="0" rtl="0" algn="l">
              <a:spcBef>
                <a:spcPts val="0"/>
              </a:spcBef>
              <a:spcAft>
                <a:spcPts val="0"/>
              </a:spcAft>
              <a:buClr>
                <a:schemeClr val="dk1"/>
              </a:buClr>
              <a:buSzPts val="1100"/>
              <a:buFont typeface="Arial"/>
              <a:buNone/>
            </a:pPr>
            <a:r>
              <a:rPr lang="en-US" sz="1600"/>
              <a:t>Demandez l'avis d'amis, de membres de votre famille ou de camarades de classe ayant des intérêts et des antécédents différents. La diversité de pensée peut apporter des perspectives uniques et renforcer la richesse de vos idées.</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US" sz="1600"/>
              <a:t>5. Utiliser la technologie de manière créative:</a:t>
            </a:r>
            <a:endParaRPr sz="1600"/>
          </a:p>
          <a:p>
            <a:pPr indent="0" lvl="0" marL="0" rtl="0" algn="l">
              <a:spcBef>
                <a:spcPts val="0"/>
              </a:spcBef>
              <a:spcAft>
                <a:spcPts val="0"/>
              </a:spcAft>
              <a:buClr>
                <a:schemeClr val="dk1"/>
              </a:buClr>
              <a:buSzPts val="1100"/>
              <a:buFont typeface="Arial"/>
              <a:buNone/>
            </a:pPr>
            <a:r>
              <a:rPr lang="en-US" sz="1600"/>
              <a:t>Exploitez les outils technologiques qui intéressent votre génération. Les tableaux blancs virtuels, les plateformes de collaboration en ligne et les applications conçues pour la pensée créative peuvent ajouter une touche technologique à vos séances de remue-méninges.</a:t>
            </a:r>
            <a:endParaRPr sz="1600"/>
          </a:p>
          <a:p>
            <a:pPr indent="0" lvl="0" marL="0" marR="0" rtl="0" algn="l">
              <a:lnSpc>
                <a:spcPct val="100000"/>
              </a:lnSpc>
              <a:spcBef>
                <a:spcPts val="0"/>
              </a:spcBef>
              <a:spcAft>
                <a:spcPts val="0"/>
              </a:spcAft>
              <a:buClr>
                <a:srgbClr val="000000"/>
              </a:buClr>
              <a:buSzPts val="1700"/>
              <a:buFont typeface="Arial"/>
              <a:buNone/>
            </a:pPr>
            <a:r>
              <a:t/>
            </a:r>
            <a:endParaRPr b="1" sz="17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pic>
        <p:nvPicPr>
          <p:cNvPr id="583" name="Google Shape;583;p7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84" name="Google Shape;584;p78"/>
          <p:cNvSpPr txBox="1"/>
          <p:nvPr/>
        </p:nvSpPr>
        <p:spPr>
          <a:xfrm>
            <a:off x="877200" y="684450"/>
            <a:ext cx="8645100" cy="62646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600">
                <a:solidFill>
                  <a:schemeClr val="dk1"/>
                </a:solidFill>
              </a:rPr>
              <a:t>6. Combinez vos passions:</a:t>
            </a:r>
            <a:endParaRPr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Pensez à vos passe-temps, à vos intérêts et aux choses qui vous passionnent. Le fait de combiner vos intérêts avec des idées d'affaires potentielles peut rendre votre cheminement entrepreneurial plus excitant et plus significatif.</a:t>
            </a:r>
            <a:endParaRPr sz="1600">
              <a:solidFill>
                <a:schemeClr val="dk1"/>
              </a:solidFill>
            </a:endParaRPr>
          </a:p>
          <a:p>
            <a:pPr indent="0" lvl="0" marL="0" rtl="0" algn="l">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7. Relevez de petits défis:</a:t>
            </a:r>
            <a:endParaRPr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Commencez par de petits défis ou problèmes que vous remarquez dans votre vie quotidienne. Comment pouvez-vous rendre quelque chose plus efficace, plus amusant ou plus durable ? La résolution de problèmes quotidiens peut déboucher sur des idées commerciales innovantes.</a:t>
            </a:r>
            <a:endParaRPr sz="1600">
              <a:solidFill>
                <a:schemeClr val="dk1"/>
              </a:solidFill>
            </a:endParaRPr>
          </a:p>
          <a:p>
            <a:pPr indent="0" lvl="0" marL="0" rtl="0" algn="l">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8. Célébrez les idées folles:</a:t>
            </a:r>
            <a:endParaRPr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Il n'y a pas de mauvaises idées lors d'un brainstorming ! Même les concepts les plus fous peuvent déboucher sur quelque chose de brillant. Célébrez ces idées folles, qui sortent des sentiers battus, et développez-les.</a:t>
            </a:r>
            <a:endParaRPr sz="1600">
              <a:solidFill>
                <a:schemeClr val="dk1"/>
              </a:solidFill>
            </a:endParaRPr>
          </a:p>
          <a:p>
            <a:pPr indent="0" lvl="0" marL="0" rtl="0" algn="l">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9. Soyez ouvert à la collaboration:</a:t>
            </a:r>
            <a:endParaRPr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Partagez vos idées avec vos amis ou vos camarades de classe et encouragez-les à y contribuer. La collaboration peut transformer une séance de brainstorming en solo en un échange d'idées dynamique.</a:t>
            </a:r>
            <a:endParaRPr sz="1600">
              <a:solidFill>
                <a:schemeClr val="dk1"/>
              </a:solidFill>
            </a:endParaRPr>
          </a:p>
          <a:p>
            <a:pPr indent="0" lvl="0" marL="0" rtl="0" algn="l">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10. Restez curieux:</a:t>
            </a:r>
            <a:endParaRPr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Entretenez votre curiosité. Explorez les nouvelles tendances, technologies et industries. La curiosité vous aidera à rester ouvert aux nouvelles idées et opportunités.</a:t>
            </a:r>
            <a:endParaRPr sz="1600">
              <a:solidFill>
                <a:schemeClr val="dk1"/>
              </a:solidFill>
            </a:endParaRPr>
          </a:p>
          <a:p>
            <a:pPr indent="0" lvl="0" marL="0" marR="0" rtl="0" algn="l">
              <a:lnSpc>
                <a:spcPct val="100000"/>
              </a:lnSpc>
              <a:spcBef>
                <a:spcPts val="0"/>
              </a:spcBef>
              <a:spcAft>
                <a:spcPts val="0"/>
              </a:spcAft>
              <a:buClr>
                <a:srgbClr val="000000"/>
              </a:buClr>
              <a:buSzPts val="1500"/>
              <a:buFont typeface="Arial"/>
              <a:buNone/>
            </a:pPr>
            <a:r>
              <a:t/>
            </a:r>
            <a:endParaRPr sz="1700">
              <a:solidFill>
                <a:schemeClr val="dk1"/>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pic>
        <p:nvPicPr>
          <p:cNvPr id="589" name="Google Shape;589;p79"/>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590" name="Google Shape;590;p79"/>
          <p:cNvSpPr txBox="1"/>
          <p:nvPr/>
        </p:nvSpPr>
        <p:spPr>
          <a:xfrm>
            <a:off x="843806" y="789957"/>
            <a:ext cx="9004200" cy="65109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600"/>
              <a:t>Qu'est-ce que SWOT?</a:t>
            </a:r>
            <a:endParaRPr b="1" sz="1600"/>
          </a:p>
          <a:p>
            <a:pPr indent="0" lvl="0" marL="0" rtl="0" algn="l">
              <a:spcBef>
                <a:spcPts val="0"/>
              </a:spcBef>
              <a:spcAft>
                <a:spcPts val="0"/>
              </a:spcAft>
              <a:buClr>
                <a:schemeClr val="dk1"/>
              </a:buClr>
              <a:buSzPts val="1100"/>
              <a:buFont typeface="Arial"/>
              <a:buNone/>
            </a:pPr>
            <a:r>
              <a:rPr lang="en-US" sz="1600"/>
              <a:t>SWOT signifie Strengths (forces), Weaknesses (faiblesses), Opportunities (opportunités) et Threats (menaces). Il peut s'avérer utile pour comprendre votre idée d'entreprise de fond en comble. Décortiquons chaque composante:</a:t>
            </a:r>
            <a:endParaRPr b="1" sz="1600"/>
          </a:p>
          <a:p>
            <a:pPr indent="0" lvl="0" marL="0" marR="0" rtl="0" algn="l">
              <a:lnSpc>
                <a:spcPct val="10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1600" u="sng"/>
              <a:t>Points forts (P):</a:t>
            </a:r>
            <a:endParaRPr b="1" sz="1600" u="sng"/>
          </a:p>
          <a:p>
            <a:pPr indent="0" lvl="0" marL="0" rtl="0" algn="l">
              <a:spcBef>
                <a:spcPts val="0"/>
              </a:spcBef>
              <a:spcAft>
                <a:spcPts val="0"/>
              </a:spcAft>
              <a:buClr>
                <a:schemeClr val="dk1"/>
              </a:buClr>
              <a:buSzPts val="1100"/>
              <a:buFont typeface="Arial"/>
              <a:buNone/>
            </a:pPr>
            <a:r>
              <a:rPr lang="en-US" sz="1600"/>
              <a:t>Qu'est-ce qui fait briller votre idée ? Les points forts sont les super-pouvoirs que possède votre idée. Il peut s'agir de caractéristiques, de compétences ou de ressources uniques qui confèrent à votre idée un avantage concurrentiel.</a:t>
            </a:r>
            <a:endParaRPr b="1" sz="1600" u="sng"/>
          </a:p>
          <a:p>
            <a:pPr indent="0" lvl="0" marL="0" marR="0" rtl="0" algn="l">
              <a:lnSpc>
                <a:spcPct val="10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1600" u="sng"/>
              <a:t>Faiblesses (W):</a:t>
            </a:r>
            <a:endParaRPr b="1" sz="1600" u="sng"/>
          </a:p>
          <a:p>
            <a:pPr indent="0" lvl="0" marL="0" rtl="0" algn="l">
              <a:spcBef>
                <a:spcPts val="0"/>
              </a:spcBef>
              <a:spcAft>
                <a:spcPts val="0"/>
              </a:spcAft>
              <a:buClr>
                <a:schemeClr val="dk1"/>
              </a:buClr>
              <a:buSzPts val="1100"/>
              <a:buFont typeface="Arial"/>
              <a:buNone/>
            </a:pPr>
            <a:r>
              <a:rPr lang="en-US" sz="1600"/>
              <a:t>Chaque super-héros a ses faiblesses, n'est-ce pas ? Identifiez les aspects qui pourraient freiner votre idée. Il peut s'agir d'un manque de compétences, de ressources limitées ou de défis potentiels à relever.</a:t>
            </a:r>
            <a:endParaRPr sz="1600"/>
          </a:p>
          <a:p>
            <a:pPr indent="0" lvl="0" marL="0" marR="0" rtl="0" algn="l">
              <a:lnSpc>
                <a:spcPct val="10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1600" u="sng"/>
              <a:t>Opportunités (O):</a:t>
            </a:r>
            <a:endParaRPr b="1" sz="1600" u="sng"/>
          </a:p>
          <a:p>
            <a:pPr indent="0" lvl="0" marL="0" rtl="0" algn="l">
              <a:spcBef>
                <a:spcPts val="0"/>
              </a:spcBef>
              <a:spcAft>
                <a:spcPts val="0"/>
              </a:spcAft>
              <a:buClr>
                <a:schemeClr val="dk1"/>
              </a:buClr>
              <a:buSzPts val="1100"/>
              <a:buFont typeface="Arial"/>
              <a:buNone/>
            </a:pPr>
            <a:r>
              <a:rPr lang="en-US" sz="1600"/>
              <a:t>Soyez à l'affût des possibilités passionnantes qui attendent d'être explorées. Les opportunités sont des facteurs externes dans le monde qui vous entoure et dont votre idée peut tirer parti pour réussir. Y a-t-il un marché en expansion? Des tendances émergentes? De nouvelles technologies?</a:t>
            </a:r>
            <a:endParaRPr sz="1600"/>
          </a:p>
          <a:p>
            <a:pPr indent="0" lvl="0" marL="0" marR="0" rtl="0" algn="l">
              <a:lnSpc>
                <a:spcPct val="10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1600" u="sng"/>
              <a:t>Menaces (T):</a:t>
            </a:r>
            <a:endParaRPr b="1" sz="1600" u="sng"/>
          </a:p>
          <a:p>
            <a:pPr indent="0" lvl="0" marL="0" rtl="0" algn="l">
              <a:spcBef>
                <a:spcPts val="0"/>
              </a:spcBef>
              <a:spcAft>
                <a:spcPts val="0"/>
              </a:spcAft>
              <a:buClr>
                <a:schemeClr val="dk1"/>
              </a:buClr>
              <a:buSzPts val="1100"/>
              <a:buFont typeface="Arial"/>
              <a:buNone/>
            </a:pPr>
            <a:r>
              <a:rPr lang="en-US" sz="1600"/>
              <a:t>Tout comme les méchants dans une histoire, les menaces sont des facteurs externes qui pourraient nuire à votre idée. Il peut s'agir de la concurrence, de l'évolution des tendances du marché ou de tout autre défi présentant un risque.</a:t>
            </a:r>
            <a:endParaRPr sz="1600"/>
          </a:p>
          <a:p>
            <a:pPr indent="0" lvl="0" marL="0" marR="0" rtl="0" algn="l">
              <a:lnSpc>
                <a:spcPct val="100000"/>
              </a:lnSpc>
              <a:spcBef>
                <a:spcPts val="0"/>
              </a:spcBef>
              <a:spcAft>
                <a:spcPts val="0"/>
              </a:spcAft>
              <a:buClr>
                <a:srgbClr val="000000"/>
              </a:buClr>
              <a:buSzPts val="1700"/>
              <a:buFont typeface="Arial"/>
              <a:buNone/>
            </a:pPr>
            <a:r>
              <a:t/>
            </a:r>
            <a:endParaRPr b="1" sz="1700" u="sng"/>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pic>
        <p:nvPicPr>
          <p:cNvPr id="595" name="Google Shape;595;p8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96" name="Google Shape;596;p80"/>
          <p:cNvSpPr txBox="1"/>
          <p:nvPr/>
        </p:nvSpPr>
        <p:spPr>
          <a:xfrm>
            <a:off x="893163" y="986784"/>
            <a:ext cx="6646200" cy="63723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700"/>
              <a:t>Comment réaliser une analyse SWOT:</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b="1" lang="en-US" sz="1700" u="sng"/>
              <a:t>Points forts:</a:t>
            </a:r>
            <a:endParaRPr b="1" sz="1700" u="sng"/>
          </a:p>
          <a:p>
            <a:pPr indent="0" lvl="0" marL="0" rtl="0" algn="l">
              <a:spcBef>
                <a:spcPts val="0"/>
              </a:spcBef>
              <a:spcAft>
                <a:spcPts val="0"/>
              </a:spcAft>
              <a:buClr>
                <a:schemeClr val="dk1"/>
              </a:buClr>
              <a:buSzPts val="1100"/>
              <a:buFont typeface="Arial"/>
              <a:buNone/>
            </a:pPr>
            <a:r>
              <a:rPr lang="en-US" sz="1700"/>
              <a:t>Dressez la liste de tous les aspects positifs de votre idée.</a:t>
            </a:r>
            <a:endParaRPr sz="1700"/>
          </a:p>
          <a:p>
            <a:pPr indent="0" lvl="0" marL="0" rtl="0" algn="l">
              <a:spcBef>
                <a:spcPts val="0"/>
              </a:spcBef>
              <a:spcAft>
                <a:spcPts val="0"/>
              </a:spcAft>
              <a:buClr>
                <a:schemeClr val="dk1"/>
              </a:buClr>
              <a:buSzPts val="1100"/>
              <a:buFont typeface="Arial"/>
              <a:buNone/>
            </a:pPr>
            <a:r>
              <a:rPr lang="en-US" sz="1700"/>
              <a:t>Quelles sont les compétences ou les connaissances uniques que vous apportez?</a:t>
            </a:r>
            <a:endParaRPr sz="1700"/>
          </a:p>
          <a:p>
            <a:pPr indent="0" lvl="0" marL="0" rtl="0" algn="l">
              <a:spcBef>
                <a:spcPts val="0"/>
              </a:spcBef>
              <a:spcAft>
                <a:spcPts val="0"/>
              </a:spcAft>
              <a:buClr>
                <a:schemeClr val="dk1"/>
              </a:buClr>
              <a:buSzPts val="1100"/>
              <a:buFont typeface="Arial"/>
              <a:buNone/>
            </a:pPr>
            <a:r>
              <a:rPr lang="en-US" sz="1700"/>
              <a:t>Quelles sont les caractéristiques qui permettent à votre idée de se démarquer?</a:t>
            </a:r>
            <a:endParaRPr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b="1" lang="en-US" sz="1700" u="sng"/>
              <a:t>Points faible</a:t>
            </a:r>
            <a:r>
              <a:rPr b="1" lang="en-US" sz="1700" u="sng"/>
              <a:t>s</a:t>
            </a:r>
            <a:r>
              <a:rPr b="1" lang="en-US" sz="1700" u="sng"/>
              <a:t>:</a:t>
            </a:r>
            <a:endParaRPr b="1" sz="1700" u="sng"/>
          </a:p>
          <a:p>
            <a:pPr indent="0" lvl="0" marL="0" rtl="0" algn="l">
              <a:spcBef>
                <a:spcPts val="0"/>
              </a:spcBef>
              <a:spcAft>
                <a:spcPts val="0"/>
              </a:spcAft>
              <a:buClr>
                <a:schemeClr val="dk1"/>
              </a:buClr>
              <a:buSzPts val="1100"/>
              <a:buFont typeface="Arial"/>
              <a:buNone/>
            </a:pPr>
            <a:r>
              <a:rPr lang="en-US" sz="1700"/>
              <a:t>Soyez honnête sur les défis que votre idée pourrait rencontrer.</a:t>
            </a:r>
            <a:endParaRPr sz="1700"/>
          </a:p>
          <a:p>
            <a:pPr indent="0" lvl="0" marL="0" rtl="0" algn="l">
              <a:spcBef>
                <a:spcPts val="0"/>
              </a:spcBef>
              <a:spcAft>
                <a:spcPts val="0"/>
              </a:spcAft>
              <a:buClr>
                <a:schemeClr val="dk1"/>
              </a:buClr>
              <a:buSzPts val="1100"/>
              <a:buFont typeface="Arial"/>
              <a:buNone/>
            </a:pPr>
            <a:r>
              <a:rPr lang="en-US" sz="1700"/>
              <a:t>Y a-t-il des compétences que vous devez développer?</a:t>
            </a:r>
            <a:endParaRPr sz="1700"/>
          </a:p>
          <a:p>
            <a:pPr indent="0" lvl="0" marL="0" rtl="0" algn="l">
              <a:spcBef>
                <a:spcPts val="0"/>
              </a:spcBef>
              <a:spcAft>
                <a:spcPts val="0"/>
              </a:spcAft>
              <a:buClr>
                <a:schemeClr val="dk1"/>
              </a:buClr>
              <a:buSzPts val="1100"/>
              <a:buFont typeface="Arial"/>
              <a:buNone/>
            </a:pPr>
            <a:r>
              <a:rPr lang="en-US" sz="1700"/>
              <a:t>Quelles sont les limites de votre idée?</a:t>
            </a:r>
            <a:endParaRPr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b="1" lang="en-US" sz="1700" u="sng"/>
              <a:t>Opportunités:</a:t>
            </a:r>
            <a:endParaRPr b="1" sz="1700" u="sng"/>
          </a:p>
          <a:p>
            <a:pPr indent="0" lvl="0" marL="0" rtl="0" algn="l">
              <a:spcBef>
                <a:spcPts val="0"/>
              </a:spcBef>
              <a:spcAft>
                <a:spcPts val="0"/>
              </a:spcAft>
              <a:buClr>
                <a:schemeClr val="dk1"/>
              </a:buClr>
              <a:buSzPts val="1100"/>
              <a:buFont typeface="Arial"/>
              <a:buNone/>
            </a:pPr>
            <a:r>
              <a:rPr lang="en-US" sz="1700"/>
              <a:t>Explorez les facteurs externes qui pourraient profiter à votre idée.</a:t>
            </a:r>
            <a:endParaRPr sz="1700"/>
          </a:p>
          <a:p>
            <a:pPr indent="0" lvl="0" marL="0" rtl="0" algn="l">
              <a:spcBef>
                <a:spcPts val="0"/>
              </a:spcBef>
              <a:spcAft>
                <a:spcPts val="0"/>
              </a:spcAft>
              <a:buClr>
                <a:schemeClr val="dk1"/>
              </a:buClr>
              <a:buSzPts val="1100"/>
              <a:buFont typeface="Arial"/>
              <a:buNone/>
            </a:pPr>
            <a:r>
              <a:rPr lang="en-US" sz="1700"/>
              <a:t>Y a-t-il des tendances ou des marchés qui se développent ?</a:t>
            </a:r>
            <a:endParaRPr sz="1700"/>
          </a:p>
          <a:p>
            <a:pPr indent="0" lvl="0" marL="0" rtl="0" algn="l">
              <a:spcBef>
                <a:spcPts val="0"/>
              </a:spcBef>
              <a:spcAft>
                <a:spcPts val="0"/>
              </a:spcAft>
              <a:buClr>
                <a:schemeClr val="dk1"/>
              </a:buClr>
              <a:buSzPts val="1100"/>
              <a:buFont typeface="Arial"/>
              <a:buNone/>
            </a:pPr>
            <a:r>
              <a:rPr lang="en-US" sz="1700"/>
              <a:t>Comment pouvez-vous tirer parti des opportunités externes?</a:t>
            </a:r>
            <a:endParaRPr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b="1" lang="en-US" sz="1700" u="sng"/>
              <a:t>Menaces:</a:t>
            </a:r>
            <a:endParaRPr b="1" sz="1700" u="sng"/>
          </a:p>
          <a:p>
            <a:pPr indent="0" lvl="0" marL="0" rtl="0" algn="l">
              <a:spcBef>
                <a:spcPts val="0"/>
              </a:spcBef>
              <a:spcAft>
                <a:spcPts val="0"/>
              </a:spcAft>
              <a:buClr>
                <a:schemeClr val="dk1"/>
              </a:buClr>
              <a:buSzPts val="1100"/>
              <a:buFont typeface="Arial"/>
              <a:buNone/>
            </a:pPr>
            <a:r>
              <a:rPr lang="en-US" sz="1700"/>
              <a:t>Identifiez les défis et les risques potentiels.</a:t>
            </a:r>
            <a:endParaRPr sz="1700"/>
          </a:p>
          <a:p>
            <a:pPr indent="0" lvl="0" marL="0" rtl="0" algn="l">
              <a:spcBef>
                <a:spcPts val="0"/>
              </a:spcBef>
              <a:spcAft>
                <a:spcPts val="0"/>
              </a:spcAft>
              <a:buClr>
                <a:schemeClr val="dk1"/>
              </a:buClr>
              <a:buSzPts val="1100"/>
              <a:buFont typeface="Arial"/>
              <a:buNone/>
            </a:pPr>
            <a:r>
              <a:rPr lang="en-US" sz="1700"/>
              <a:t>Qui ou quoi pourrait menacer le succès de votre idée ?</a:t>
            </a:r>
            <a:endParaRPr sz="1700"/>
          </a:p>
          <a:p>
            <a:pPr indent="0" lvl="0" marL="0" rtl="0" algn="l">
              <a:spcBef>
                <a:spcPts val="0"/>
              </a:spcBef>
              <a:spcAft>
                <a:spcPts val="0"/>
              </a:spcAft>
              <a:buClr>
                <a:schemeClr val="dk1"/>
              </a:buClr>
              <a:buSzPts val="1100"/>
              <a:buFont typeface="Arial"/>
              <a:buNone/>
            </a:pPr>
            <a:r>
              <a:rPr lang="en-US" sz="1700"/>
              <a:t>Quels sont les défis susceptibles de se présenter sur le marché?</a:t>
            </a:r>
            <a:endParaRPr sz="1700"/>
          </a:p>
          <a:p>
            <a:pPr indent="0" lvl="0" marL="0" marR="0" rtl="0" algn="l">
              <a:lnSpc>
                <a:spcPct val="100000"/>
              </a:lnSpc>
              <a:spcBef>
                <a:spcPts val="0"/>
              </a:spcBef>
              <a:spcAft>
                <a:spcPts val="0"/>
              </a:spcAft>
              <a:buClr>
                <a:srgbClr val="000000"/>
              </a:buClr>
              <a:buSzPts val="1700"/>
              <a:buFont typeface="Arial"/>
              <a:buNone/>
            </a:pPr>
            <a:r>
              <a:t/>
            </a:r>
            <a:endParaRPr b="1" sz="1700"/>
          </a:p>
        </p:txBody>
      </p:sp>
      <p:pic>
        <p:nvPicPr>
          <p:cNvPr id="597" name="Google Shape;597;p80">
            <a:hlinkClick r:id="rId4"/>
          </p:cNvPr>
          <p:cNvPicPr preferRelativeResize="0"/>
          <p:nvPr/>
        </p:nvPicPr>
        <p:blipFill rotWithShape="1">
          <a:blip r:embed="rId5">
            <a:alphaModFix/>
          </a:blip>
          <a:srcRect b="0" l="0" r="0" t="0"/>
          <a:stretch/>
        </p:blipFill>
        <p:spPr>
          <a:xfrm flipH="1">
            <a:off x="7539375" y="2730657"/>
            <a:ext cx="2806750" cy="3023018"/>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pic>
        <p:nvPicPr>
          <p:cNvPr id="602" name="Google Shape;602;p8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603" name="Google Shape;603;p81"/>
          <p:cNvSpPr txBox="1"/>
          <p:nvPr/>
        </p:nvSpPr>
        <p:spPr>
          <a:xfrm>
            <a:off x="656216" y="740687"/>
            <a:ext cx="9197700" cy="57567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600"/>
              <a:t>Voyons maintenant ce qu'il en est :</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b="1" lang="en-US" sz="1600" u="sng"/>
              <a:t>Section 4: Identifier les lacunes du marché.</a:t>
            </a:r>
            <a:endParaRPr sz="1600"/>
          </a:p>
          <a:p>
            <a:pPr indent="0" lvl="0" marL="0" marR="0" rtl="0" algn="l">
              <a:lnSpc>
                <a:spcPct val="10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600"/>
              <a:t>Lorsque nous voulons identifier les lacunes du marché, il s'agit de percevoir des besoins et des opportunités que d'autres pourraient avoir négligés.</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US" sz="1600"/>
              <a:t>Pour ce faire, considérez les éléments suivants:</a:t>
            </a:r>
            <a:endParaRPr sz="1600"/>
          </a:p>
          <a:p>
            <a:pPr indent="0" lvl="0" marL="0" marR="0" rtl="0" algn="l">
              <a:lnSpc>
                <a:spcPct val="10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330200" lvl="0" marL="457200" rtl="0" algn="l">
              <a:spcBef>
                <a:spcPts val="0"/>
              </a:spcBef>
              <a:spcAft>
                <a:spcPts val="0"/>
              </a:spcAft>
              <a:buSzPts val="1600"/>
              <a:buAutoNum type="arabicPeriod"/>
            </a:pPr>
            <a:r>
              <a:rPr lang="en-US" sz="1600"/>
              <a:t>Soyez attentif à votre environnement, à vos expériences quotidiennes et aux comportements des consommateurs. Parfois, les informations les plus précieuses émergent de l'ordinaire.</a:t>
            </a:r>
            <a:endParaRPr sz="1600"/>
          </a:p>
          <a:p>
            <a:pPr indent="-330200" lvl="0" marL="457200" rtl="0" algn="l">
              <a:spcBef>
                <a:spcPts val="0"/>
              </a:spcBef>
              <a:spcAft>
                <a:spcPts val="0"/>
              </a:spcAft>
              <a:buSzPts val="1600"/>
              <a:buAutoNum type="arabicPeriod"/>
            </a:pPr>
            <a:r>
              <a:rPr lang="en-US" sz="1600"/>
              <a:t>Les entreprises qui réussissent naissent souvent en s'attaquant aux problèmes des consommateurs. Quels sont les défis auxquels les gens sont confrontés dans leur vie quotidienne ? Quels sont les points faibles des produits ou services existants ? L'analyse de ces points de douleur peut révéler des lacunes à combler</a:t>
            </a:r>
            <a:endParaRPr sz="1600"/>
          </a:p>
          <a:p>
            <a:pPr indent="-330200" lvl="0" marL="457200" rtl="0" algn="l">
              <a:spcBef>
                <a:spcPts val="0"/>
              </a:spcBef>
              <a:spcAft>
                <a:spcPts val="0"/>
              </a:spcAft>
              <a:buSzPts val="1600"/>
              <a:buAutoNum type="arabicPeriod"/>
            </a:pPr>
            <a:r>
              <a:rPr lang="en-US" sz="1600"/>
              <a:t>Plongez dans une étude de marché approfondie. Comprenez le paysage actuel des produits ou services dans votre secteur d'activité. Qu'est-ce qui est populaire et qu'est-ce qui semble manquer ? Les enquêtes, les entretiens et l'analyse des données peuvent être des outils puissants pour découvrir les lacunes.</a:t>
            </a:r>
            <a:endParaRPr sz="1600"/>
          </a:p>
          <a:p>
            <a:pPr indent="-330200" lvl="0" marL="457200" rtl="0" algn="l">
              <a:spcBef>
                <a:spcPts val="0"/>
              </a:spcBef>
              <a:spcAft>
                <a:spcPts val="0"/>
              </a:spcAft>
              <a:buSzPts val="1600"/>
              <a:buAutoNum type="arabicPeriod"/>
            </a:pPr>
            <a:r>
              <a:rPr lang="en-US" sz="1600"/>
              <a:t>Explorez les marchés de niche qui pourraient être mal desservis ou négligés par des concurrents plus importants. Les niches peuvent être de riches sources d'opportunités, offrant un espace unique à votre entreprise pour prospérer. Pensez à des données démographiques spécifiques, à des régions géographiques ou à des intérêts spécialisés.</a:t>
            </a:r>
            <a:endParaRPr sz="160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pic>
        <p:nvPicPr>
          <p:cNvPr id="608" name="Google Shape;608;p8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609" name="Google Shape;609;p82"/>
          <p:cNvSpPr txBox="1"/>
          <p:nvPr/>
        </p:nvSpPr>
        <p:spPr>
          <a:xfrm>
            <a:off x="645459" y="645459"/>
            <a:ext cx="9219300" cy="62493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600"/>
              <a:t>5. Suivez de près les progrès technologiques. La technologie peut souvent créer des lacunes sur le marché en ouvrant de nouvelles possibilités. Réfléchissez à la manière dont les technologies émergentes peuvent être exploitées pour lancer des produits ou des services innovants.</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US" sz="1600"/>
              <a:t>6. Restez à l'affût des tendances du secteur et soyez conscient de l'évolution des préférences des consommateurs. De quoi les gens parlent-ils et vers quoi le marché se dirige-t-il? L'identification des tendances émergentes peut déboucher sur des opportunités qui correspondent à l'évolution des besoins des consommateurs.</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US" sz="1600"/>
              <a:t>7. analyser les stratégies et les offres de vos concurrents. Quels sont leurs points forts et leurs points faibles? L'identification des lacunes du marché par rapport à vos concurrents vous permet de positionner votre entreprise de manière stratégique.</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US" sz="1600"/>
              <a:t>8. Tenez compte de la dynamique culturelle et sociale de votre public cible. Comment les changements culturels influencent-ils leurs besoins et leurs désirs ? Comprendre cette dynamique peut vous aider à identifier les lacunes qui correspondent aux valeurs et aux préférences de votre public.</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US" sz="1600"/>
              <a:t>9. anticipez les besoins et les tendances à venir. De quoi les gens pourraient-ils avoir besoin dans les années à venir? En pensant à l'avenir et en l'imaginant, vous pouvez positionner votre entreprise à l'avant-garde des demandes émergentes du marché.</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US" sz="1600"/>
              <a:t>10. écoutez vos clients potentiels. Que disent-ils des produits ou services existants? Les commentaires des clients sont une source d'information précieuse pour identifier les domaines d'amélioration et d'innovation.</a:t>
            </a:r>
            <a:endParaRPr sz="1600"/>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83"/>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19" name="Google Shape;619;p83"/>
          <p:cNvSpPr/>
          <p:nvPr/>
        </p:nvSpPr>
        <p:spPr>
          <a:xfrm>
            <a:off x="3399751" y="2352907"/>
            <a:ext cx="3892309" cy="3489234"/>
          </a:xfrm>
          <a:custGeom>
            <a:rect b="b" l="l" r="r" t="t"/>
            <a:pathLst>
              <a:path extrusionOk="0" h="5114781" w="5494394">
                <a:moveTo>
                  <a:pt x="0" y="0"/>
                </a:moveTo>
                <a:lnTo>
                  <a:pt x="5494393" y="0"/>
                </a:lnTo>
                <a:lnTo>
                  <a:pt x="5494393" y="5114782"/>
                </a:lnTo>
                <a:lnTo>
                  <a:pt x="0" y="511478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20" name="Google Shape;620;p83"/>
          <p:cNvSpPr txBox="1"/>
          <p:nvPr/>
        </p:nvSpPr>
        <p:spPr>
          <a:xfrm>
            <a:off x="1612404" y="1032796"/>
            <a:ext cx="7476600" cy="914100"/>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None/>
            </a:pPr>
            <a:r>
              <a:rPr b="1" lang="en-US" sz="2700"/>
              <a:t>Module 4: Planification et stratégie d'entreprise</a:t>
            </a:r>
            <a:endParaRPr b="1" i="0" sz="2700" u="none" cap="none" strike="noStrike">
              <a:solidFill>
                <a:srgbClr val="000000"/>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84"/>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30" name="Google Shape;630;p84"/>
          <p:cNvSpPr/>
          <p:nvPr/>
        </p:nvSpPr>
        <p:spPr>
          <a:xfrm>
            <a:off x="3694188" y="4656300"/>
            <a:ext cx="2983319" cy="2073210"/>
          </a:xfrm>
          <a:custGeom>
            <a:rect b="b" l="l" r="r" t="t"/>
            <a:pathLst>
              <a:path extrusionOk="0" h="3117609" w="3861902">
                <a:moveTo>
                  <a:pt x="0" y="0"/>
                </a:moveTo>
                <a:lnTo>
                  <a:pt x="3861903" y="0"/>
                </a:lnTo>
                <a:lnTo>
                  <a:pt x="3861903" y="3117609"/>
                </a:lnTo>
                <a:lnTo>
                  <a:pt x="0" y="311760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31" name="Google Shape;631;p84"/>
          <p:cNvSpPr txBox="1"/>
          <p:nvPr/>
        </p:nvSpPr>
        <p:spPr>
          <a:xfrm>
            <a:off x="1447541" y="823073"/>
            <a:ext cx="7476600" cy="261600"/>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None/>
            </a:pPr>
            <a:r>
              <a:rPr b="1" lang="en-US" sz="1700"/>
              <a:t>Objectifs</a:t>
            </a:r>
            <a:endParaRPr b="1" i="0" sz="1700" u="none" cap="none" strike="noStrike">
              <a:solidFill>
                <a:srgbClr val="000000"/>
              </a:solidFill>
              <a:latin typeface="Arial"/>
              <a:ea typeface="Arial"/>
              <a:cs typeface="Arial"/>
              <a:sym typeface="Arial"/>
            </a:endParaRPr>
          </a:p>
        </p:txBody>
      </p:sp>
      <p:sp>
        <p:nvSpPr>
          <p:cNvPr id="632" name="Google Shape;632;p84"/>
          <p:cNvSpPr txBox="1"/>
          <p:nvPr/>
        </p:nvSpPr>
        <p:spPr>
          <a:xfrm>
            <a:off x="938974" y="1422747"/>
            <a:ext cx="8493600" cy="3715800"/>
          </a:xfrm>
          <a:prstGeom prst="rect">
            <a:avLst/>
          </a:prstGeom>
          <a:noFill/>
          <a:ln>
            <a:noFill/>
          </a:ln>
        </p:spPr>
        <p:txBody>
          <a:bodyPr anchorCtr="0" anchor="t" bIns="0" lIns="0" spcFirstLastPara="1" rIns="0" wrap="square" tIns="0">
            <a:spAutoFit/>
          </a:bodyPr>
          <a:lstStyle/>
          <a:p>
            <a:pPr indent="-336550" lvl="1" marL="914400" rtl="0" algn="just">
              <a:lnSpc>
                <a:spcPct val="120000"/>
              </a:lnSpc>
              <a:spcBef>
                <a:spcPts val="0"/>
              </a:spcBef>
              <a:spcAft>
                <a:spcPts val="0"/>
              </a:spcAft>
              <a:buSzPts val="1700"/>
              <a:buChar char="•"/>
            </a:pPr>
            <a:r>
              <a:rPr lang="en-US" sz="1700"/>
              <a:t>Comprendre l'importance de la planification d'entreprise pour les start-ups et les entreprises établies.</a:t>
            </a:r>
            <a:endParaRPr sz="1700"/>
          </a:p>
          <a:p>
            <a:pPr indent="-336550" lvl="1" marL="914400" rtl="0" algn="just">
              <a:lnSpc>
                <a:spcPct val="120000"/>
              </a:lnSpc>
              <a:spcBef>
                <a:spcPts val="0"/>
              </a:spcBef>
              <a:spcAft>
                <a:spcPts val="0"/>
              </a:spcAft>
              <a:buSzPts val="1700"/>
              <a:buChar char="•"/>
            </a:pPr>
            <a:r>
              <a:rPr lang="en-US" sz="1700"/>
              <a:t>Explorer les composantes d'un plan d'affaires complet.</a:t>
            </a:r>
            <a:endParaRPr sz="1700"/>
          </a:p>
          <a:p>
            <a:pPr indent="-336550" lvl="1" marL="914400" rtl="0" algn="just">
              <a:lnSpc>
                <a:spcPct val="120000"/>
              </a:lnSpc>
              <a:spcBef>
                <a:spcPts val="0"/>
              </a:spcBef>
              <a:spcAft>
                <a:spcPts val="0"/>
              </a:spcAft>
              <a:buSzPts val="1700"/>
              <a:buChar char="•"/>
            </a:pPr>
            <a:r>
              <a:rPr lang="en-US" sz="1700"/>
              <a:t>Apprendre des stratégies d'analyse de marché, de segmentation et d'analyse concurrentielle.</a:t>
            </a:r>
            <a:endParaRPr sz="1700"/>
          </a:p>
          <a:p>
            <a:pPr indent="-336550" lvl="1" marL="914400" rtl="0" algn="just">
              <a:lnSpc>
                <a:spcPct val="120000"/>
              </a:lnSpc>
              <a:spcBef>
                <a:spcPts val="0"/>
              </a:spcBef>
              <a:spcAft>
                <a:spcPts val="0"/>
              </a:spcAft>
              <a:buSzPts val="1700"/>
              <a:buChar char="•"/>
            </a:pPr>
            <a:r>
              <a:rPr lang="en-US" sz="1700"/>
              <a:t>Découvrir des méthodes pour formuler des stratégies de différenciation efficaces.</a:t>
            </a:r>
            <a:endParaRPr sz="1700"/>
          </a:p>
          <a:p>
            <a:pPr indent="-336550" lvl="1" marL="914400" rtl="0" algn="just">
              <a:lnSpc>
                <a:spcPct val="120000"/>
              </a:lnSpc>
              <a:spcBef>
                <a:spcPts val="0"/>
              </a:spcBef>
              <a:spcAft>
                <a:spcPts val="0"/>
              </a:spcAft>
              <a:buSzPts val="1700"/>
              <a:buChar char="•"/>
            </a:pPr>
            <a:r>
              <a:rPr lang="en-US" sz="1700"/>
              <a:t>Maîtriser la technique d'analyse SWOT et son application.</a:t>
            </a:r>
            <a:endParaRPr sz="1700"/>
          </a:p>
          <a:p>
            <a:pPr indent="-336550" lvl="1" marL="914400" rtl="0" algn="just">
              <a:lnSpc>
                <a:spcPct val="120000"/>
              </a:lnSpc>
              <a:spcBef>
                <a:spcPts val="0"/>
              </a:spcBef>
              <a:spcAft>
                <a:spcPts val="0"/>
              </a:spcAft>
              <a:buSzPts val="1700"/>
              <a:buChar char="•"/>
            </a:pPr>
            <a:r>
              <a:rPr lang="en-US" sz="1700"/>
              <a:t>Développer des compétences en matière d'évaluation et de gestion des risques pour gérer efficacement les incertitudes.</a:t>
            </a:r>
            <a:endParaRPr sz="1700"/>
          </a:p>
          <a:p>
            <a:pPr indent="0" lvl="0" marL="914400" marR="0" rtl="0" algn="just">
              <a:lnSpc>
                <a:spcPct val="120000"/>
              </a:lnSpc>
              <a:spcBef>
                <a:spcPts val="0"/>
              </a:spcBef>
              <a:spcAft>
                <a:spcPts val="0"/>
              </a:spcAft>
              <a:buNone/>
            </a:pPr>
            <a:r>
              <a:t/>
            </a:r>
            <a:endParaRPr sz="1700"/>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85"/>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2" name="Google Shape;642;p85"/>
          <p:cNvSpPr/>
          <p:nvPr/>
        </p:nvSpPr>
        <p:spPr>
          <a:xfrm>
            <a:off x="4382429" y="5269173"/>
            <a:ext cx="2625899" cy="1665632"/>
          </a:xfrm>
          <a:custGeom>
            <a:rect b="b" l="l" r="r" t="t"/>
            <a:pathLst>
              <a:path extrusionOk="0" h="2216636" w="3308411">
                <a:moveTo>
                  <a:pt x="0" y="0"/>
                </a:moveTo>
                <a:lnTo>
                  <a:pt x="3308411" y="0"/>
                </a:lnTo>
                <a:lnTo>
                  <a:pt x="3308411" y="2216635"/>
                </a:lnTo>
                <a:lnTo>
                  <a:pt x="0" y="221663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3" name="Google Shape;643;p85"/>
          <p:cNvSpPr txBox="1"/>
          <p:nvPr/>
        </p:nvSpPr>
        <p:spPr>
          <a:xfrm>
            <a:off x="881012" y="1795089"/>
            <a:ext cx="8939400" cy="4972200"/>
          </a:xfrm>
          <a:prstGeom prst="rect">
            <a:avLst/>
          </a:prstGeom>
          <a:noFill/>
          <a:ln>
            <a:noFill/>
          </a:ln>
        </p:spPr>
        <p:txBody>
          <a:bodyPr anchorCtr="0" anchor="t" bIns="0" lIns="0" spcFirstLastPara="1" rIns="0" wrap="square" tIns="0">
            <a:spAutoFit/>
          </a:bodyPr>
          <a:lstStyle/>
          <a:p>
            <a:pPr indent="0" lvl="0" marL="0" rtl="0" algn="just">
              <a:lnSpc>
                <a:spcPct val="120012"/>
              </a:lnSpc>
              <a:spcBef>
                <a:spcPts val="0"/>
              </a:spcBef>
              <a:spcAft>
                <a:spcPts val="0"/>
              </a:spcAft>
              <a:buClr>
                <a:schemeClr val="dk1"/>
              </a:buClr>
              <a:buSzPts val="1100"/>
              <a:buFont typeface="Arial"/>
              <a:buNone/>
            </a:pPr>
            <a:r>
              <a:rPr lang="en-US" sz="1700"/>
              <a:t>Dans le monde des affaires d'aujourd'hui, qui évolue rapidement, il est très important de savoir élaborer de bons plans d'entreprise et de bonnes stratégies pour s'assurer que son entreprise continue à se développer. C'est un peu comme avoir une feuille de route pour réussir. Pour bien faire, il faut savoir analyser les données, penser à l'avenir et être prêt à changer de cap si nécessaire.</a:t>
            </a:r>
            <a:endParaRPr sz="1700"/>
          </a:p>
          <a:p>
            <a:pPr indent="0" lvl="0" marL="0" rtl="0" algn="just">
              <a:lnSpc>
                <a:spcPct val="120012"/>
              </a:lnSpc>
              <a:spcBef>
                <a:spcPts val="0"/>
              </a:spcBef>
              <a:spcAft>
                <a:spcPts val="0"/>
              </a:spcAft>
              <a:buClr>
                <a:schemeClr val="dk1"/>
              </a:buClr>
              <a:buSzPts val="1100"/>
              <a:buFont typeface="Arial"/>
              <a:buNone/>
            </a:pPr>
            <a:r>
              <a:rPr lang="en-US" sz="1700"/>
              <a:t>Pour élaborer un bon plan, il est essentiel de comprendre le fonctionnement du marché, les attentes des clients et les points forts de votre entreprise. Mais il ne s'agit pas seulement de planifier : vous devez également être en mesure de mettre vos plans en œuvre et d'être suffisamment souple pour les adapter en fonction de l'évolution de la situation.</a:t>
            </a:r>
            <a:endParaRPr sz="1700"/>
          </a:p>
          <a:p>
            <a:pPr indent="0" lvl="0" marL="0" rtl="0" algn="just">
              <a:lnSpc>
                <a:spcPct val="120012"/>
              </a:lnSpc>
              <a:spcBef>
                <a:spcPts val="0"/>
              </a:spcBef>
              <a:spcAft>
                <a:spcPts val="0"/>
              </a:spcAft>
              <a:buClr>
                <a:schemeClr val="dk1"/>
              </a:buClr>
              <a:buSzPts val="1100"/>
              <a:buFont typeface="Arial"/>
              <a:buNone/>
            </a:pPr>
            <a:r>
              <a:rPr lang="en-US" sz="1700"/>
              <a:t>Pour les petites entreprises, les défis à relever sont encore plus nombreux, comme le manque d'argent ou les hauts et les bas du marché. Mais en faisant preuve d'intelligence dans l'utilisation de vos ressources et en étant prêt à vous adapter, vous pouvez vous assurer que votre entreprise ne se contente pas de survivre, mais qu'elle prospère dans un environnement difficile.</a:t>
            </a:r>
            <a:endParaRPr sz="1700"/>
          </a:p>
          <a:p>
            <a:pPr indent="0" lvl="0" marL="0" marR="0" rtl="0" algn="just">
              <a:lnSpc>
                <a:spcPct val="120012"/>
              </a:lnSpc>
              <a:spcBef>
                <a:spcPts val="0"/>
              </a:spcBef>
              <a:spcAft>
                <a:spcPts val="0"/>
              </a:spcAft>
              <a:buNone/>
            </a:pPr>
            <a:r>
              <a:t/>
            </a:r>
            <a:endParaRPr sz="1700"/>
          </a:p>
          <a:p>
            <a:pPr indent="0" lvl="0" marL="0" marR="0" rtl="0" algn="just">
              <a:lnSpc>
                <a:spcPct val="120012"/>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4" name="Google Shape;644;p85"/>
          <p:cNvSpPr/>
          <p:nvPr/>
        </p:nvSpPr>
        <p:spPr>
          <a:xfrm>
            <a:off x="757604" y="353280"/>
            <a:ext cx="1346645" cy="1346645"/>
          </a:xfrm>
          <a:custGeom>
            <a:rect b="b" l="l" r="r" t="t"/>
            <a:pathLst>
              <a:path extrusionOk="0" h="1343817" w="1343817">
                <a:moveTo>
                  <a:pt x="0" y="0"/>
                </a:moveTo>
                <a:lnTo>
                  <a:pt x="1343816" y="0"/>
                </a:lnTo>
                <a:lnTo>
                  <a:pt x="1343816" y="1343816"/>
                </a:lnTo>
                <a:lnTo>
                  <a:pt x="0" y="134381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5" name="Google Shape;645;p85"/>
          <p:cNvSpPr txBox="1"/>
          <p:nvPr/>
        </p:nvSpPr>
        <p:spPr>
          <a:xfrm>
            <a:off x="1062279" y="946027"/>
            <a:ext cx="8591100" cy="5580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Introduction à la planification et à la stratégie d'entreprise</a:t>
            </a:r>
            <a:endParaRPr b="1" i="0" sz="1700" u="none" cap="none" strike="noStrike">
              <a:solidFill>
                <a:srgbClr val="000000"/>
              </a:solidFill>
              <a:latin typeface="Arial"/>
              <a:ea typeface="Arial"/>
              <a:cs typeface="Arial"/>
              <a:sym typeface="Arial"/>
            </a:endParaRPr>
          </a:p>
          <a:p>
            <a:pPr indent="0" lvl="0" marL="0" marR="0" rtl="0" algn="l">
              <a:lnSpc>
                <a:spcPct val="93277"/>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86"/>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55" name="Google Shape;655;p86"/>
          <p:cNvSpPr/>
          <p:nvPr/>
        </p:nvSpPr>
        <p:spPr>
          <a:xfrm>
            <a:off x="2658588" y="2245313"/>
            <a:ext cx="5398495" cy="3084943"/>
          </a:xfrm>
          <a:custGeom>
            <a:rect b="b" l="l" r="r" t="t"/>
            <a:pathLst>
              <a:path extrusionOk="0" h="3576746" w="6048734">
                <a:moveTo>
                  <a:pt x="0" y="0"/>
                </a:moveTo>
                <a:lnTo>
                  <a:pt x="6048735" y="0"/>
                </a:lnTo>
                <a:lnTo>
                  <a:pt x="6048735" y="3576746"/>
                </a:lnTo>
                <a:lnTo>
                  <a:pt x="0" y="3576746"/>
                </a:lnTo>
                <a:lnTo>
                  <a:pt x="0" y="0"/>
                </a:lnTo>
                <a:close/>
              </a:path>
            </a:pathLst>
          </a:custGeom>
          <a:blipFill rotWithShape="1">
            <a:blip r:embed="rId4">
              <a:alphaModFix/>
            </a:blip>
            <a:stretch>
              <a:fillRect b="0" l="-2760" r="-4767" t="-21234"/>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56" name="Google Shape;656;p86"/>
          <p:cNvSpPr txBox="1"/>
          <p:nvPr/>
        </p:nvSpPr>
        <p:spPr>
          <a:xfrm>
            <a:off x="643428" y="1139383"/>
            <a:ext cx="8819400" cy="1206600"/>
          </a:xfrm>
          <a:prstGeom prst="rect">
            <a:avLst/>
          </a:prstGeom>
          <a:noFill/>
          <a:ln>
            <a:noFill/>
          </a:ln>
        </p:spPr>
        <p:txBody>
          <a:bodyPr anchorCtr="0" anchor="t" bIns="0" lIns="0" spcFirstLastPara="1" rIns="0" wrap="square" tIns="0">
            <a:spAutoFit/>
          </a:bodyPr>
          <a:lstStyle/>
          <a:p>
            <a:pPr indent="-183899" lvl="1" marL="367802" marR="0" rtl="0" algn="l">
              <a:lnSpc>
                <a:spcPct val="120000"/>
              </a:lnSpc>
              <a:spcBef>
                <a:spcPts val="0"/>
              </a:spcBef>
              <a:spcAft>
                <a:spcPts val="0"/>
              </a:spcAft>
              <a:buClr>
                <a:srgbClr val="000000"/>
              </a:buClr>
              <a:buSzPts val="1700"/>
              <a:buFont typeface="Arial"/>
              <a:buChar char="•"/>
            </a:pPr>
            <a:r>
              <a:rPr b="1" lang="en-US" sz="1704"/>
              <a:t>Définition:</a:t>
            </a:r>
            <a:r>
              <a:rPr lang="en-US" sz="1704"/>
              <a:t> Le plan d'entreprise est une feuille de route complète qui détaille les objectifs de l'entreprise et les stratégies qu'elle mettra en œuvre pour les atteindre. Il résume l'essence de l'entreprise, en décrivant sa mission, sa vision et ses méthodes opérationnelles.</a:t>
            </a:r>
            <a:endParaRPr b="0" i="0" sz="1403" u="none" cap="none" strike="noStrike">
              <a:solidFill>
                <a:srgbClr val="000000"/>
              </a:solidFill>
              <a:latin typeface="Arial"/>
              <a:ea typeface="Arial"/>
              <a:cs typeface="Arial"/>
              <a:sym typeface="Arial"/>
            </a:endParaRPr>
          </a:p>
        </p:txBody>
      </p:sp>
      <p:sp>
        <p:nvSpPr>
          <p:cNvPr id="657" name="Google Shape;657;p86"/>
          <p:cNvSpPr txBox="1"/>
          <p:nvPr/>
        </p:nvSpPr>
        <p:spPr>
          <a:xfrm>
            <a:off x="757604" y="585135"/>
            <a:ext cx="8322300" cy="2778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804"/>
              <a:t>Définition du plan d'affaires</a:t>
            </a:r>
            <a:endParaRPr b="1" i="0" sz="1403" u="none" cap="none" strike="noStrike">
              <a:solidFill>
                <a:srgbClr val="000000"/>
              </a:solidFill>
              <a:latin typeface="Arial"/>
              <a:ea typeface="Arial"/>
              <a:cs typeface="Arial"/>
              <a:sym typeface="Arial"/>
            </a:endParaRPr>
          </a:p>
        </p:txBody>
      </p:sp>
      <p:sp>
        <p:nvSpPr>
          <p:cNvPr id="658" name="Google Shape;658;p86"/>
          <p:cNvSpPr txBox="1"/>
          <p:nvPr/>
        </p:nvSpPr>
        <p:spPr>
          <a:xfrm>
            <a:off x="757604" y="5113465"/>
            <a:ext cx="8591100" cy="1835400"/>
          </a:xfrm>
          <a:prstGeom prst="rect">
            <a:avLst/>
          </a:prstGeom>
          <a:noFill/>
          <a:ln>
            <a:noFill/>
          </a:ln>
        </p:spPr>
        <p:txBody>
          <a:bodyPr anchorCtr="0" anchor="t" bIns="0" lIns="0" spcFirstLastPara="1" rIns="0" wrap="square" tIns="0">
            <a:spAutoFit/>
          </a:bodyPr>
          <a:lstStyle/>
          <a:p>
            <a:pPr indent="0" lvl="0" marL="0" marR="0" rtl="0" algn="l">
              <a:lnSpc>
                <a:spcPct val="113333"/>
              </a:lnSpc>
              <a:spcBef>
                <a:spcPts val="0"/>
              </a:spcBef>
              <a:spcAft>
                <a:spcPts val="0"/>
              </a:spcAft>
              <a:buNone/>
            </a:pPr>
            <a:r>
              <a:t/>
            </a:r>
            <a:endParaRPr b="0" i="0" sz="1804" u="none" cap="none" strike="noStrike">
              <a:solidFill>
                <a:schemeClr val="dk1"/>
              </a:solidFill>
              <a:latin typeface="Arial"/>
              <a:ea typeface="Arial"/>
              <a:cs typeface="Arial"/>
              <a:sym typeface="Arial"/>
            </a:endParaRPr>
          </a:p>
          <a:p>
            <a:pPr indent="0" lvl="0" marL="0" marR="0" rtl="0" algn="l">
              <a:lnSpc>
                <a:spcPct val="113333"/>
              </a:lnSpc>
              <a:spcBef>
                <a:spcPts val="0"/>
              </a:spcBef>
              <a:spcAft>
                <a:spcPts val="0"/>
              </a:spcAft>
              <a:buNone/>
            </a:pPr>
            <a:r>
              <a:t/>
            </a:r>
            <a:endParaRPr b="0" i="0" sz="1804" u="none" cap="none" strike="noStrike">
              <a:solidFill>
                <a:schemeClr val="dk1"/>
              </a:solidFill>
              <a:latin typeface="Arial"/>
              <a:ea typeface="Arial"/>
              <a:cs typeface="Arial"/>
              <a:sym typeface="Arial"/>
            </a:endParaRPr>
          </a:p>
          <a:p>
            <a:pPr indent="-183899" lvl="1" marL="367801" marR="0" rtl="0" algn="l">
              <a:lnSpc>
                <a:spcPct val="119941"/>
              </a:lnSpc>
              <a:spcBef>
                <a:spcPts val="0"/>
              </a:spcBef>
              <a:spcAft>
                <a:spcPts val="0"/>
              </a:spcAft>
              <a:buClr>
                <a:srgbClr val="000000"/>
              </a:buClr>
              <a:buSzPts val="1700"/>
              <a:buFont typeface="Arial"/>
              <a:buChar char="•"/>
            </a:pPr>
            <a:r>
              <a:rPr b="1" lang="en-US" sz="1704"/>
              <a:t>Importance:</a:t>
            </a:r>
            <a:r>
              <a:rPr lang="en-US" sz="1704"/>
              <a:t> Qu'il s'agisse de start-ups ou d'entreprises établies, les plans d'affaires sont indispensables. Les startups s'en servent pour obtenir des financements et attirer des investisseurs, tandis que les entreprises établies s'en servent pour rester concentrées et s'aligner sur leurs objectifs à long terme.</a:t>
            </a:r>
            <a:endParaRPr b="0" i="0" sz="1403" u="none" cap="none" strike="noStrike">
              <a:solidFill>
                <a:srgbClr val="000000"/>
              </a:solidFill>
              <a:latin typeface="Arial"/>
              <a:ea typeface="Arial"/>
              <a:cs typeface="Arial"/>
              <a:sym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87"/>
          <p:cNvSpPr/>
          <p:nvPr/>
        </p:nvSpPr>
        <p:spPr>
          <a:xfrm>
            <a:off x="-102891" y="-7953"/>
            <a:ext cx="10794704"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68" name="Google Shape;668;p87"/>
          <p:cNvSpPr/>
          <p:nvPr/>
        </p:nvSpPr>
        <p:spPr>
          <a:xfrm>
            <a:off x="353873" y="5273423"/>
            <a:ext cx="2030924" cy="1879112"/>
          </a:xfrm>
          <a:custGeom>
            <a:rect b="b" l="l" r="r" t="t"/>
            <a:pathLst>
              <a:path extrusionOk="0" h="2016308" w="2277145">
                <a:moveTo>
                  <a:pt x="0" y="0"/>
                </a:moveTo>
                <a:lnTo>
                  <a:pt x="2277144" y="0"/>
                </a:lnTo>
                <a:lnTo>
                  <a:pt x="2277144" y="2016308"/>
                </a:lnTo>
                <a:lnTo>
                  <a:pt x="0" y="201630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69" name="Google Shape;669;p87"/>
          <p:cNvSpPr txBox="1"/>
          <p:nvPr/>
        </p:nvSpPr>
        <p:spPr>
          <a:xfrm>
            <a:off x="647464" y="1303888"/>
            <a:ext cx="9540900" cy="5913900"/>
          </a:xfrm>
          <a:prstGeom prst="rect">
            <a:avLst/>
          </a:prstGeom>
          <a:noFill/>
          <a:ln>
            <a:noFill/>
          </a:ln>
        </p:spPr>
        <p:txBody>
          <a:bodyPr anchorCtr="0" anchor="t" bIns="0" lIns="0" spcFirstLastPara="1" rIns="0" wrap="square" tIns="0">
            <a:spAutoFit/>
          </a:bodyPr>
          <a:lstStyle/>
          <a:p>
            <a:pPr indent="-336550" lvl="1" marL="914400" rtl="0" algn="l">
              <a:lnSpc>
                <a:spcPct val="120000"/>
              </a:lnSpc>
              <a:spcBef>
                <a:spcPts val="0"/>
              </a:spcBef>
              <a:spcAft>
                <a:spcPts val="0"/>
              </a:spcAft>
              <a:buSzPts val="1700"/>
              <a:buChar char="•"/>
            </a:pPr>
            <a:r>
              <a:rPr b="1" lang="en-US" sz="1700"/>
              <a:t>Importance pour les entreprises en phase de démarrage: </a:t>
            </a:r>
            <a:r>
              <a:rPr lang="en-US" sz="1700"/>
              <a:t>Avant de lancer ses activités, toute nouvelle entreprise doit méticuleusement rédiger un plan d'affaires. Les institutions financières et les sociétés de capital-risque l'exigent souvent comme condition préalable à l'obtention d'un financement, soulignant ainsi son rôle essentiel dans l'obtention de ressources vitales.</a:t>
            </a:r>
            <a:endParaRPr sz="1700"/>
          </a:p>
          <a:p>
            <a:pPr indent="0" lvl="0" marL="914400" rtl="0" algn="l">
              <a:lnSpc>
                <a:spcPct val="120000"/>
              </a:lnSpc>
              <a:spcBef>
                <a:spcPts val="0"/>
              </a:spcBef>
              <a:spcAft>
                <a:spcPts val="0"/>
              </a:spcAft>
              <a:buNone/>
            </a:pPr>
            <a:r>
              <a:t/>
            </a:r>
            <a:endParaRPr b="1" sz="1700"/>
          </a:p>
          <a:p>
            <a:pPr indent="-336550" lvl="1" marL="914400" rtl="0" algn="l">
              <a:lnSpc>
                <a:spcPct val="120000"/>
              </a:lnSpc>
              <a:spcBef>
                <a:spcPts val="0"/>
              </a:spcBef>
              <a:spcAft>
                <a:spcPts val="0"/>
              </a:spcAft>
              <a:buSzPts val="1700"/>
              <a:buChar char="•"/>
            </a:pPr>
            <a:r>
              <a:rPr b="1" lang="en-US" sz="1700"/>
              <a:t>Viabilité et planification: </a:t>
            </a:r>
            <a:r>
              <a:rPr lang="en-US" sz="1700"/>
              <a:t>Les recherches indiquent que les entrepreneurs qui décrivent méticuleusement leurs stratégies commerciales dans des plans formels ont 16 % plus de chances d'atteindre la viabilité que ceux qui ne le font pas (Harvard Business Review, 2017). Cela souligne l'importance de la planification pour faire face aux incertitudes inhérentes aux projets entrepreneuriaux.</a:t>
            </a:r>
            <a:endParaRPr sz="1700"/>
          </a:p>
          <a:p>
            <a:pPr indent="0" lvl="0" marL="914400" rtl="0" algn="l">
              <a:lnSpc>
                <a:spcPct val="120000"/>
              </a:lnSpc>
              <a:spcBef>
                <a:spcPts val="0"/>
              </a:spcBef>
              <a:spcAft>
                <a:spcPts val="0"/>
              </a:spcAft>
              <a:buNone/>
            </a:pPr>
            <a:r>
              <a:t/>
            </a:r>
            <a:endParaRPr b="1" sz="1700"/>
          </a:p>
          <a:p>
            <a:pPr indent="-336550" lvl="1" marL="914400" rtl="0" algn="l">
              <a:lnSpc>
                <a:spcPct val="120000"/>
              </a:lnSpc>
              <a:spcBef>
                <a:spcPts val="0"/>
              </a:spcBef>
              <a:spcAft>
                <a:spcPts val="0"/>
              </a:spcAft>
              <a:buSzPts val="1700"/>
              <a:buChar char="•"/>
            </a:pPr>
            <a:r>
              <a:rPr b="1" lang="en-US" sz="1700"/>
              <a:t>Adaptation continue: </a:t>
            </a:r>
            <a:r>
              <a:rPr lang="en-US" sz="1700"/>
              <a:t>Un plan d'affaires n'est pas statique ; il doit au contraire faire l'objet d'un examen et d'une révision périodiques pour tenir compte des changements de circonstances et de l'évolution des objectifs de l'organisation. Cette approche dynamique permet de s'aligner sur les tendances du marché et d'améliorer la réactivité de l'entreprise face aux opportunités et aux défis émergents.</a:t>
            </a:r>
            <a:endParaRPr sz="1700"/>
          </a:p>
          <a:p>
            <a:pPr indent="-183899" lvl="1" marL="367802" marR="0" rtl="0" algn="l">
              <a:lnSpc>
                <a:spcPct val="120000"/>
              </a:lnSpc>
              <a:spcBef>
                <a:spcPts val="0"/>
              </a:spcBef>
              <a:spcAft>
                <a:spcPts val="0"/>
              </a:spcAft>
              <a:buSzPts val="1700"/>
              <a:buChar char="•"/>
            </a:pPr>
            <a:r>
              <a:t/>
            </a:r>
            <a:endParaRPr b="1" sz="1700"/>
          </a:p>
          <a:p>
            <a:pPr indent="0" lvl="0" marL="0" marR="0" rtl="0" algn="l">
              <a:lnSpc>
                <a:spcPct val="119941"/>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70" name="Google Shape;670;p87"/>
          <p:cNvSpPr txBox="1"/>
          <p:nvPr/>
        </p:nvSpPr>
        <p:spPr>
          <a:xfrm>
            <a:off x="1330834" y="718742"/>
            <a:ext cx="83223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L'importance des plans d'entreprise</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88"/>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80" name="Google Shape;680;p88"/>
          <p:cNvSpPr txBox="1"/>
          <p:nvPr/>
        </p:nvSpPr>
        <p:spPr>
          <a:xfrm>
            <a:off x="513788" y="857132"/>
            <a:ext cx="9688200" cy="6781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chemeClr val="dk1"/>
              </a:buClr>
              <a:buSzPts val="1100"/>
              <a:buFont typeface="Arial"/>
              <a:buNone/>
            </a:pPr>
            <a:r>
              <a:rPr lang="en-US" sz="1600"/>
              <a:t>Alors que nous nous penchons sur les composantes d'un plan d'entreprise et sur les stratégies d'analyse de marché, de segmentation, d'analyse concurrentielle et d'évaluation des risques, il est essentiel de souligner l'importance primordiale de la vision stratégique. </a:t>
            </a:r>
            <a:endParaRPr sz="1600"/>
          </a:p>
          <a:p>
            <a:pPr indent="0" lvl="0" marL="0" rtl="0" algn="l">
              <a:lnSpc>
                <a:spcPct val="120000"/>
              </a:lnSpc>
              <a:spcBef>
                <a:spcPts val="0"/>
              </a:spcBef>
              <a:spcAft>
                <a:spcPts val="0"/>
              </a:spcAft>
              <a:buSzPts val="1100"/>
              <a:buNone/>
            </a:pPr>
            <a:r>
              <a:rPr lang="en-US" sz="1600"/>
              <a:t>Une vision stratégique sert de force directrice à ces processus d'entreprise essentiels. Elle façonne les objectifs, les priorités et les décisions énoncés dans le plan d'entreprise, en fournissant une feuille de route pour naviguer dans les complexités du marché, identifier les segments cibles, comprendre les concurrents et évaluer les risques. En alignant chaque aspect de la planification et de l'analyse de l'entreprise sur une vision stratégique claire, les organisations peuvent tracer efficacement leur route vers une croissance et une réussite durables.</a:t>
            </a:r>
            <a:endParaRPr sz="1600"/>
          </a:p>
          <a:p>
            <a:pPr indent="0" lvl="0" marL="457200" rtl="0" algn="l">
              <a:lnSpc>
                <a:spcPct val="120000"/>
              </a:lnSpc>
              <a:spcBef>
                <a:spcPts val="0"/>
              </a:spcBef>
              <a:spcAft>
                <a:spcPts val="0"/>
              </a:spcAft>
              <a:buNone/>
            </a:pPr>
            <a:r>
              <a:rPr b="1" lang="en-US" sz="1600"/>
              <a:t>Points clés</a:t>
            </a:r>
            <a:endParaRPr b="1" sz="1600"/>
          </a:p>
          <a:p>
            <a:pPr indent="0" lvl="0" marL="457200" rtl="0" algn="l">
              <a:lnSpc>
                <a:spcPct val="120000"/>
              </a:lnSpc>
              <a:spcBef>
                <a:spcPts val="0"/>
              </a:spcBef>
              <a:spcAft>
                <a:spcPts val="0"/>
              </a:spcAft>
              <a:buNone/>
            </a:pPr>
            <a:r>
              <a:rPr b="1" lang="en-US" sz="1600"/>
              <a:t>Pourquoi c'est important</a:t>
            </a:r>
            <a:r>
              <a:rPr b="1" lang="en-US" sz="1600"/>
              <a:t>:</a:t>
            </a:r>
            <a:endParaRPr b="1" sz="1600"/>
          </a:p>
          <a:p>
            <a:pPr indent="-330200" lvl="1" marL="914400" rtl="0" algn="l">
              <a:lnSpc>
                <a:spcPct val="120000"/>
              </a:lnSpc>
              <a:spcBef>
                <a:spcPts val="0"/>
              </a:spcBef>
              <a:spcAft>
                <a:spcPts val="0"/>
              </a:spcAft>
              <a:buSzPts val="1600"/>
              <a:buChar char="•"/>
            </a:pPr>
            <a:r>
              <a:rPr lang="en-US" sz="1600"/>
              <a:t>Guide la stratégie et les décisions, permettant l'adaptation aux changements du marché.</a:t>
            </a:r>
            <a:endParaRPr sz="1600"/>
          </a:p>
          <a:p>
            <a:pPr indent="-330200" lvl="1" marL="914400" rtl="0" algn="l">
              <a:lnSpc>
                <a:spcPct val="120000"/>
              </a:lnSpc>
              <a:spcBef>
                <a:spcPts val="0"/>
              </a:spcBef>
              <a:spcAft>
                <a:spcPts val="0"/>
              </a:spcAft>
              <a:buSzPts val="1600"/>
              <a:buChar char="•"/>
            </a:pPr>
            <a:r>
              <a:rPr lang="en-US" sz="1600"/>
              <a:t>Garantit l'alignement sur la mission, favorisant un succès durable et l'adaptabilité.</a:t>
            </a:r>
            <a:endParaRPr sz="1600"/>
          </a:p>
          <a:p>
            <a:pPr indent="-330200" lvl="1" marL="914400" rtl="0" algn="l">
              <a:lnSpc>
                <a:spcPct val="120000"/>
              </a:lnSpc>
              <a:spcBef>
                <a:spcPts val="0"/>
              </a:spcBef>
              <a:spcAft>
                <a:spcPts val="0"/>
              </a:spcAft>
              <a:buSzPts val="1600"/>
              <a:buChar char="•"/>
            </a:pPr>
            <a:r>
              <a:rPr lang="en-US" sz="1600"/>
              <a:t>Avantages :</a:t>
            </a:r>
            <a:endParaRPr sz="1600"/>
          </a:p>
          <a:p>
            <a:pPr indent="-330200" lvl="1" marL="914400" rtl="0" algn="l">
              <a:lnSpc>
                <a:spcPct val="120000"/>
              </a:lnSpc>
              <a:spcBef>
                <a:spcPts val="0"/>
              </a:spcBef>
              <a:spcAft>
                <a:spcPts val="0"/>
              </a:spcAft>
              <a:buSzPts val="1600"/>
              <a:buChar char="•"/>
            </a:pPr>
            <a:r>
              <a:rPr lang="en-US" sz="1600"/>
              <a:t>Concentre les efforts, facilite la réalisation des objectifs et crée un avantage concurrentiel.</a:t>
            </a:r>
            <a:endParaRPr sz="1600"/>
          </a:p>
          <a:p>
            <a:pPr indent="-330200" lvl="1" marL="914400" rtl="0" algn="l">
              <a:lnSpc>
                <a:spcPct val="120000"/>
              </a:lnSpc>
              <a:spcBef>
                <a:spcPts val="0"/>
              </a:spcBef>
              <a:spcAft>
                <a:spcPts val="0"/>
              </a:spcAft>
              <a:buSzPts val="1600"/>
              <a:buChar char="•"/>
            </a:pPr>
            <a:r>
              <a:rPr lang="en-US" sz="1600"/>
              <a:t>Établit les bases de la croissance dans des conditions de marché dynamiques.</a:t>
            </a:r>
            <a:endParaRPr sz="1600"/>
          </a:p>
          <a:p>
            <a:pPr indent="-330200" lvl="1" marL="914400" rtl="0" algn="l">
              <a:lnSpc>
                <a:spcPct val="120000"/>
              </a:lnSpc>
              <a:spcBef>
                <a:spcPts val="0"/>
              </a:spcBef>
              <a:spcAft>
                <a:spcPts val="0"/>
              </a:spcAft>
              <a:buSzPts val="1600"/>
              <a:buChar char="•"/>
            </a:pPr>
            <a:r>
              <a:rPr lang="en-US" sz="1600"/>
              <a:t>Développer votre vision :</a:t>
            </a:r>
            <a:endParaRPr sz="1600"/>
          </a:p>
          <a:p>
            <a:pPr indent="-330200" lvl="1" marL="914400" rtl="0" algn="l">
              <a:lnSpc>
                <a:spcPct val="120000"/>
              </a:lnSpc>
              <a:spcBef>
                <a:spcPts val="0"/>
              </a:spcBef>
              <a:spcAft>
                <a:spcPts val="0"/>
              </a:spcAft>
              <a:buSzPts val="1600"/>
              <a:buChar char="•"/>
            </a:pPr>
            <a:r>
              <a:rPr lang="en-US" sz="1600"/>
              <a:t>Définir les rôles de gestion, impliquer les parties prenantes et analyser la position sur le marché.</a:t>
            </a:r>
            <a:endParaRPr sz="1600"/>
          </a:p>
          <a:p>
            <a:pPr indent="-330200" lvl="1" marL="914400" rtl="0" algn="l">
              <a:lnSpc>
                <a:spcPct val="120000"/>
              </a:lnSpc>
              <a:spcBef>
                <a:spcPts val="0"/>
              </a:spcBef>
              <a:spcAft>
                <a:spcPts val="0"/>
              </a:spcAft>
              <a:buSzPts val="1600"/>
              <a:buChar char="•"/>
            </a:pPr>
            <a:r>
              <a:rPr lang="en-US" sz="1600"/>
              <a:t>Encouragez les discussions sur une vision unifiée, mettez en forme la déclaration de manière efficace et recueillez les réactions.</a:t>
            </a:r>
            <a:endParaRPr sz="1600"/>
          </a:p>
          <a:p>
            <a:pPr indent="-330200" lvl="1" marL="914400" rtl="0" algn="l">
              <a:lnSpc>
                <a:spcPct val="120000"/>
              </a:lnSpc>
              <a:spcBef>
                <a:spcPts val="0"/>
              </a:spcBef>
              <a:spcAft>
                <a:spcPts val="0"/>
              </a:spcAft>
              <a:buSzPts val="1600"/>
              <a:buChar char="•"/>
            </a:pPr>
            <a:r>
              <a:rPr lang="en-US" sz="1600"/>
              <a:t>Communiquer largement la vision et prévoir une certaine souplesse pour les ajustements.</a:t>
            </a:r>
            <a:endParaRPr b="1" sz="1600"/>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19941"/>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81" name="Google Shape;681;p88"/>
          <p:cNvSpPr/>
          <p:nvPr/>
        </p:nvSpPr>
        <p:spPr>
          <a:xfrm>
            <a:off x="8386019" y="3394790"/>
            <a:ext cx="1922331" cy="1929566"/>
          </a:xfrm>
          <a:custGeom>
            <a:rect b="b" l="l" r="r" t="t"/>
            <a:pathLst>
              <a:path extrusionOk="0" h="1925514" w="1918294">
                <a:moveTo>
                  <a:pt x="0" y="0"/>
                </a:moveTo>
                <a:lnTo>
                  <a:pt x="1918294" y="0"/>
                </a:lnTo>
                <a:lnTo>
                  <a:pt x="1918294" y="1925514"/>
                </a:lnTo>
                <a:lnTo>
                  <a:pt x="0" y="1925514"/>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82" name="Google Shape;682;p88"/>
          <p:cNvSpPr txBox="1"/>
          <p:nvPr/>
        </p:nvSpPr>
        <p:spPr>
          <a:xfrm>
            <a:off x="1050323" y="462653"/>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Comprendre la vision stratégique</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89"/>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92" name="Google Shape;692;p89"/>
          <p:cNvSpPr txBox="1"/>
          <p:nvPr/>
        </p:nvSpPr>
        <p:spPr>
          <a:xfrm>
            <a:off x="1062343" y="451529"/>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11"/>
              </a:lnSpc>
              <a:spcBef>
                <a:spcPts val="0"/>
              </a:spcBef>
              <a:spcAft>
                <a:spcPts val="0"/>
              </a:spcAft>
              <a:buNone/>
            </a:pPr>
            <a:r>
              <a:rPr b="1" lang="en-US" sz="1700"/>
              <a:t>Composantes d'un plan d'affaires</a:t>
            </a:r>
            <a:endParaRPr b="1" i="0" sz="1700" u="none" cap="none" strike="noStrike">
              <a:solidFill>
                <a:srgbClr val="000000"/>
              </a:solidFill>
              <a:latin typeface="Arial"/>
              <a:ea typeface="Arial"/>
              <a:cs typeface="Arial"/>
              <a:sym typeface="Arial"/>
            </a:endParaRPr>
          </a:p>
        </p:txBody>
      </p:sp>
      <p:sp>
        <p:nvSpPr>
          <p:cNvPr id="693" name="Google Shape;693;p89"/>
          <p:cNvSpPr txBox="1"/>
          <p:nvPr/>
        </p:nvSpPr>
        <p:spPr>
          <a:xfrm>
            <a:off x="1195720" y="877674"/>
            <a:ext cx="8310000" cy="12036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Clr>
                <a:schemeClr val="dk1"/>
              </a:buClr>
              <a:buSzPts val="1100"/>
              <a:buFont typeface="Arial"/>
              <a:buNone/>
            </a:pPr>
            <a:r>
              <a:rPr lang="en-US" sz="1700"/>
              <a:t>Un plan d'entreprise efficace se compose de plusieurs éléments essentiels qui décrivent divers aspects des objectifs et des stratégies de l'entreprise. </a:t>
            </a:r>
            <a:endParaRPr sz="1700"/>
          </a:p>
          <a:p>
            <a:pPr indent="0" lvl="0" marL="0" rtl="0" algn="ctr">
              <a:lnSpc>
                <a:spcPct val="120000"/>
              </a:lnSpc>
              <a:spcBef>
                <a:spcPts val="0"/>
              </a:spcBef>
              <a:spcAft>
                <a:spcPts val="0"/>
              </a:spcAft>
              <a:buClr>
                <a:schemeClr val="dk1"/>
              </a:buClr>
              <a:buSzPts val="1100"/>
              <a:buFont typeface="Arial"/>
              <a:buNone/>
            </a:pPr>
            <a:r>
              <a:rPr lang="en-US" sz="1700"/>
              <a:t>Examinons les dix éléments clés d'un plan d'entreprise:</a:t>
            </a:r>
            <a:endParaRPr sz="1700"/>
          </a:p>
          <a:p>
            <a:pPr indent="0" lvl="0" marL="0" marR="0" rtl="0" algn="ctr">
              <a:lnSpc>
                <a:spcPct val="120000"/>
              </a:lnSpc>
              <a:spcBef>
                <a:spcPts val="0"/>
              </a:spcBef>
              <a:spcAft>
                <a:spcPts val="0"/>
              </a:spcAft>
              <a:buNone/>
            </a:pPr>
            <a:r>
              <a:t/>
            </a:r>
            <a:endParaRPr sz="1700"/>
          </a:p>
        </p:txBody>
      </p:sp>
      <p:sp>
        <p:nvSpPr>
          <p:cNvPr id="694" name="Google Shape;694;p89"/>
          <p:cNvSpPr txBox="1"/>
          <p:nvPr/>
        </p:nvSpPr>
        <p:spPr>
          <a:xfrm>
            <a:off x="617229" y="1812865"/>
            <a:ext cx="9466800" cy="837300"/>
          </a:xfrm>
          <a:prstGeom prst="rect">
            <a:avLst/>
          </a:prstGeom>
          <a:noFill/>
          <a:ln>
            <a:noFill/>
          </a:ln>
        </p:spPr>
        <p:txBody>
          <a:bodyPr anchorCtr="0" anchor="t" bIns="0" lIns="0" spcFirstLastPara="1" rIns="0" wrap="square" tIns="0">
            <a:spAutoFit/>
          </a:bodyPr>
          <a:lstStyle/>
          <a:p>
            <a:pPr indent="-330200" lvl="0" marL="457200" marR="0" rtl="0" algn="just">
              <a:lnSpc>
                <a:spcPct val="120000"/>
              </a:lnSpc>
              <a:spcBef>
                <a:spcPts val="0"/>
              </a:spcBef>
              <a:spcAft>
                <a:spcPts val="0"/>
              </a:spcAft>
              <a:buSzPts val="1600"/>
              <a:buChar char="●"/>
            </a:pPr>
            <a:r>
              <a:rPr b="1" lang="en-US" sz="1600"/>
              <a:t>Résumé exécutif:</a:t>
            </a:r>
            <a:endParaRPr b="1" sz="1600"/>
          </a:p>
          <a:p>
            <a:pPr indent="0" lvl="0" marL="0" marR="0" rtl="0" algn="just">
              <a:lnSpc>
                <a:spcPct val="120000"/>
              </a:lnSpc>
              <a:spcBef>
                <a:spcPts val="0"/>
              </a:spcBef>
              <a:spcAft>
                <a:spcPts val="0"/>
              </a:spcAft>
              <a:buNone/>
            </a:pPr>
            <a:r>
              <a:rPr lang="en-US" sz="1600"/>
              <a:t>Fournit une vue d'ensemble de l'ensemble du plan d'affaires, y compris la mission de l'organisation, les produits, les services et la raison de la création de l'entreprise.</a:t>
            </a:r>
            <a:endParaRPr sz="1600"/>
          </a:p>
        </p:txBody>
      </p:sp>
      <p:sp>
        <p:nvSpPr>
          <p:cNvPr id="695" name="Google Shape;695;p89"/>
          <p:cNvSpPr txBox="1"/>
          <p:nvPr/>
        </p:nvSpPr>
        <p:spPr>
          <a:xfrm>
            <a:off x="617229" y="2748056"/>
            <a:ext cx="9466800" cy="837300"/>
          </a:xfrm>
          <a:prstGeom prst="rect">
            <a:avLst/>
          </a:prstGeom>
          <a:noFill/>
          <a:ln>
            <a:noFill/>
          </a:ln>
        </p:spPr>
        <p:txBody>
          <a:bodyPr anchorCtr="0" anchor="t" bIns="0" lIns="0" spcFirstLastPara="1" rIns="0" wrap="square" tIns="0">
            <a:spAutoFit/>
          </a:bodyPr>
          <a:lstStyle/>
          <a:p>
            <a:pPr indent="-330200" lvl="0" marL="457200" marR="0" rtl="0" algn="just">
              <a:lnSpc>
                <a:spcPct val="120000"/>
              </a:lnSpc>
              <a:spcBef>
                <a:spcPts val="0"/>
              </a:spcBef>
              <a:spcAft>
                <a:spcPts val="0"/>
              </a:spcAft>
              <a:buSzPts val="1600"/>
              <a:buChar char="●"/>
            </a:pPr>
            <a:r>
              <a:rPr b="1" lang="en-US" sz="1600"/>
              <a:t>Description de l'entreprise:</a:t>
            </a:r>
            <a:endParaRPr b="1" sz="1600"/>
          </a:p>
          <a:p>
            <a:pPr indent="0" lvl="0" marL="0" marR="0" rtl="0" algn="just">
              <a:lnSpc>
                <a:spcPct val="120000"/>
              </a:lnSpc>
              <a:spcBef>
                <a:spcPts val="0"/>
              </a:spcBef>
              <a:spcAft>
                <a:spcPts val="0"/>
              </a:spcAft>
              <a:buNone/>
            </a:pPr>
            <a:r>
              <a:rPr lang="en-US" sz="1600"/>
              <a:t>Offre une vue d'ensemble complète de l'entreprise, de ses objectifs, de ses produits, de ses services, de sa clientèle cible, des tendances du secteur, de ses principaux concurrents et de l'expérience de l'équipe.</a:t>
            </a:r>
            <a:endParaRPr sz="1600"/>
          </a:p>
        </p:txBody>
      </p:sp>
      <p:sp>
        <p:nvSpPr>
          <p:cNvPr id="696" name="Google Shape;696;p89"/>
          <p:cNvSpPr txBox="1"/>
          <p:nvPr/>
        </p:nvSpPr>
        <p:spPr>
          <a:xfrm>
            <a:off x="472245" y="3678521"/>
            <a:ext cx="9771300" cy="1776300"/>
          </a:xfrm>
          <a:prstGeom prst="rect">
            <a:avLst/>
          </a:prstGeom>
          <a:noFill/>
          <a:ln>
            <a:noFill/>
          </a:ln>
        </p:spPr>
        <p:txBody>
          <a:bodyPr anchorCtr="0" anchor="t" bIns="0" lIns="0" spcFirstLastPara="1" rIns="0" wrap="square" tIns="0">
            <a:spAutoFit/>
          </a:bodyPr>
          <a:lstStyle/>
          <a:p>
            <a:pPr indent="-330200" lvl="0" marL="457200" marR="0" rtl="0" algn="just">
              <a:lnSpc>
                <a:spcPct val="120000"/>
              </a:lnSpc>
              <a:spcBef>
                <a:spcPts val="0"/>
              </a:spcBef>
              <a:spcAft>
                <a:spcPts val="0"/>
              </a:spcAft>
              <a:buSzPts val="1600"/>
              <a:buChar char="●"/>
            </a:pPr>
            <a:r>
              <a:rPr b="1" lang="en-US" sz="1600"/>
              <a:t>Description de la gestion et de l'organisation:</a:t>
            </a:r>
            <a:endParaRPr b="1" sz="1600"/>
          </a:p>
          <a:p>
            <a:pPr indent="0" lvl="0" marL="0" marR="0" rtl="0" algn="just">
              <a:lnSpc>
                <a:spcPct val="120000"/>
              </a:lnSpc>
              <a:spcBef>
                <a:spcPts val="0"/>
              </a:spcBef>
              <a:spcAft>
                <a:spcPts val="0"/>
              </a:spcAft>
              <a:buNone/>
            </a:pPr>
            <a:r>
              <a:rPr lang="en-US" sz="1600"/>
              <a:t>Examine les qualifications de l'équipe de direction, ses responsabilités, les besoins en ressources humaines et la structure juridique de l'entreprise.</a:t>
            </a:r>
            <a:endParaRPr sz="1600"/>
          </a:p>
          <a:p>
            <a:pPr indent="0" lvl="0" marL="0" marR="0" rtl="0" algn="just">
              <a:lnSpc>
                <a:spcPct val="120000"/>
              </a:lnSpc>
              <a:spcBef>
                <a:spcPts val="0"/>
              </a:spcBef>
              <a:spcAft>
                <a:spcPts val="0"/>
              </a:spcAft>
              <a:buNone/>
            </a:pPr>
            <a:r>
              <a:t/>
            </a:r>
            <a:endParaRPr sz="1700"/>
          </a:p>
          <a:p>
            <a:pPr indent="0" lvl="0" marL="0" marR="0" rtl="0" algn="just">
              <a:lnSpc>
                <a:spcPct val="120000"/>
              </a:lnSpc>
              <a:spcBef>
                <a:spcPts val="0"/>
              </a:spcBef>
              <a:spcAft>
                <a:spcPts val="0"/>
              </a:spcAft>
              <a:buNone/>
            </a:pPr>
            <a:r>
              <a:t/>
            </a:r>
            <a:endParaRPr b="1" sz="1700"/>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97" name="Google Shape;697;p89"/>
          <p:cNvSpPr txBox="1"/>
          <p:nvPr/>
        </p:nvSpPr>
        <p:spPr>
          <a:xfrm>
            <a:off x="617229" y="4618660"/>
            <a:ext cx="9466800" cy="1148400"/>
          </a:xfrm>
          <a:prstGeom prst="rect">
            <a:avLst/>
          </a:prstGeom>
          <a:noFill/>
          <a:ln>
            <a:noFill/>
          </a:ln>
        </p:spPr>
        <p:txBody>
          <a:bodyPr anchorCtr="0" anchor="t" bIns="0" lIns="0" spcFirstLastPara="1" rIns="0" wrap="square" tIns="0">
            <a:spAutoFit/>
          </a:bodyPr>
          <a:lstStyle/>
          <a:p>
            <a:pPr indent="-330200" lvl="0" marL="457200" marR="0" rtl="0" algn="just">
              <a:lnSpc>
                <a:spcPct val="120000"/>
              </a:lnSpc>
              <a:spcBef>
                <a:spcPts val="0"/>
              </a:spcBef>
              <a:spcAft>
                <a:spcPts val="0"/>
              </a:spcAft>
              <a:buSzPts val="1600"/>
              <a:buChar char="●"/>
            </a:pPr>
            <a:r>
              <a:rPr b="1" lang="en-US" sz="1600"/>
              <a:t>Description des produits et services:</a:t>
            </a:r>
            <a:endParaRPr b="1" sz="1600"/>
          </a:p>
          <a:p>
            <a:pPr indent="0" lvl="0" marL="0" marR="0" rtl="0" algn="just">
              <a:lnSpc>
                <a:spcPct val="120000"/>
              </a:lnSpc>
              <a:spcBef>
                <a:spcPts val="0"/>
              </a:spcBef>
              <a:spcAft>
                <a:spcPts val="0"/>
              </a:spcAft>
              <a:buNone/>
            </a:pPr>
            <a:r>
              <a:rPr lang="en-US" sz="1600"/>
              <a:t>Détaille les produits et services offerts, y compris les processus de fabrication, la durabilité, l'utilité et les coûts prévisionnels.</a:t>
            </a:r>
            <a:endParaRPr sz="1600"/>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98" name="Google Shape;698;p89"/>
          <p:cNvSpPr txBox="1"/>
          <p:nvPr/>
        </p:nvSpPr>
        <p:spPr>
          <a:xfrm>
            <a:off x="617229" y="5547994"/>
            <a:ext cx="9466800" cy="1203600"/>
          </a:xfrm>
          <a:prstGeom prst="rect">
            <a:avLst/>
          </a:prstGeom>
          <a:noFill/>
          <a:ln>
            <a:noFill/>
          </a:ln>
        </p:spPr>
        <p:txBody>
          <a:bodyPr anchorCtr="0" anchor="t" bIns="0" lIns="0" spcFirstLastPara="1" rIns="0" wrap="square" tIns="0">
            <a:spAutoFit/>
          </a:bodyPr>
          <a:lstStyle/>
          <a:p>
            <a:pPr indent="-336550" lvl="0" marL="457200" marR="0" rtl="0" algn="just">
              <a:lnSpc>
                <a:spcPct val="120000"/>
              </a:lnSpc>
              <a:spcBef>
                <a:spcPts val="0"/>
              </a:spcBef>
              <a:spcAft>
                <a:spcPts val="0"/>
              </a:spcAft>
              <a:buSzPts val="1700"/>
              <a:buChar char="●"/>
            </a:pPr>
            <a:r>
              <a:rPr b="1" lang="en-US" sz="1700"/>
              <a:t>Plan d'exploitation:</a:t>
            </a:r>
            <a:endParaRPr b="1" sz="1700"/>
          </a:p>
          <a:p>
            <a:pPr indent="0" lvl="0" marL="0" marR="0" rtl="0" algn="just">
              <a:lnSpc>
                <a:spcPct val="120000"/>
              </a:lnSpc>
              <a:spcBef>
                <a:spcPts val="0"/>
              </a:spcBef>
              <a:spcAft>
                <a:spcPts val="0"/>
              </a:spcAft>
              <a:buNone/>
            </a:pPr>
            <a:r>
              <a:rPr lang="en-US" sz="1700"/>
              <a:t>Décrit comment l'entreprise prévoit de fonctionner, y compris la logistique, la propriété intellectuelle et les opérations liées au personnel.</a:t>
            </a:r>
            <a:endParaRPr sz="1700"/>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90"/>
          <p:cNvSpPr/>
          <p:nvPr/>
        </p:nvSpPr>
        <p:spPr>
          <a:xfrm>
            <a:off x="0"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08" name="Google Shape;708;p90"/>
          <p:cNvSpPr txBox="1"/>
          <p:nvPr/>
        </p:nvSpPr>
        <p:spPr>
          <a:xfrm>
            <a:off x="605625" y="1581938"/>
            <a:ext cx="8726400" cy="1462200"/>
          </a:xfrm>
          <a:prstGeom prst="rect">
            <a:avLst/>
          </a:prstGeom>
          <a:noFill/>
          <a:ln>
            <a:noFill/>
          </a:ln>
        </p:spPr>
        <p:txBody>
          <a:bodyPr anchorCtr="0" anchor="t" bIns="0" lIns="0" spcFirstLastPara="1" rIns="0" wrap="square" tIns="0">
            <a:spAutoFit/>
          </a:bodyPr>
          <a:lstStyle/>
          <a:p>
            <a:pPr indent="-330200" lvl="0" marL="457200" rtl="0" algn="just">
              <a:lnSpc>
                <a:spcPct val="120000"/>
              </a:lnSpc>
              <a:spcBef>
                <a:spcPts val="0"/>
              </a:spcBef>
              <a:spcAft>
                <a:spcPts val="0"/>
              </a:spcAft>
              <a:buSzPts val="1600"/>
              <a:buChar char="●"/>
            </a:pPr>
            <a:r>
              <a:rPr b="1" lang="en-US" sz="1600"/>
              <a:t>Analyse concurrentielle:</a:t>
            </a:r>
            <a:endParaRPr b="1" sz="1600"/>
          </a:p>
          <a:p>
            <a:pPr indent="0" lvl="0" marL="0" rtl="0" algn="just">
              <a:lnSpc>
                <a:spcPct val="120000"/>
              </a:lnSpc>
              <a:spcBef>
                <a:spcPts val="0"/>
              </a:spcBef>
              <a:spcAft>
                <a:spcPts val="0"/>
              </a:spcAft>
              <a:buClr>
                <a:schemeClr val="dk1"/>
              </a:buClr>
              <a:buSzPts val="1100"/>
              <a:buFont typeface="Arial"/>
              <a:buNone/>
            </a:pPr>
            <a:r>
              <a:rPr lang="en-US" sz="1600"/>
              <a:t>Elle compare l'entreprise à ses concurrents, en mettant en évidence les forces, les faiblesses, les avantages et les différences, ainsi que les défis potentiels sur le marché.</a:t>
            </a:r>
            <a:endParaRPr sz="1600"/>
          </a:p>
          <a:p>
            <a:pPr indent="0" lvl="0" marL="0" marR="0" rtl="0" algn="just">
              <a:lnSpc>
                <a:spcPct val="120000"/>
              </a:lnSpc>
              <a:spcBef>
                <a:spcPts val="0"/>
              </a:spcBef>
              <a:spcAft>
                <a:spcPts val="0"/>
              </a:spcAft>
              <a:buNone/>
            </a:pPr>
            <a:r>
              <a:t/>
            </a:r>
            <a:endParaRPr sz="1700"/>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09" name="Google Shape;709;p90"/>
          <p:cNvSpPr txBox="1"/>
          <p:nvPr/>
        </p:nvSpPr>
        <p:spPr>
          <a:xfrm>
            <a:off x="605627" y="5662499"/>
            <a:ext cx="9040200" cy="1148400"/>
          </a:xfrm>
          <a:prstGeom prst="rect">
            <a:avLst/>
          </a:prstGeom>
          <a:noFill/>
          <a:ln>
            <a:noFill/>
          </a:ln>
        </p:spPr>
        <p:txBody>
          <a:bodyPr anchorCtr="0" anchor="t" bIns="0" lIns="0" spcFirstLastPara="1" rIns="0" wrap="square" tIns="0">
            <a:spAutoFit/>
          </a:bodyPr>
          <a:lstStyle/>
          <a:p>
            <a:pPr indent="-330200" lvl="0" marL="457200" rtl="0" algn="just">
              <a:lnSpc>
                <a:spcPct val="120000"/>
              </a:lnSpc>
              <a:spcBef>
                <a:spcPts val="0"/>
              </a:spcBef>
              <a:spcAft>
                <a:spcPts val="0"/>
              </a:spcAft>
              <a:buSzPts val="1600"/>
              <a:buChar char="●"/>
            </a:pPr>
            <a:r>
              <a:rPr b="1" lang="en-US" sz="1600"/>
              <a:t>Projections et besoins financiers:</a:t>
            </a:r>
            <a:endParaRPr b="1" sz="1600"/>
          </a:p>
          <a:p>
            <a:pPr indent="0" lvl="0" marL="0" rtl="0" algn="just">
              <a:lnSpc>
                <a:spcPct val="120000"/>
              </a:lnSpc>
              <a:spcBef>
                <a:spcPts val="0"/>
              </a:spcBef>
              <a:spcAft>
                <a:spcPts val="0"/>
              </a:spcAft>
              <a:buClr>
                <a:schemeClr val="dk1"/>
              </a:buClr>
              <a:buSzPts val="1100"/>
              <a:buFont typeface="Arial"/>
              <a:buNone/>
            </a:pPr>
            <a:r>
              <a:rPr lang="en-US" sz="1600"/>
              <a:t>Explique les méthodes de génération de revenus, les sources de financement, les états financiers, l'analyse et les projections de flux de trésorerie.</a:t>
            </a:r>
            <a:endParaRPr sz="1600"/>
          </a:p>
          <a:p>
            <a:pPr indent="0" lvl="0" marL="0" marR="0" rtl="0" algn="just">
              <a:lnSpc>
                <a:spcPct val="120000"/>
              </a:lnSpc>
              <a:spcBef>
                <a:spcPts val="0"/>
              </a:spcBef>
              <a:spcAft>
                <a:spcPts val="0"/>
              </a:spcAft>
              <a:buNone/>
            </a:pPr>
            <a:r>
              <a:t/>
            </a:r>
            <a:endParaRPr b="1" sz="1700"/>
          </a:p>
        </p:txBody>
      </p:sp>
      <p:sp>
        <p:nvSpPr>
          <p:cNvPr id="710" name="Google Shape;710;p90"/>
          <p:cNvSpPr txBox="1"/>
          <p:nvPr/>
        </p:nvSpPr>
        <p:spPr>
          <a:xfrm>
            <a:off x="605627" y="4787003"/>
            <a:ext cx="9040200" cy="1148400"/>
          </a:xfrm>
          <a:prstGeom prst="rect">
            <a:avLst/>
          </a:prstGeom>
          <a:noFill/>
          <a:ln>
            <a:noFill/>
          </a:ln>
        </p:spPr>
        <p:txBody>
          <a:bodyPr anchorCtr="0" anchor="t" bIns="0" lIns="0" spcFirstLastPara="1" rIns="0" wrap="square" tIns="0">
            <a:spAutoFit/>
          </a:bodyPr>
          <a:lstStyle/>
          <a:p>
            <a:pPr indent="-330200" lvl="0" marL="457200" rtl="0" algn="l">
              <a:lnSpc>
                <a:spcPct val="120000"/>
              </a:lnSpc>
              <a:spcBef>
                <a:spcPts val="0"/>
              </a:spcBef>
              <a:spcAft>
                <a:spcPts val="0"/>
              </a:spcAft>
              <a:buSzPts val="1600"/>
              <a:buChar char="●"/>
            </a:pPr>
            <a:r>
              <a:rPr b="1" lang="en-US" sz="1600"/>
              <a:t>Plan de marketing et de vente:</a:t>
            </a:r>
            <a:endParaRPr b="1" sz="1600"/>
          </a:p>
          <a:p>
            <a:pPr indent="0" lvl="0" marL="0" rtl="0" algn="l">
              <a:lnSpc>
                <a:spcPct val="120000"/>
              </a:lnSpc>
              <a:spcBef>
                <a:spcPts val="0"/>
              </a:spcBef>
              <a:spcAft>
                <a:spcPts val="0"/>
              </a:spcAft>
              <a:buClr>
                <a:schemeClr val="dk1"/>
              </a:buClr>
              <a:buSzPts val="1100"/>
              <a:buFont typeface="Arial"/>
              <a:buNone/>
            </a:pPr>
            <a:r>
              <a:rPr lang="en-US" sz="1600"/>
              <a:t>Il décrit les stratégies de marketing et de promotion, les plans de tarification, les stratégies de vente, les propositions de vente uniques et les méthodes permettant d'atteindre le public cible.</a:t>
            </a:r>
            <a:endParaRPr sz="1600"/>
          </a:p>
          <a:p>
            <a:pPr indent="0" lvl="0" marL="0" marR="0" rtl="0" algn="l">
              <a:lnSpc>
                <a:spcPct val="120000"/>
              </a:lnSpc>
              <a:spcBef>
                <a:spcPts val="0"/>
              </a:spcBef>
              <a:spcAft>
                <a:spcPts val="0"/>
              </a:spcAft>
              <a:buNone/>
            </a:pPr>
            <a:r>
              <a:t/>
            </a:r>
            <a:endParaRPr b="1" sz="1700"/>
          </a:p>
        </p:txBody>
      </p:sp>
      <p:sp>
        <p:nvSpPr>
          <p:cNvPr id="711" name="Google Shape;711;p90"/>
          <p:cNvSpPr txBox="1"/>
          <p:nvPr/>
        </p:nvSpPr>
        <p:spPr>
          <a:xfrm>
            <a:off x="653018" y="417636"/>
            <a:ext cx="8945400" cy="1443900"/>
          </a:xfrm>
          <a:prstGeom prst="rect">
            <a:avLst/>
          </a:prstGeom>
          <a:noFill/>
          <a:ln>
            <a:noFill/>
          </a:ln>
        </p:spPr>
        <p:txBody>
          <a:bodyPr anchorCtr="0" anchor="t" bIns="0" lIns="0" spcFirstLastPara="1" rIns="0" wrap="square" tIns="0">
            <a:spAutoFit/>
          </a:bodyPr>
          <a:lstStyle/>
          <a:p>
            <a:pPr indent="-330200" lvl="0" marL="457200" rtl="0" algn="just">
              <a:lnSpc>
                <a:spcPct val="120000"/>
              </a:lnSpc>
              <a:spcBef>
                <a:spcPts val="0"/>
              </a:spcBef>
              <a:spcAft>
                <a:spcPts val="0"/>
              </a:spcAft>
              <a:buSzPts val="1600"/>
              <a:buChar char="●"/>
            </a:pPr>
            <a:r>
              <a:rPr b="1" lang="en-US" sz="1600"/>
              <a:t>Analyse et segmentation du marché:</a:t>
            </a:r>
            <a:endParaRPr b="1" sz="1600"/>
          </a:p>
          <a:p>
            <a:pPr indent="0" lvl="0" marL="0" rtl="0" algn="just">
              <a:lnSpc>
                <a:spcPct val="120000"/>
              </a:lnSpc>
              <a:spcBef>
                <a:spcPts val="0"/>
              </a:spcBef>
              <a:spcAft>
                <a:spcPts val="0"/>
              </a:spcAft>
              <a:buClr>
                <a:schemeClr val="dk1"/>
              </a:buClr>
              <a:buSzPts val="1100"/>
              <a:buFont typeface="Arial"/>
              <a:buNone/>
            </a:pPr>
            <a:r>
              <a:rPr lang="en-US" sz="1600"/>
              <a:t>Recherche et identification du public cible principal, de ses besoins, de ses caractéristiques démographiques et des lieux où il se trouve, afin de permettre une planification stratégique visant à répondre efficacement à ses besoins.</a:t>
            </a:r>
            <a:endParaRPr sz="1600"/>
          </a:p>
          <a:p>
            <a:pPr indent="0" lvl="0" marL="0" marR="0" rtl="0" algn="just">
              <a:lnSpc>
                <a:spcPct val="120000"/>
              </a:lnSpc>
              <a:spcBef>
                <a:spcPts val="0"/>
              </a:spcBef>
              <a:spcAft>
                <a:spcPts val="0"/>
              </a:spcAft>
              <a:buNone/>
            </a:pPr>
            <a:r>
              <a:t/>
            </a:r>
            <a:endParaRPr b="1" sz="1700"/>
          </a:p>
        </p:txBody>
      </p:sp>
      <p:sp>
        <p:nvSpPr>
          <p:cNvPr id="712" name="Google Shape;712;p90"/>
          <p:cNvSpPr txBox="1"/>
          <p:nvPr/>
        </p:nvSpPr>
        <p:spPr>
          <a:xfrm>
            <a:off x="605627" y="2569175"/>
            <a:ext cx="9040200" cy="1428300"/>
          </a:xfrm>
          <a:prstGeom prst="rect">
            <a:avLst/>
          </a:prstGeom>
          <a:noFill/>
          <a:ln>
            <a:noFill/>
          </a:ln>
        </p:spPr>
        <p:txBody>
          <a:bodyPr anchorCtr="0" anchor="t" bIns="0" lIns="0" spcFirstLastPara="1" rIns="0" wrap="square" tIns="0">
            <a:spAutoFit/>
          </a:bodyPr>
          <a:lstStyle/>
          <a:p>
            <a:pPr indent="-330200" lvl="0" marL="457200" rtl="0" algn="l">
              <a:lnSpc>
                <a:spcPct val="120000"/>
              </a:lnSpc>
              <a:spcBef>
                <a:spcPts val="0"/>
              </a:spcBef>
              <a:spcAft>
                <a:spcPts val="0"/>
              </a:spcAft>
              <a:buSzPts val="1600"/>
              <a:buChar char="●"/>
            </a:pPr>
            <a:r>
              <a:rPr b="1" lang="en-US" sz="1600"/>
              <a:t>Stratégies de différenciation:</a:t>
            </a:r>
            <a:endParaRPr b="1" sz="1600"/>
          </a:p>
          <a:p>
            <a:pPr indent="0" lvl="0" marL="0" rtl="0" algn="l">
              <a:lnSpc>
                <a:spcPct val="120000"/>
              </a:lnSpc>
              <a:spcBef>
                <a:spcPts val="0"/>
              </a:spcBef>
              <a:spcAft>
                <a:spcPts val="0"/>
              </a:spcAft>
              <a:buClr>
                <a:schemeClr val="dk1"/>
              </a:buClr>
              <a:buSzPts val="1100"/>
              <a:buFont typeface="Arial"/>
              <a:buNone/>
            </a:pPr>
            <a:r>
              <a:rPr lang="en-US" sz="1600"/>
              <a:t>Mise en œuvre de stratégies visant à différencier le produit ou le service des concurrents, par exemple en offrant des caractéristiques uniques, une qualité supérieure ou des solutions innovantes, créant ainsi une proposition de valeur distincte sur le marché.</a:t>
            </a:r>
            <a:endParaRPr sz="1600"/>
          </a:p>
          <a:p>
            <a:pPr indent="0" lvl="0" marL="0" marR="0" rtl="0" algn="l">
              <a:lnSpc>
                <a:spcPct val="120000"/>
              </a:lnSpc>
              <a:spcBef>
                <a:spcPts val="0"/>
              </a:spcBef>
              <a:spcAft>
                <a:spcPts val="0"/>
              </a:spcAft>
              <a:buNone/>
            </a:pPr>
            <a:r>
              <a:t/>
            </a:r>
            <a:endParaRPr sz="1600"/>
          </a:p>
        </p:txBody>
      </p:sp>
      <p:sp>
        <p:nvSpPr>
          <p:cNvPr id="713" name="Google Shape;713;p90"/>
          <p:cNvSpPr txBox="1"/>
          <p:nvPr/>
        </p:nvSpPr>
        <p:spPr>
          <a:xfrm>
            <a:off x="605627" y="3779118"/>
            <a:ext cx="9040200" cy="1148400"/>
          </a:xfrm>
          <a:prstGeom prst="rect">
            <a:avLst/>
          </a:prstGeom>
          <a:noFill/>
          <a:ln>
            <a:noFill/>
          </a:ln>
        </p:spPr>
        <p:txBody>
          <a:bodyPr anchorCtr="0" anchor="t" bIns="0" lIns="0" spcFirstLastPara="1" rIns="0" wrap="square" tIns="0">
            <a:spAutoFit/>
          </a:bodyPr>
          <a:lstStyle/>
          <a:p>
            <a:pPr indent="-330200" lvl="0" marL="457200" rtl="0" algn="just">
              <a:lnSpc>
                <a:spcPct val="120000"/>
              </a:lnSpc>
              <a:spcBef>
                <a:spcPts val="0"/>
              </a:spcBef>
              <a:spcAft>
                <a:spcPts val="0"/>
              </a:spcAft>
              <a:buSzPts val="1600"/>
              <a:buChar char="●"/>
            </a:pPr>
            <a:r>
              <a:rPr b="1" lang="en-US" sz="1600"/>
              <a:t>Évaluation des risques:</a:t>
            </a:r>
            <a:endParaRPr b="1" sz="1600"/>
          </a:p>
          <a:p>
            <a:pPr indent="0" lvl="0" marL="0" rtl="0" algn="just">
              <a:lnSpc>
                <a:spcPct val="120000"/>
              </a:lnSpc>
              <a:spcBef>
                <a:spcPts val="0"/>
              </a:spcBef>
              <a:spcAft>
                <a:spcPts val="0"/>
              </a:spcAft>
              <a:buClr>
                <a:schemeClr val="dk1"/>
              </a:buClr>
              <a:buSzPts val="1100"/>
              <a:buFont typeface="Arial"/>
              <a:buNone/>
            </a:pPr>
            <a:r>
              <a:rPr lang="en-US" sz="1600"/>
              <a:t>Identifie et analyse les risques potentiels pour les activités de l'entreprise, ce qui permet de prendre des mesures proactives d'atténuation et de sauvegarde de la continuité.</a:t>
            </a:r>
            <a:endParaRPr sz="1600"/>
          </a:p>
          <a:p>
            <a:pPr indent="0" lvl="0" marL="0" marR="0" rtl="0" algn="just">
              <a:lnSpc>
                <a:spcPct val="120000"/>
              </a:lnSpc>
              <a:spcBef>
                <a:spcPts val="0"/>
              </a:spcBef>
              <a:spcAft>
                <a:spcPts val="0"/>
              </a:spcAft>
              <a:buNone/>
            </a:pPr>
            <a:r>
              <a:t/>
            </a:r>
            <a:endParaRPr b="1" sz="1700"/>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91"/>
          <p:cNvSpPr/>
          <p:nvPr/>
        </p:nvSpPr>
        <p:spPr>
          <a:xfrm>
            <a:off x="2217" y="-7954"/>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23" name="Google Shape;723;p91"/>
          <p:cNvSpPr txBox="1"/>
          <p:nvPr/>
        </p:nvSpPr>
        <p:spPr>
          <a:xfrm>
            <a:off x="1050361" y="643513"/>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Analyse de marché et segmentation</a:t>
            </a:r>
            <a:endParaRPr b="1" i="0" sz="1700" u="none" cap="none" strike="noStrike">
              <a:solidFill>
                <a:srgbClr val="000000"/>
              </a:solidFill>
              <a:latin typeface="Arial"/>
              <a:ea typeface="Arial"/>
              <a:cs typeface="Arial"/>
              <a:sym typeface="Arial"/>
            </a:endParaRPr>
          </a:p>
        </p:txBody>
      </p:sp>
      <p:sp>
        <p:nvSpPr>
          <p:cNvPr id="724" name="Google Shape;724;p91"/>
          <p:cNvSpPr txBox="1"/>
          <p:nvPr/>
        </p:nvSpPr>
        <p:spPr>
          <a:xfrm>
            <a:off x="756243" y="1213598"/>
            <a:ext cx="8897100" cy="5874000"/>
          </a:xfrm>
          <a:prstGeom prst="rect">
            <a:avLst/>
          </a:prstGeom>
          <a:noFill/>
          <a:ln>
            <a:noFill/>
          </a:ln>
        </p:spPr>
        <p:txBody>
          <a:bodyPr anchorCtr="0" anchor="t" bIns="0" lIns="0" spcFirstLastPara="1" rIns="0" wrap="square" tIns="0">
            <a:spAutoFit/>
          </a:bodyPr>
          <a:lstStyle/>
          <a:p>
            <a:pPr indent="0" lvl="0" marL="0" rtl="0" algn="just">
              <a:lnSpc>
                <a:spcPct val="119941"/>
              </a:lnSpc>
              <a:spcBef>
                <a:spcPts val="0"/>
              </a:spcBef>
              <a:spcAft>
                <a:spcPts val="0"/>
              </a:spcAft>
              <a:buClr>
                <a:schemeClr val="dk1"/>
              </a:buClr>
              <a:buSzPts val="1100"/>
              <a:buFont typeface="Arial"/>
              <a:buNone/>
            </a:pPr>
            <a:r>
              <a:rPr b="1" lang="en-US" sz="1600"/>
              <a:t>Qu'est-ce que la segmentation du marché?</a:t>
            </a:r>
            <a:endParaRPr b="1" sz="1600"/>
          </a:p>
          <a:p>
            <a:pPr indent="0" lvl="0" marL="0" rtl="0" algn="just">
              <a:lnSpc>
                <a:spcPct val="119941"/>
              </a:lnSpc>
              <a:spcBef>
                <a:spcPts val="0"/>
              </a:spcBef>
              <a:spcAft>
                <a:spcPts val="0"/>
              </a:spcAft>
              <a:buClr>
                <a:schemeClr val="dk1"/>
              </a:buClr>
              <a:buSzPts val="1100"/>
              <a:buFont typeface="Arial"/>
              <a:buNone/>
            </a:pPr>
            <a:r>
              <a:rPr lang="en-US" sz="1600"/>
              <a:t>La segmentation du marché consiste à diviser un marché cible en groupes gérables sur la base de divers facteurs tels que les données démographiques, les besoins, les priorités, les intérêts communs et d'autres critères psychographiques ou comportementaux. Cette pratique permet aux entreprises de mieux comprendre leur public et d'adapter leurs stratégies de marketing afin d'atteindre et de toucher efficacement les différents segments du marché.</a:t>
            </a:r>
            <a:endParaRPr sz="1600"/>
          </a:p>
          <a:p>
            <a:pPr indent="0" lvl="0" marL="0" rtl="0" algn="just">
              <a:lnSpc>
                <a:spcPct val="119941"/>
              </a:lnSpc>
              <a:spcBef>
                <a:spcPts val="0"/>
              </a:spcBef>
              <a:spcAft>
                <a:spcPts val="0"/>
              </a:spcAft>
              <a:buClr>
                <a:schemeClr val="dk1"/>
              </a:buClr>
              <a:buSzPts val="1100"/>
              <a:buFont typeface="Arial"/>
              <a:buNone/>
            </a:pPr>
            <a:r>
              <a:t/>
            </a:r>
            <a:endParaRPr b="1" sz="1600"/>
          </a:p>
          <a:p>
            <a:pPr indent="0" lvl="0" marL="0" rtl="0" algn="just">
              <a:lnSpc>
                <a:spcPct val="119941"/>
              </a:lnSpc>
              <a:spcBef>
                <a:spcPts val="0"/>
              </a:spcBef>
              <a:spcAft>
                <a:spcPts val="0"/>
              </a:spcAft>
              <a:buClr>
                <a:schemeClr val="dk1"/>
              </a:buClr>
              <a:buSzPts val="1100"/>
              <a:buFont typeface="Arial"/>
              <a:buNone/>
            </a:pPr>
            <a:r>
              <a:rPr b="1" lang="en-US" sz="1600"/>
              <a:t>Avantages de la segmentation du marché</a:t>
            </a:r>
            <a:endParaRPr b="1" sz="1600"/>
          </a:p>
          <a:p>
            <a:pPr indent="0" lvl="0" marL="0" rtl="0" algn="just">
              <a:lnSpc>
                <a:spcPct val="119941"/>
              </a:lnSpc>
              <a:spcBef>
                <a:spcPts val="0"/>
              </a:spcBef>
              <a:spcAft>
                <a:spcPts val="0"/>
              </a:spcAft>
              <a:buClr>
                <a:schemeClr val="dk1"/>
              </a:buClr>
              <a:buSzPts val="1100"/>
              <a:buFont typeface="Arial"/>
              <a:buNone/>
            </a:pPr>
            <a:r>
              <a:rPr lang="en-US" sz="1600"/>
              <a:t>La segmentation du marché offre des avantages significatifs aux entreprises qui la mettent en œuvre de manière efficace. Une étude de Bain &amp; Company souligne que 81 % des cadres considèrent que la segmentation est essentielle pour accroître les bénéfices, et que les organisations qui emploient des stratégies de segmentation solides enregistrent des bénéfices supérieurs de 10 % sur une période de cinq ans. Parmi les avantages de la segmentation, citons l'élaboration de messages marketing plus percutants adaptés à des groupes de clients spécifiques, la publicité numérique ciblée en fonction des caractéristiques de l'audience et le développement de stratégies marketing efficaces adaptées aux préférences de l'audience cible. En outre, la segmentation du marché permet d'améliorer les taux de réponse et de réduire les coûts d'acquisition, d'attirer les bons clients, d'accroître la fidélité à la marque et de différencier les marques des concurrents.</a:t>
            </a:r>
            <a:endParaRPr sz="1600"/>
          </a:p>
          <a:p>
            <a:pPr indent="0" lvl="0" marL="0" marR="0" rtl="0" algn="just">
              <a:lnSpc>
                <a:spcPct val="119941"/>
              </a:lnSpc>
              <a:spcBef>
                <a:spcPts val="0"/>
              </a:spcBef>
              <a:spcAft>
                <a:spcPts val="0"/>
              </a:spcAft>
              <a:buNone/>
            </a:pPr>
            <a:r>
              <a:t/>
            </a:r>
            <a:endParaRPr b="1" sz="1700"/>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92"/>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34" name="Google Shape;734;p92"/>
          <p:cNvSpPr txBox="1"/>
          <p:nvPr/>
        </p:nvSpPr>
        <p:spPr>
          <a:xfrm>
            <a:off x="1050361" y="637902"/>
            <a:ext cx="8591100" cy="5757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Clr>
                <a:schemeClr val="dk1"/>
              </a:buClr>
              <a:buFont typeface="Arial"/>
              <a:buNone/>
            </a:pPr>
            <a:r>
              <a:rPr b="1" lang="en-US" sz="1700">
                <a:solidFill>
                  <a:schemeClr val="dk1"/>
                </a:solidFill>
              </a:rPr>
              <a:t>Analyse de marché et segmentation</a:t>
            </a:r>
            <a:endParaRPr b="1" sz="1700">
              <a:solidFill>
                <a:schemeClr val="dk1"/>
              </a:solidFill>
            </a:endParaRPr>
          </a:p>
          <a:p>
            <a:pPr indent="0" lvl="0" marL="0" marR="0" rtl="0" algn="ctr">
              <a:lnSpc>
                <a:spcPct val="120000"/>
              </a:lnSpc>
              <a:spcBef>
                <a:spcPts val="0"/>
              </a:spcBef>
              <a:spcAft>
                <a:spcPts val="0"/>
              </a:spcAft>
              <a:buNone/>
            </a:pPr>
            <a:r>
              <a:t/>
            </a:r>
            <a:endParaRPr b="1" sz="1700"/>
          </a:p>
        </p:txBody>
      </p:sp>
      <p:sp>
        <p:nvSpPr>
          <p:cNvPr id="735" name="Google Shape;735;p92"/>
          <p:cNvSpPr txBox="1"/>
          <p:nvPr/>
        </p:nvSpPr>
        <p:spPr>
          <a:xfrm>
            <a:off x="1099088" y="1090773"/>
            <a:ext cx="8493600" cy="58983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lang="en-US" sz="1600"/>
              <a:t>Types de segmentation de marché</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lang="en-US" sz="1600"/>
              <a:t>La segmentation du marché consiste à diviser un marché en groupes distincts sur la base de divers critères tels que la démographie, la géographie, les caractéristiques de l'entreprise, le comportement et les caractéristiques psychographiques.</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lang="en-US" sz="1600">
                <a:solidFill>
                  <a:schemeClr val="dk1"/>
                </a:solidFill>
              </a:rPr>
              <a:t>La </a:t>
            </a:r>
            <a:r>
              <a:rPr lang="en-US" sz="1600">
                <a:solidFill>
                  <a:srgbClr val="2FA7DC"/>
                </a:solidFill>
              </a:rPr>
              <a:t>segmentation démographique</a:t>
            </a:r>
            <a:r>
              <a:rPr lang="en-US" sz="1600">
                <a:solidFill>
                  <a:schemeClr val="dk1"/>
                </a:solidFill>
              </a:rPr>
              <a:t> classe les clients en fonction de leur âge, de leur revenu, de leur niveau d'éducation et d'autres caractéristiques personnelles, tandis que la </a:t>
            </a:r>
            <a:r>
              <a:rPr lang="en-US" sz="1600">
                <a:solidFill>
                  <a:srgbClr val="FF66C4"/>
                </a:solidFill>
              </a:rPr>
              <a:t>segmentation géographique</a:t>
            </a:r>
            <a:r>
              <a:rPr lang="en-US" sz="1600">
                <a:solidFill>
                  <a:schemeClr val="dk1"/>
                </a:solidFill>
              </a:rPr>
              <a:t> se concentre sur les différences et les préférences régionales.</a:t>
            </a:r>
            <a:endParaRPr b="0" i="0" sz="1600" u="none" cap="none" strike="noStrike">
              <a:solidFill>
                <a:schemeClr val="dk1"/>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lang="en-US" sz="1600">
                <a:solidFill>
                  <a:schemeClr val="dk1"/>
                </a:solidFill>
              </a:rPr>
              <a:t>La </a:t>
            </a:r>
            <a:r>
              <a:rPr lang="en-US" sz="1600">
                <a:solidFill>
                  <a:srgbClr val="F7894A"/>
                </a:solidFill>
              </a:rPr>
              <a:t>segmentation firmographique</a:t>
            </a:r>
            <a:r>
              <a:rPr lang="en-US" sz="1600">
                <a:solidFill>
                  <a:schemeClr val="dk1"/>
                </a:solidFill>
              </a:rPr>
              <a:t> cible les organisations en fonction de facteurs tels que la taille de l'entreprise et le type d'industrie. La </a:t>
            </a:r>
            <a:r>
              <a:rPr lang="en-US" sz="1600">
                <a:solidFill>
                  <a:srgbClr val="00BF63"/>
                </a:solidFill>
              </a:rPr>
              <a:t>segmentation comportementale</a:t>
            </a:r>
            <a:r>
              <a:rPr lang="en-US" sz="1600">
                <a:solidFill>
                  <a:schemeClr val="dk1"/>
                </a:solidFill>
              </a:rPr>
              <a:t> examine les habitudes d'achat et les comportements d'utilisation des consommateurs afin d'adapter les stratégies de marketing.</a:t>
            </a:r>
            <a:endParaRPr b="0" i="0" sz="1600" u="none" cap="none" strike="noStrike">
              <a:solidFill>
                <a:schemeClr val="dk1"/>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lang="en-US" sz="1600">
                <a:solidFill>
                  <a:schemeClr val="dk1"/>
                </a:solidFill>
              </a:rPr>
              <a:t>La </a:t>
            </a:r>
            <a:r>
              <a:rPr lang="en-US" sz="1600">
                <a:solidFill>
                  <a:srgbClr val="FF5757"/>
                </a:solidFill>
              </a:rPr>
              <a:t>segmentation psychographique</a:t>
            </a:r>
            <a:r>
              <a:rPr lang="en-US" sz="1600">
                <a:solidFill>
                  <a:schemeClr val="dk1"/>
                </a:solidFill>
              </a:rPr>
              <a:t> s'intéresse aux modes de vie, aux valeurs et aux intérêts des consommateurs, en s'appuyant sur des données directes provenant des consommateurs eux-mêmes pour comprendre leurs points de vue. Chaque méthode de segmentation offre un aperçu des préférences et des comportements des clients, ce qui permet aux entreprises de développer des approches marketing ciblées pour différents segments de marché.</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93"/>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45" name="Google Shape;745;p93"/>
          <p:cNvSpPr/>
          <p:nvPr/>
        </p:nvSpPr>
        <p:spPr>
          <a:xfrm>
            <a:off x="5104830" y="4481607"/>
            <a:ext cx="3386959" cy="2256562"/>
          </a:xfrm>
          <a:custGeom>
            <a:rect b="b" l="l" r="r" t="t"/>
            <a:pathLst>
              <a:path extrusionOk="0" h="2251823" w="3379847">
                <a:moveTo>
                  <a:pt x="0" y="0"/>
                </a:moveTo>
                <a:lnTo>
                  <a:pt x="3379847" y="0"/>
                </a:lnTo>
                <a:lnTo>
                  <a:pt x="3379847" y="2251823"/>
                </a:lnTo>
                <a:lnTo>
                  <a:pt x="0" y="225182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46" name="Google Shape;746;p93"/>
          <p:cNvSpPr/>
          <p:nvPr/>
        </p:nvSpPr>
        <p:spPr>
          <a:xfrm>
            <a:off x="2197297" y="4389128"/>
            <a:ext cx="2354928" cy="2349041"/>
          </a:xfrm>
          <a:custGeom>
            <a:rect b="b" l="l" r="r" t="t"/>
            <a:pathLst>
              <a:path extrusionOk="0" h="2344108" w="2349983">
                <a:moveTo>
                  <a:pt x="0" y="0"/>
                </a:moveTo>
                <a:lnTo>
                  <a:pt x="2349983" y="0"/>
                </a:lnTo>
                <a:lnTo>
                  <a:pt x="2349983" y="2344107"/>
                </a:lnTo>
                <a:lnTo>
                  <a:pt x="0" y="2344107"/>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47" name="Google Shape;747;p93"/>
          <p:cNvSpPr txBox="1"/>
          <p:nvPr/>
        </p:nvSpPr>
        <p:spPr>
          <a:xfrm>
            <a:off x="1044870" y="636177"/>
            <a:ext cx="8591100" cy="5757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Clr>
                <a:schemeClr val="dk1"/>
              </a:buClr>
              <a:buFont typeface="Arial"/>
              <a:buNone/>
            </a:pPr>
            <a:r>
              <a:rPr b="1" lang="en-US" sz="1700">
                <a:solidFill>
                  <a:schemeClr val="dk1"/>
                </a:solidFill>
              </a:rPr>
              <a:t>Analyse de marché et segmentation</a:t>
            </a:r>
            <a:endParaRPr b="1" sz="1700">
              <a:solidFill>
                <a:schemeClr val="dk1"/>
              </a:solidFill>
            </a:endParaRPr>
          </a:p>
          <a:p>
            <a:pPr indent="0" lvl="0" marL="0" marR="0" rtl="0" algn="ctr">
              <a:lnSpc>
                <a:spcPct val="120000"/>
              </a:lnSpc>
              <a:spcBef>
                <a:spcPts val="0"/>
              </a:spcBef>
              <a:spcAft>
                <a:spcPts val="0"/>
              </a:spcAft>
              <a:buNone/>
            </a:pPr>
            <a:r>
              <a:t/>
            </a:r>
            <a:endParaRPr b="1" sz="1700"/>
          </a:p>
        </p:txBody>
      </p:sp>
      <p:sp>
        <p:nvSpPr>
          <p:cNvPr id="748" name="Google Shape;748;p93"/>
          <p:cNvSpPr txBox="1"/>
          <p:nvPr/>
        </p:nvSpPr>
        <p:spPr>
          <a:xfrm>
            <a:off x="1027409" y="1430165"/>
            <a:ext cx="8625900" cy="35496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lang="en-US" sz="1700"/>
              <a:t>Comment commencer la segmentation du marché?</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914400" rtl="0" algn="just">
              <a:lnSpc>
                <a:spcPct val="120000"/>
              </a:lnSpc>
              <a:spcBef>
                <a:spcPts val="0"/>
              </a:spcBef>
              <a:spcAft>
                <a:spcPts val="0"/>
              </a:spcAft>
              <a:buNone/>
            </a:pPr>
            <a:r>
              <a:rPr lang="en-US" sz="1600"/>
              <a:t>Voici les principales étapes de la segmentation:</a:t>
            </a:r>
            <a:endParaRPr sz="1600"/>
          </a:p>
          <a:p>
            <a:pPr indent="-330200" lvl="1" marL="914400" rtl="0" algn="just">
              <a:lnSpc>
                <a:spcPct val="120000"/>
              </a:lnSpc>
              <a:spcBef>
                <a:spcPts val="0"/>
              </a:spcBef>
              <a:spcAft>
                <a:spcPts val="0"/>
              </a:spcAft>
              <a:buSzPts val="1600"/>
              <a:buChar char="•"/>
            </a:pPr>
            <a:r>
              <a:rPr lang="en-US" sz="1600"/>
              <a:t>Définissez votre marché: Évaluer les besoins, la taille et la position sur le marché.</a:t>
            </a:r>
            <a:endParaRPr sz="1600"/>
          </a:p>
          <a:p>
            <a:pPr indent="-330200" lvl="1" marL="914400" rtl="0" algn="just">
              <a:lnSpc>
                <a:spcPct val="120000"/>
              </a:lnSpc>
              <a:spcBef>
                <a:spcPts val="0"/>
              </a:spcBef>
              <a:spcAft>
                <a:spcPts val="0"/>
              </a:spcAft>
              <a:buSzPts val="1600"/>
              <a:buChar char="•"/>
            </a:pPr>
            <a:r>
              <a:rPr lang="en-US" sz="1600"/>
              <a:t>Segmentez votre marché: Choisissez des critères (démographiques, </a:t>
            </a:r>
            <a:r>
              <a:rPr lang="en-US" sz="1600"/>
              <a:t>psychographiques</a:t>
            </a:r>
            <a:r>
              <a:rPr lang="en-US" sz="1600"/>
              <a:t>, géographiques, comportementaux).</a:t>
            </a:r>
            <a:endParaRPr sz="1600"/>
          </a:p>
          <a:p>
            <a:pPr indent="-330200" lvl="1" marL="914400" rtl="0" algn="just">
              <a:lnSpc>
                <a:spcPct val="120000"/>
              </a:lnSpc>
              <a:spcBef>
                <a:spcPts val="0"/>
              </a:spcBef>
              <a:spcAft>
                <a:spcPts val="0"/>
              </a:spcAft>
              <a:buSzPts val="1600"/>
              <a:buChar char="•"/>
            </a:pPr>
            <a:r>
              <a:rPr lang="en-US" sz="1600"/>
              <a:t>Comprendre votre marché: </a:t>
            </a:r>
            <a:r>
              <a:rPr lang="en-US" sz="1600"/>
              <a:t>Effectuer</a:t>
            </a:r>
            <a:r>
              <a:rPr lang="en-US" sz="1600"/>
              <a:t> des recherches (enquêtes, groupes de discussion).</a:t>
            </a:r>
            <a:endParaRPr sz="1600"/>
          </a:p>
          <a:p>
            <a:pPr indent="-330200" lvl="1" marL="914400" rtl="0" algn="just">
              <a:lnSpc>
                <a:spcPct val="120000"/>
              </a:lnSpc>
              <a:spcBef>
                <a:spcPts val="0"/>
              </a:spcBef>
              <a:spcAft>
                <a:spcPts val="0"/>
              </a:spcAft>
              <a:buSzPts val="1600"/>
              <a:buChar char="•"/>
            </a:pPr>
            <a:r>
              <a:rPr lang="en-US" sz="1600"/>
              <a:t>Créez des segments de clientèle: Analysez les réponses aux études.</a:t>
            </a:r>
            <a:endParaRPr sz="1600"/>
          </a:p>
          <a:p>
            <a:pPr indent="-330200" lvl="1" marL="914400" rtl="0" algn="just">
              <a:lnSpc>
                <a:spcPct val="120000"/>
              </a:lnSpc>
              <a:spcBef>
                <a:spcPts val="0"/>
              </a:spcBef>
              <a:spcAft>
                <a:spcPts val="0"/>
              </a:spcAft>
              <a:buSzPts val="1600"/>
              <a:buChar char="•"/>
            </a:pPr>
            <a:r>
              <a:rPr lang="en-US" sz="1600"/>
              <a:t>Tester la stratégie de marketing: Mettre en œuvre et suivre l'efficacité, ajuster si nécessaire.</a:t>
            </a:r>
            <a:endParaRPr sz="1600"/>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94"/>
          <p:cNvSpPr/>
          <p:nvPr/>
        </p:nvSpPr>
        <p:spPr>
          <a:xfrm>
            <a:off x="2155" y="0"/>
            <a:ext cx="10715697" cy="7578572"/>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58" name="Google Shape;758;p94"/>
          <p:cNvSpPr/>
          <p:nvPr/>
        </p:nvSpPr>
        <p:spPr>
          <a:xfrm>
            <a:off x="8212680" y="4516547"/>
            <a:ext cx="933091" cy="933091"/>
          </a:xfrm>
          <a:custGeom>
            <a:rect b="b" l="l" r="r" t="t"/>
            <a:pathLst>
              <a:path extrusionOk="0" h="931132" w="931132">
                <a:moveTo>
                  <a:pt x="0" y="0"/>
                </a:moveTo>
                <a:lnTo>
                  <a:pt x="931132" y="0"/>
                </a:lnTo>
                <a:lnTo>
                  <a:pt x="931132" y="931132"/>
                </a:lnTo>
                <a:lnTo>
                  <a:pt x="0" y="93113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59" name="Google Shape;759;p94"/>
          <p:cNvSpPr txBox="1"/>
          <p:nvPr/>
        </p:nvSpPr>
        <p:spPr>
          <a:xfrm>
            <a:off x="1027409" y="1430165"/>
            <a:ext cx="8625900" cy="59322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b="1" lang="en-US" sz="1600">
                <a:solidFill>
                  <a:schemeClr val="dk1"/>
                </a:solidFill>
              </a:rPr>
              <a:t>Stratégie de segmentation du marché </a:t>
            </a:r>
            <a:endParaRPr b="1" sz="1600">
              <a:solidFill>
                <a:schemeClr val="dk1"/>
              </a:solidFill>
            </a:endParaRPr>
          </a:p>
          <a:p>
            <a:pPr indent="0" lvl="0" marL="0" rtl="0" algn="just">
              <a:lnSpc>
                <a:spcPct val="120000"/>
              </a:lnSpc>
              <a:spcBef>
                <a:spcPts val="0"/>
              </a:spcBef>
              <a:spcAft>
                <a:spcPts val="0"/>
              </a:spcAft>
              <a:buClr>
                <a:schemeClr val="dk1"/>
              </a:buClr>
              <a:buSzPts val="1100"/>
              <a:buFont typeface="Arial"/>
              <a:buNone/>
            </a:pPr>
            <a:r>
              <a:t/>
            </a:r>
            <a:endParaRPr b="1" sz="1600">
              <a:solidFill>
                <a:schemeClr val="dk1"/>
              </a:solidFill>
            </a:endParaRPr>
          </a:p>
          <a:p>
            <a:pPr indent="0" lvl="0" marL="0" rtl="0" algn="just">
              <a:lnSpc>
                <a:spcPct val="120000"/>
              </a:lnSpc>
              <a:spcBef>
                <a:spcPts val="0"/>
              </a:spcBef>
              <a:spcAft>
                <a:spcPts val="0"/>
              </a:spcAft>
              <a:buSzPts val="1100"/>
              <a:buNone/>
            </a:pPr>
            <a:r>
              <a:rPr b="1" lang="en-US" sz="1600">
                <a:solidFill>
                  <a:schemeClr val="dk1"/>
                </a:solidFill>
              </a:rPr>
              <a:t>La segmentation du marché est une approche stratégique qui doit être revue périodiquement:</a:t>
            </a:r>
            <a:endParaRPr b="0" i="0" sz="1700" u="none" cap="none" strike="noStrike">
              <a:solidFill>
                <a:srgbClr val="000000"/>
              </a:solidFill>
              <a:latin typeface="Arial"/>
              <a:ea typeface="Arial"/>
              <a:cs typeface="Arial"/>
              <a:sym typeface="Arial"/>
            </a:endParaRPr>
          </a:p>
          <a:p>
            <a:pPr indent="-330200" lvl="1" marL="914400" rtl="0" algn="just">
              <a:lnSpc>
                <a:spcPct val="120000"/>
              </a:lnSpc>
              <a:spcBef>
                <a:spcPts val="0"/>
              </a:spcBef>
              <a:spcAft>
                <a:spcPts val="0"/>
              </a:spcAft>
              <a:buSzPts val="1600"/>
              <a:buChar char="•"/>
            </a:pPr>
            <a:r>
              <a:rPr lang="en-US" sz="1600"/>
              <a:t> Des changements rapides, comme la pandémie de Covid-19, exigent une adaptation aux nouveaux besoins des clients.</a:t>
            </a:r>
            <a:endParaRPr sz="1600"/>
          </a:p>
          <a:p>
            <a:pPr indent="-330200" lvl="1" marL="914400" rtl="0" algn="just">
              <a:lnSpc>
                <a:spcPct val="120000"/>
              </a:lnSpc>
              <a:spcBef>
                <a:spcPts val="0"/>
              </a:spcBef>
              <a:spcAft>
                <a:spcPts val="0"/>
              </a:spcAft>
              <a:buSzPts val="1600"/>
              <a:buChar char="•"/>
            </a:pPr>
            <a:r>
              <a:rPr lang="en-US" sz="1600"/>
              <a:t> Les changements annuels sont dus à des facteurs externes tels que les catastrophes naturelles.</a:t>
            </a:r>
            <a:endParaRPr sz="1600"/>
          </a:p>
          <a:p>
            <a:pPr indent="-330200" lvl="1" marL="914400" rtl="0" algn="just">
              <a:lnSpc>
                <a:spcPct val="120000"/>
              </a:lnSpc>
              <a:spcBef>
                <a:spcPts val="0"/>
              </a:spcBef>
              <a:spcAft>
                <a:spcPts val="0"/>
              </a:spcAft>
              <a:buSzPts val="1600"/>
              <a:buChar char="•"/>
            </a:pPr>
            <a:r>
              <a:rPr lang="en-US" sz="1600"/>
              <a:t> Des mises à jour périodiques sont nécessaires car les segments de marché évoluent tout au long de l'année, sous l'influence des vacances et des tendances saisonnières.</a:t>
            </a:r>
            <a:endParaRPr sz="1600"/>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lang="en-US" sz="1600"/>
              <a:t>Lorsqu'elles mettent à jour leurs stratégies de segmentation, les entreprises doivent:</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330200" lvl="1" marL="914400" rtl="0" algn="just">
              <a:lnSpc>
                <a:spcPct val="120000"/>
              </a:lnSpc>
              <a:spcBef>
                <a:spcPts val="0"/>
              </a:spcBef>
              <a:spcAft>
                <a:spcPts val="0"/>
              </a:spcAft>
              <a:buSzPts val="1600"/>
              <a:buChar char="•"/>
            </a:pPr>
            <a:r>
              <a:rPr lang="en-US" sz="1600"/>
              <a:t>Reconnaître les changements et leurs forces motrices.</a:t>
            </a:r>
            <a:endParaRPr sz="1600"/>
          </a:p>
          <a:p>
            <a:pPr indent="-330200" lvl="1" marL="914400" rtl="0" algn="just">
              <a:lnSpc>
                <a:spcPct val="120000"/>
              </a:lnSpc>
              <a:spcBef>
                <a:spcPts val="0"/>
              </a:spcBef>
              <a:spcAft>
                <a:spcPts val="0"/>
              </a:spcAft>
              <a:buSzPts val="1600"/>
              <a:buChar char="•"/>
            </a:pPr>
            <a:r>
              <a:rPr lang="en-US" sz="1600"/>
              <a:t>Planifier de manière proactive les tendances à long terme et les problèmes potentiels.</a:t>
            </a:r>
            <a:endParaRPr sz="1600"/>
          </a:p>
          <a:p>
            <a:pPr indent="-330200" lvl="1" marL="914400" rtl="0" algn="just">
              <a:lnSpc>
                <a:spcPct val="120000"/>
              </a:lnSpc>
              <a:spcBef>
                <a:spcPts val="0"/>
              </a:spcBef>
              <a:spcAft>
                <a:spcPts val="0"/>
              </a:spcAft>
              <a:buSzPts val="1600"/>
              <a:buChar char="•"/>
            </a:pPr>
            <a:r>
              <a:rPr lang="en-US" sz="1600"/>
              <a:t>Comprendre le "pourquoi" des changements du marché, en utilisant des techniques avancées de segmentation prédictive et actionnable.</a:t>
            </a:r>
            <a:endParaRPr sz="1600"/>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60" name="Google Shape;760;p94"/>
          <p:cNvSpPr txBox="1"/>
          <p:nvPr/>
        </p:nvSpPr>
        <p:spPr>
          <a:xfrm>
            <a:off x="1044807" y="645577"/>
            <a:ext cx="8591100" cy="5757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Clr>
                <a:schemeClr val="dk1"/>
              </a:buClr>
              <a:buFont typeface="Arial"/>
              <a:buNone/>
            </a:pPr>
            <a:r>
              <a:rPr b="1" lang="en-US" sz="1700">
                <a:solidFill>
                  <a:schemeClr val="dk1"/>
                </a:solidFill>
              </a:rPr>
              <a:t>Analyse de marché et segmentation</a:t>
            </a:r>
            <a:endParaRPr b="1" sz="1700">
              <a:solidFill>
                <a:schemeClr val="dk1"/>
              </a:solidFill>
            </a:endParaRPr>
          </a:p>
          <a:p>
            <a:pPr indent="0" lvl="0" marL="0" marR="0" rtl="0" algn="ctr">
              <a:lnSpc>
                <a:spcPct val="120000"/>
              </a:lnSpc>
              <a:spcBef>
                <a:spcPts val="0"/>
              </a:spcBef>
              <a:spcAft>
                <a:spcPts val="0"/>
              </a:spcAft>
              <a:buNone/>
            </a:pPr>
            <a:r>
              <a:t/>
            </a:r>
            <a:endParaRPr b="1" sz="1700"/>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95"/>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70" name="Google Shape;770;p95"/>
          <p:cNvSpPr txBox="1"/>
          <p:nvPr/>
        </p:nvSpPr>
        <p:spPr>
          <a:xfrm>
            <a:off x="860854" y="1607547"/>
            <a:ext cx="8703900" cy="55998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lang="en-US" sz="1600"/>
              <a:t>La compréhension de vos concurrents et la réalisation d'une analyse approfondie sont essentielles à la réussite de votre entreprise et à l'intérêt des investisseurs.</a:t>
            </a:r>
            <a:endParaRPr sz="1600"/>
          </a:p>
          <a:p>
            <a:pPr indent="0" lvl="0" marL="0" rtl="0" algn="just">
              <a:lnSpc>
                <a:spcPct val="120000"/>
              </a:lnSpc>
              <a:spcBef>
                <a:spcPts val="0"/>
              </a:spcBef>
              <a:spcAft>
                <a:spcPts val="0"/>
              </a:spcAft>
              <a:buClr>
                <a:schemeClr val="dk1"/>
              </a:buClr>
              <a:buSzPts val="1100"/>
              <a:buFont typeface="Arial"/>
              <a:buNone/>
            </a:pPr>
            <a:r>
              <a:t/>
            </a:r>
            <a:endParaRPr sz="1600"/>
          </a:p>
          <a:p>
            <a:pPr indent="0" lvl="0" marL="0" rtl="0" algn="just">
              <a:lnSpc>
                <a:spcPct val="120000"/>
              </a:lnSpc>
              <a:spcBef>
                <a:spcPts val="0"/>
              </a:spcBef>
              <a:spcAft>
                <a:spcPts val="0"/>
              </a:spcAft>
              <a:buSzPts val="1100"/>
              <a:buNone/>
            </a:pPr>
            <a:r>
              <a:rPr lang="en-US" sz="1600"/>
              <a:t>Une analyse de la concurrence consiste à recueillir des informations pour identifier les forces et les faiblesses des concurrents, afin d'élaborer des stratégies permettant d'acquérir un avantage concurrentiel.</a:t>
            </a:r>
            <a:endParaRPr sz="1600"/>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rtl="0" algn="just">
              <a:lnSpc>
                <a:spcPct val="120000"/>
              </a:lnSpc>
              <a:spcBef>
                <a:spcPts val="0"/>
              </a:spcBef>
              <a:spcAft>
                <a:spcPts val="0"/>
              </a:spcAft>
              <a:buClr>
                <a:schemeClr val="dk1"/>
              </a:buClr>
              <a:buSzPts val="1100"/>
              <a:buFont typeface="Arial"/>
              <a:buNone/>
            </a:pPr>
            <a:r>
              <a:rPr b="1" lang="en-US" sz="1600"/>
              <a:t>Pour effectuer une analyse:</a:t>
            </a:r>
            <a:endParaRPr b="1" sz="1600"/>
          </a:p>
          <a:p>
            <a:pPr indent="0" lvl="0" marL="0" rtl="0" algn="just">
              <a:lnSpc>
                <a:spcPct val="120000"/>
              </a:lnSpc>
              <a:spcBef>
                <a:spcPts val="0"/>
              </a:spcBef>
              <a:spcAft>
                <a:spcPts val="0"/>
              </a:spcAft>
              <a:buClr>
                <a:schemeClr val="dk1"/>
              </a:buClr>
              <a:buSzPts val="1100"/>
              <a:buFont typeface="Arial"/>
              <a:buNone/>
            </a:pPr>
            <a:r>
              <a:t/>
            </a:r>
            <a:endParaRPr sz="1600"/>
          </a:p>
          <a:p>
            <a:pPr indent="0" lvl="0" marL="0" rtl="0" algn="just">
              <a:lnSpc>
                <a:spcPct val="120000"/>
              </a:lnSpc>
              <a:spcBef>
                <a:spcPts val="0"/>
              </a:spcBef>
              <a:spcAft>
                <a:spcPts val="0"/>
              </a:spcAft>
              <a:buClr>
                <a:schemeClr val="dk1"/>
              </a:buClr>
              <a:buSzPts val="1100"/>
              <a:buFont typeface="Arial"/>
              <a:buNone/>
            </a:pPr>
            <a:r>
              <a:rPr lang="en-US" sz="1600"/>
              <a:t>1. Identifier les concurrents, directs et indirects.</a:t>
            </a:r>
            <a:endParaRPr sz="1600"/>
          </a:p>
          <a:p>
            <a:pPr indent="0" lvl="0" marL="0" rtl="0" algn="just">
              <a:lnSpc>
                <a:spcPct val="120000"/>
              </a:lnSpc>
              <a:spcBef>
                <a:spcPts val="0"/>
              </a:spcBef>
              <a:spcAft>
                <a:spcPts val="0"/>
              </a:spcAft>
              <a:buClr>
                <a:schemeClr val="dk1"/>
              </a:buClr>
              <a:buSzPts val="1100"/>
              <a:buFont typeface="Arial"/>
              <a:buNone/>
            </a:pPr>
            <a:r>
              <a:rPr lang="en-US" sz="1600"/>
              <a:t>2. Analyser la taille du marché, les tendances et les préférences des clients.</a:t>
            </a:r>
            <a:endParaRPr sz="1600"/>
          </a:p>
          <a:p>
            <a:pPr indent="0" lvl="0" marL="0" rtl="0" algn="just">
              <a:lnSpc>
                <a:spcPct val="120000"/>
              </a:lnSpc>
              <a:spcBef>
                <a:spcPts val="0"/>
              </a:spcBef>
              <a:spcAft>
                <a:spcPts val="0"/>
              </a:spcAft>
              <a:buClr>
                <a:schemeClr val="dk1"/>
              </a:buClr>
              <a:buSzPts val="1100"/>
              <a:buFont typeface="Arial"/>
              <a:buNone/>
            </a:pPr>
            <a:r>
              <a:rPr lang="en-US" sz="1600"/>
              <a:t>3. Établir un cadre de comparaison.</a:t>
            </a:r>
            <a:endParaRPr sz="1600"/>
          </a:p>
          <a:p>
            <a:pPr indent="0" lvl="0" marL="0" rtl="0" algn="just">
              <a:lnSpc>
                <a:spcPct val="120000"/>
              </a:lnSpc>
              <a:spcBef>
                <a:spcPts val="0"/>
              </a:spcBef>
              <a:spcAft>
                <a:spcPts val="0"/>
              </a:spcAft>
              <a:buClr>
                <a:schemeClr val="dk1"/>
              </a:buClr>
              <a:buSzPts val="1100"/>
              <a:buFont typeface="Arial"/>
              <a:buNone/>
            </a:pPr>
            <a:r>
              <a:rPr lang="en-US" sz="1600"/>
              <a:t>4. Effectuer des recherches sur les concurrents à l'aide de diverses sources.</a:t>
            </a:r>
            <a:endParaRPr sz="1600"/>
          </a:p>
          <a:p>
            <a:pPr indent="0" lvl="0" marL="0" rtl="0" algn="just">
              <a:lnSpc>
                <a:spcPct val="120000"/>
              </a:lnSpc>
              <a:spcBef>
                <a:spcPts val="0"/>
              </a:spcBef>
              <a:spcAft>
                <a:spcPts val="0"/>
              </a:spcAft>
              <a:buClr>
                <a:schemeClr val="dk1"/>
              </a:buClr>
              <a:buSzPts val="1100"/>
              <a:buFont typeface="Arial"/>
              <a:buNone/>
            </a:pPr>
            <a:r>
              <a:rPr lang="en-US" sz="1600"/>
              <a:t>5. Évaluer les forces et les faiblesses.</a:t>
            </a:r>
            <a:endParaRPr sz="1600"/>
          </a:p>
          <a:p>
            <a:pPr indent="0" lvl="0" marL="0" rtl="0" algn="just">
              <a:lnSpc>
                <a:spcPct val="120000"/>
              </a:lnSpc>
              <a:spcBef>
                <a:spcPts val="0"/>
              </a:spcBef>
              <a:spcAft>
                <a:spcPts val="0"/>
              </a:spcAft>
              <a:buClr>
                <a:schemeClr val="dk1"/>
              </a:buClr>
              <a:buSzPts val="1100"/>
              <a:buFont typeface="Arial"/>
              <a:buNone/>
            </a:pPr>
            <a:r>
              <a:rPr lang="en-US" sz="1600"/>
              <a:t>6. Identifier les opportunités et les menaces pour votre entreprise.</a:t>
            </a:r>
            <a:endParaRPr sz="1600"/>
          </a:p>
          <a:p>
            <a:pPr indent="0" lvl="0" marL="0" rtl="0" algn="just">
              <a:lnSpc>
                <a:spcPct val="120000"/>
              </a:lnSpc>
              <a:spcBef>
                <a:spcPts val="0"/>
              </a:spcBef>
              <a:spcAft>
                <a:spcPts val="0"/>
              </a:spcAft>
              <a:buClr>
                <a:schemeClr val="dk1"/>
              </a:buClr>
              <a:buSzPts val="1100"/>
              <a:buFont typeface="Arial"/>
              <a:buNone/>
            </a:pPr>
            <a:r>
              <a:t/>
            </a:r>
            <a:endParaRPr sz="1600"/>
          </a:p>
          <a:p>
            <a:pPr indent="0" lvl="0" marL="0" rtl="0" algn="just">
              <a:lnSpc>
                <a:spcPct val="120000"/>
              </a:lnSpc>
              <a:spcBef>
                <a:spcPts val="0"/>
              </a:spcBef>
              <a:spcAft>
                <a:spcPts val="0"/>
              </a:spcAft>
              <a:buClr>
                <a:schemeClr val="dk1"/>
              </a:buClr>
              <a:buSzPts val="1100"/>
              <a:buFont typeface="Arial"/>
              <a:buNone/>
            </a:pPr>
            <a:r>
              <a:rPr lang="en-US" sz="1600"/>
              <a:t>Révisez et mettez régulièrement à jour votre analyse afin de conserver une longueur d'avance dans le paysage concurrentiel.</a:t>
            </a:r>
            <a:endParaRPr sz="1600"/>
          </a:p>
          <a:p>
            <a:pPr indent="0" lvl="0" marL="0" marR="0" rtl="0" algn="just">
              <a:lnSpc>
                <a:spcPct val="120000"/>
              </a:lnSpc>
              <a:spcBef>
                <a:spcPts val="0"/>
              </a:spcBef>
              <a:spcAft>
                <a:spcPts val="0"/>
              </a:spcAft>
              <a:buNone/>
            </a:pPr>
            <a:r>
              <a:t/>
            </a:r>
            <a:endParaRPr b="1" sz="1700"/>
          </a:p>
        </p:txBody>
      </p:sp>
      <p:sp>
        <p:nvSpPr>
          <p:cNvPr id="771" name="Google Shape;771;p95"/>
          <p:cNvSpPr/>
          <p:nvPr/>
        </p:nvSpPr>
        <p:spPr>
          <a:xfrm>
            <a:off x="7417870" y="3237711"/>
            <a:ext cx="2146786" cy="2146786"/>
          </a:xfrm>
          <a:custGeom>
            <a:rect b="b" l="l" r="r" t="t"/>
            <a:pathLst>
              <a:path extrusionOk="0" h="2142278" w="2142278">
                <a:moveTo>
                  <a:pt x="0" y="0"/>
                </a:moveTo>
                <a:lnTo>
                  <a:pt x="2142278" y="0"/>
                </a:lnTo>
                <a:lnTo>
                  <a:pt x="2142278" y="2142278"/>
                </a:lnTo>
                <a:lnTo>
                  <a:pt x="0" y="214227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72" name="Google Shape;772;p95"/>
          <p:cNvSpPr txBox="1"/>
          <p:nvPr/>
        </p:nvSpPr>
        <p:spPr>
          <a:xfrm>
            <a:off x="3837188" y="1029612"/>
            <a:ext cx="30414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Analyse concurrentielle</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96"/>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82" name="Google Shape;782;p96"/>
          <p:cNvSpPr/>
          <p:nvPr/>
        </p:nvSpPr>
        <p:spPr>
          <a:xfrm>
            <a:off x="6015346" y="4803759"/>
            <a:ext cx="3150398" cy="2146208"/>
          </a:xfrm>
          <a:custGeom>
            <a:rect b="b" l="l" r="r" t="t"/>
            <a:pathLst>
              <a:path extrusionOk="0" h="2141701" w="3143782">
                <a:moveTo>
                  <a:pt x="0" y="0"/>
                </a:moveTo>
                <a:lnTo>
                  <a:pt x="3143781" y="0"/>
                </a:lnTo>
                <a:lnTo>
                  <a:pt x="3143781" y="2141701"/>
                </a:lnTo>
                <a:lnTo>
                  <a:pt x="0" y="2141701"/>
                </a:lnTo>
                <a:lnTo>
                  <a:pt x="0" y="0"/>
                </a:lnTo>
                <a:close/>
              </a:path>
            </a:pathLst>
          </a:custGeom>
          <a:blipFill rotWithShape="1">
            <a:blip r:embed="rId4">
              <a:alphaModFix amt="78000"/>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83" name="Google Shape;783;p96"/>
          <p:cNvSpPr txBox="1"/>
          <p:nvPr/>
        </p:nvSpPr>
        <p:spPr>
          <a:xfrm>
            <a:off x="860854" y="1607547"/>
            <a:ext cx="8703900" cy="43839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lang="en-US" sz="1600"/>
              <a:t>Pour rédiger efficacement votre analyse concurrentielle, suivez les étapes suivantes :</a:t>
            </a:r>
            <a:endParaRPr sz="1600"/>
          </a:p>
          <a:p>
            <a:pPr indent="0" lvl="0" marL="0" rtl="0" algn="just">
              <a:lnSpc>
                <a:spcPct val="120000"/>
              </a:lnSpc>
              <a:spcBef>
                <a:spcPts val="0"/>
              </a:spcBef>
              <a:spcAft>
                <a:spcPts val="0"/>
              </a:spcAft>
              <a:buClr>
                <a:schemeClr val="dk1"/>
              </a:buClr>
              <a:buSzPts val="1100"/>
              <a:buFont typeface="Arial"/>
              <a:buNone/>
            </a:pPr>
            <a:r>
              <a:t/>
            </a:r>
            <a:endParaRPr sz="1600"/>
          </a:p>
          <a:p>
            <a:pPr indent="0" lvl="0" marL="0" rtl="0" algn="just">
              <a:lnSpc>
                <a:spcPct val="120000"/>
              </a:lnSpc>
              <a:spcBef>
                <a:spcPts val="0"/>
              </a:spcBef>
              <a:spcAft>
                <a:spcPts val="0"/>
              </a:spcAft>
              <a:buClr>
                <a:schemeClr val="dk1"/>
              </a:buClr>
              <a:buSzPts val="1100"/>
              <a:buFont typeface="Arial"/>
              <a:buNone/>
            </a:pPr>
            <a:r>
              <a:rPr lang="en-US" sz="1600"/>
              <a:t>1. Identifiez votre public: Adaptez votre analyse aux investisseurs, aux partenaires ou aux équipes internes afin de répondre à leurs intérêts et préoccupations spécifiques.</a:t>
            </a:r>
            <a:endParaRPr sz="1600"/>
          </a:p>
          <a:p>
            <a:pPr indent="0" lvl="0" marL="0" rtl="0" algn="just">
              <a:lnSpc>
                <a:spcPct val="120000"/>
              </a:lnSpc>
              <a:spcBef>
                <a:spcPts val="0"/>
              </a:spcBef>
              <a:spcAft>
                <a:spcPts val="0"/>
              </a:spcAft>
              <a:buClr>
                <a:schemeClr val="dk1"/>
              </a:buClr>
              <a:buSzPts val="1100"/>
              <a:buFont typeface="Arial"/>
              <a:buNone/>
            </a:pPr>
            <a:r>
              <a:t/>
            </a:r>
            <a:endParaRPr sz="1600"/>
          </a:p>
          <a:p>
            <a:pPr indent="0" lvl="0" marL="0" rtl="0" algn="just">
              <a:lnSpc>
                <a:spcPct val="120000"/>
              </a:lnSpc>
              <a:spcBef>
                <a:spcPts val="0"/>
              </a:spcBef>
              <a:spcAft>
                <a:spcPts val="0"/>
              </a:spcAft>
              <a:buClr>
                <a:schemeClr val="dk1"/>
              </a:buClr>
              <a:buSzPts val="1100"/>
              <a:buFont typeface="Arial"/>
              <a:buNone/>
            </a:pPr>
            <a:r>
              <a:rPr lang="en-US" sz="1600"/>
              <a:t>2. Décrivez votre position concurrentielle: Évaluez votre entreprise par rapport à ses concurrents sur la base des valeurs que vous offrez à votre marché cible. Identifiez les forces, les faiblesses et les points à améliorer.</a:t>
            </a:r>
            <a:endParaRPr sz="1600"/>
          </a:p>
          <a:p>
            <a:pPr indent="0" lvl="0" marL="0" rtl="0" algn="just">
              <a:lnSpc>
                <a:spcPct val="120000"/>
              </a:lnSpc>
              <a:spcBef>
                <a:spcPts val="0"/>
              </a:spcBef>
              <a:spcAft>
                <a:spcPts val="0"/>
              </a:spcAft>
              <a:buClr>
                <a:schemeClr val="dk1"/>
              </a:buClr>
              <a:buSzPts val="1100"/>
              <a:buFont typeface="Arial"/>
              <a:buNone/>
            </a:pPr>
            <a:r>
              <a:t/>
            </a:r>
            <a:endParaRPr sz="1600"/>
          </a:p>
          <a:p>
            <a:pPr indent="0" lvl="0" marL="0" rtl="0" algn="just">
              <a:lnSpc>
                <a:spcPct val="120000"/>
              </a:lnSpc>
              <a:spcBef>
                <a:spcPts val="0"/>
              </a:spcBef>
              <a:spcAft>
                <a:spcPts val="0"/>
              </a:spcAft>
              <a:buClr>
                <a:schemeClr val="dk1"/>
              </a:buClr>
              <a:buSzPts val="1100"/>
              <a:buFont typeface="Arial"/>
              <a:buNone/>
            </a:pPr>
            <a:r>
              <a:rPr lang="en-US" sz="1600"/>
              <a:t>3. Visualisez votre position concurrentielle: Utilisez des outils tels que des cartes de positionnement ou des matrices concurrentielles pour illustrer la position de votre entreprise par rapport à ses concurrents.</a:t>
            </a:r>
            <a:endParaRPr sz="1600"/>
          </a:p>
          <a:p>
            <a:pPr indent="0" lvl="0" marL="0" rtl="0" algn="just">
              <a:lnSpc>
                <a:spcPct val="120000"/>
              </a:lnSpc>
              <a:spcBef>
                <a:spcPts val="0"/>
              </a:spcBef>
              <a:spcAft>
                <a:spcPts val="0"/>
              </a:spcAft>
              <a:buClr>
                <a:schemeClr val="dk1"/>
              </a:buClr>
              <a:buSzPts val="1100"/>
              <a:buFont typeface="Arial"/>
              <a:buNone/>
            </a:pPr>
            <a:r>
              <a:t/>
            </a:r>
            <a:endParaRPr sz="1600"/>
          </a:p>
          <a:p>
            <a:pPr indent="0" lvl="0" marL="0" rtl="0" algn="just">
              <a:lnSpc>
                <a:spcPct val="120000"/>
              </a:lnSpc>
              <a:spcBef>
                <a:spcPts val="0"/>
              </a:spcBef>
              <a:spcAft>
                <a:spcPts val="0"/>
              </a:spcAft>
              <a:buSzPts val="1100"/>
              <a:buNone/>
            </a:pPr>
            <a:r>
              <a:rPr lang="en-US" sz="1600"/>
              <a:t>En suivant ces étapes, vous pourrez communiquer efficacement le paysage concurrentiel et le positionnement de votre entreprise aux parties prenantes.</a:t>
            </a:r>
            <a:endParaRPr sz="1600"/>
          </a:p>
        </p:txBody>
      </p:sp>
      <p:sp>
        <p:nvSpPr>
          <p:cNvPr id="784" name="Google Shape;784;p96"/>
          <p:cNvSpPr txBox="1"/>
          <p:nvPr/>
        </p:nvSpPr>
        <p:spPr>
          <a:xfrm>
            <a:off x="3889537" y="1031862"/>
            <a:ext cx="2936700" cy="5757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Clr>
                <a:schemeClr val="dk1"/>
              </a:buClr>
              <a:buFont typeface="Arial"/>
              <a:buNone/>
            </a:pPr>
            <a:r>
              <a:rPr b="1" lang="en-US" sz="1700">
                <a:solidFill>
                  <a:schemeClr val="dk1"/>
                </a:solidFill>
              </a:rPr>
              <a:t>Analyse concurrentielle</a:t>
            </a:r>
            <a:endParaRPr b="1" sz="1700">
              <a:solidFill>
                <a:schemeClr val="dk1"/>
              </a:solidFill>
            </a:endParaRPr>
          </a:p>
          <a:p>
            <a:pPr indent="0" lvl="0" marL="0" marR="0" rtl="0" algn="ctr">
              <a:lnSpc>
                <a:spcPct val="120000"/>
              </a:lnSpc>
              <a:spcBef>
                <a:spcPts val="0"/>
              </a:spcBef>
              <a:spcAft>
                <a:spcPts val="0"/>
              </a:spcAft>
              <a:buNone/>
            </a:pPr>
            <a:r>
              <a:t/>
            </a:r>
            <a:endParaRPr b="1" sz="1700"/>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97"/>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94" name="Google Shape;794;p97"/>
          <p:cNvSpPr/>
          <p:nvPr/>
        </p:nvSpPr>
        <p:spPr>
          <a:xfrm>
            <a:off x="581623" y="3146594"/>
            <a:ext cx="4117687" cy="3451848"/>
          </a:xfrm>
          <a:custGeom>
            <a:rect b="b" l="l" r="r" t="t"/>
            <a:pathLst>
              <a:path extrusionOk="0" h="3444599" w="4109040">
                <a:moveTo>
                  <a:pt x="0" y="0"/>
                </a:moveTo>
                <a:lnTo>
                  <a:pt x="4109040" y="0"/>
                </a:lnTo>
                <a:lnTo>
                  <a:pt x="4109040" y="3444599"/>
                </a:lnTo>
                <a:lnTo>
                  <a:pt x="0" y="34445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95" name="Google Shape;795;p97"/>
          <p:cNvSpPr/>
          <p:nvPr/>
        </p:nvSpPr>
        <p:spPr>
          <a:xfrm>
            <a:off x="5063216" y="3146594"/>
            <a:ext cx="4117687" cy="3451848"/>
          </a:xfrm>
          <a:custGeom>
            <a:rect b="b" l="l" r="r" t="t"/>
            <a:pathLst>
              <a:path extrusionOk="0" h="3444599" w="4109040">
                <a:moveTo>
                  <a:pt x="0" y="0"/>
                </a:moveTo>
                <a:lnTo>
                  <a:pt x="4109040" y="0"/>
                </a:lnTo>
                <a:lnTo>
                  <a:pt x="4109040" y="3444599"/>
                </a:lnTo>
                <a:lnTo>
                  <a:pt x="0" y="344459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96" name="Google Shape;796;p97"/>
          <p:cNvSpPr txBox="1"/>
          <p:nvPr/>
        </p:nvSpPr>
        <p:spPr>
          <a:xfrm>
            <a:off x="860854" y="1607548"/>
            <a:ext cx="8703900" cy="14283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lang="en-US" sz="1600"/>
              <a:t>Une carte de positionnement est un outil visuel qui compare deux produits ou avantages commerciaux sur un graphique. Elle permet d'identifier la position de votre entreprise et de vos concurrents les uns par rapport aux autres sur la base de ces facteurs. Une matrice concurrentielle est un élément courant des plans d'entreprise, illustrant la comparaison entre divers concurrents sur la base des facteurs décrits dans le cadre concurrentiel.</a:t>
            </a:r>
            <a:endParaRPr b="0" i="0" sz="1600" u="none" cap="none" strike="noStrike">
              <a:solidFill>
                <a:srgbClr val="000000"/>
              </a:solidFill>
              <a:latin typeface="Arial"/>
              <a:ea typeface="Arial"/>
              <a:cs typeface="Arial"/>
              <a:sym typeface="Arial"/>
            </a:endParaRPr>
          </a:p>
        </p:txBody>
      </p:sp>
      <p:sp>
        <p:nvSpPr>
          <p:cNvPr id="797" name="Google Shape;797;p97"/>
          <p:cNvSpPr txBox="1"/>
          <p:nvPr/>
        </p:nvSpPr>
        <p:spPr>
          <a:xfrm>
            <a:off x="3711351" y="1031862"/>
            <a:ext cx="3269100" cy="5757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Clr>
                <a:schemeClr val="dk1"/>
              </a:buClr>
              <a:buFont typeface="Arial"/>
              <a:buNone/>
            </a:pPr>
            <a:r>
              <a:rPr b="1" lang="en-US" sz="1700">
                <a:solidFill>
                  <a:schemeClr val="dk1"/>
                </a:solidFill>
              </a:rPr>
              <a:t>Analyse concurrentielle</a:t>
            </a:r>
            <a:endParaRPr b="1" sz="1700">
              <a:solidFill>
                <a:schemeClr val="dk1"/>
              </a:solidFill>
            </a:endParaRPr>
          </a:p>
          <a:p>
            <a:pPr indent="0" lvl="0" marL="0" marR="0" rtl="0" algn="ctr">
              <a:lnSpc>
                <a:spcPct val="120000"/>
              </a:lnSpc>
              <a:spcBef>
                <a:spcPts val="0"/>
              </a:spcBef>
              <a:spcAft>
                <a:spcPts val="0"/>
              </a:spcAft>
              <a:buNone/>
            </a:pPr>
            <a:r>
              <a:t/>
            </a:r>
            <a:endParaRPr b="1" sz="1700"/>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p98"/>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07" name="Google Shape;807;p98"/>
          <p:cNvSpPr txBox="1"/>
          <p:nvPr/>
        </p:nvSpPr>
        <p:spPr>
          <a:xfrm>
            <a:off x="1062395" y="986702"/>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Formulation de stratégies de différenciation</a:t>
            </a:r>
            <a:endParaRPr b="1" i="0" sz="1700" u="none" cap="none" strike="noStrike">
              <a:solidFill>
                <a:srgbClr val="000000"/>
              </a:solidFill>
              <a:latin typeface="Arial"/>
              <a:ea typeface="Arial"/>
              <a:cs typeface="Arial"/>
              <a:sym typeface="Arial"/>
            </a:endParaRPr>
          </a:p>
        </p:txBody>
      </p:sp>
      <p:sp>
        <p:nvSpPr>
          <p:cNvPr id="808" name="Google Shape;808;p98"/>
          <p:cNvSpPr txBox="1"/>
          <p:nvPr/>
        </p:nvSpPr>
        <p:spPr>
          <a:xfrm>
            <a:off x="860854" y="1607547"/>
            <a:ext cx="8703900" cy="59508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lang="en-US" sz="1600"/>
              <a:t>Qu'est-ce qu'une stratégie de différenciation?</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lang="en-US" sz="1600"/>
              <a:t>La stratégie de différenciation consiste à </a:t>
            </a:r>
            <a:r>
              <a:rPr lang="en-US" sz="1600">
                <a:solidFill>
                  <a:srgbClr val="00BF63"/>
                </a:solidFill>
              </a:rPr>
              <a:t>différencier un produit de ses concurrents</a:t>
            </a:r>
            <a:r>
              <a:rPr lang="en-US" sz="1600"/>
              <a:t> afin d'attirer efficacement un public cible. Il peut s'agir de mettre l'accent sur des prix plus bas, des caractéristiques spécialisées ou une meilleure qualité afin d'obtenir une reconnaissance de la marque et une part de marché. Le fait de cibler un marché de niche constitue une stratégie de différenciation ciblée, tandis que le fait de cibler un marché étendu constitue une stratégie de différenciation large. L'élaboration d'une proposition de valeur unique (PVA) est souvent la première étape de l'élaboration d'une stratégie de différenciation.</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rtl="0" algn="just">
              <a:lnSpc>
                <a:spcPct val="120000"/>
              </a:lnSpc>
              <a:spcBef>
                <a:spcPts val="0"/>
              </a:spcBef>
              <a:spcAft>
                <a:spcPts val="0"/>
              </a:spcAft>
              <a:buClr>
                <a:schemeClr val="dk1"/>
              </a:buClr>
              <a:buSzPts val="1100"/>
              <a:buFont typeface="Arial"/>
              <a:buNone/>
            </a:pPr>
            <a:r>
              <a:rPr b="1" lang="en-US" sz="1700"/>
              <a:t>Pourquoi la stratégie de différenciation est-elle importante?</a:t>
            </a:r>
            <a:endParaRPr b="1" sz="1700"/>
          </a:p>
          <a:p>
            <a:pPr indent="0" lvl="0" marL="0" rtl="0" algn="just">
              <a:lnSpc>
                <a:spcPct val="120000"/>
              </a:lnSpc>
              <a:spcBef>
                <a:spcPts val="0"/>
              </a:spcBef>
              <a:spcAft>
                <a:spcPts val="0"/>
              </a:spcAft>
              <a:buClr>
                <a:schemeClr val="dk1"/>
              </a:buClr>
              <a:buSzPts val="1100"/>
              <a:buFont typeface="Arial"/>
              <a:buNone/>
            </a:pPr>
            <a:r>
              <a:t/>
            </a:r>
            <a:endParaRPr b="1" sz="1700"/>
          </a:p>
          <a:p>
            <a:pPr indent="0" lvl="0" marL="0" rtl="0" algn="just">
              <a:lnSpc>
                <a:spcPct val="120000"/>
              </a:lnSpc>
              <a:spcBef>
                <a:spcPts val="0"/>
              </a:spcBef>
              <a:spcAft>
                <a:spcPts val="0"/>
              </a:spcAft>
              <a:buClr>
                <a:schemeClr val="dk1"/>
              </a:buClr>
              <a:buSzPts val="1100"/>
              <a:buFont typeface="Arial"/>
              <a:buNone/>
            </a:pPr>
            <a:r>
              <a:rPr lang="en-US" sz="1600"/>
              <a:t>Une stratégie de différenciation est essentielle pour permettre aux nouvelles entreprises de se démarquer et de réussir. Richard Branson souligne la nécessité d'offrir quelque chose d'unique que les concurrents plus importants ne peuvent pas facilement reproduire. Pour Virgin Atlantic, injecter de l'humour et du style dans la marque a permis de se différencier de concurrents comme British Airways. Sans une solide stratégie de différenciation, les nouvelles entreprises risquent d'avoir du mal à attirer des clients sur des marchés concurrentiels.</a:t>
            </a:r>
            <a:endParaRPr sz="1600"/>
          </a:p>
          <a:p>
            <a:pPr indent="0" lvl="0" marL="0" marR="0" rtl="0" algn="just">
              <a:lnSpc>
                <a:spcPct val="120000"/>
              </a:lnSpc>
              <a:spcBef>
                <a:spcPts val="0"/>
              </a:spcBef>
              <a:spcAft>
                <a:spcPts val="0"/>
              </a:spcAft>
              <a:buNone/>
            </a:pPr>
            <a:r>
              <a:t/>
            </a:r>
            <a:endParaRPr b="1" sz="1700"/>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sp>
        <p:nvSpPr>
          <p:cNvPr id="817" name="Google Shape;817;p99"/>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18" name="Google Shape;818;p99"/>
          <p:cNvSpPr/>
          <p:nvPr/>
        </p:nvSpPr>
        <p:spPr>
          <a:xfrm>
            <a:off x="6543878" y="3516556"/>
            <a:ext cx="3109508" cy="2989015"/>
          </a:xfrm>
          <a:custGeom>
            <a:rect b="b" l="l" r="r" t="t"/>
            <a:pathLst>
              <a:path extrusionOk="0" h="2982738" w="3102978">
                <a:moveTo>
                  <a:pt x="0" y="0"/>
                </a:moveTo>
                <a:lnTo>
                  <a:pt x="3102978" y="0"/>
                </a:lnTo>
                <a:lnTo>
                  <a:pt x="3102978" y="2982738"/>
                </a:lnTo>
                <a:lnTo>
                  <a:pt x="0" y="298273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19" name="Google Shape;819;p99"/>
          <p:cNvSpPr/>
          <p:nvPr/>
        </p:nvSpPr>
        <p:spPr>
          <a:xfrm>
            <a:off x="860855" y="3784609"/>
            <a:ext cx="4083994" cy="2720961"/>
          </a:xfrm>
          <a:custGeom>
            <a:rect b="b" l="l" r="r" t="t"/>
            <a:pathLst>
              <a:path extrusionOk="0" h="2715247" w="4075418">
                <a:moveTo>
                  <a:pt x="0" y="0"/>
                </a:moveTo>
                <a:lnTo>
                  <a:pt x="4075418" y="0"/>
                </a:lnTo>
                <a:lnTo>
                  <a:pt x="4075418" y="2715248"/>
                </a:lnTo>
                <a:lnTo>
                  <a:pt x="0" y="2715248"/>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20" name="Google Shape;820;p99"/>
          <p:cNvSpPr txBox="1"/>
          <p:nvPr/>
        </p:nvSpPr>
        <p:spPr>
          <a:xfrm>
            <a:off x="1062395" y="986702"/>
            <a:ext cx="8591100" cy="5757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Clr>
                <a:schemeClr val="dk1"/>
              </a:buClr>
              <a:buFont typeface="Arial"/>
              <a:buNone/>
            </a:pPr>
            <a:r>
              <a:rPr b="1" lang="en-US" sz="1700">
                <a:solidFill>
                  <a:schemeClr val="dk1"/>
                </a:solidFill>
              </a:rPr>
              <a:t>Formulation de stratégies de différenciation</a:t>
            </a:r>
            <a:endParaRPr b="1" sz="1700">
              <a:solidFill>
                <a:schemeClr val="dk1"/>
              </a:solidFill>
            </a:endParaRPr>
          </a:p>
          <a:p>
            <a:pPr indent="0" lvl="0" marL="0" marR="0" rtl="0" algn="ctr">
              <a:lnSpc>
                <a:spcPct val="120000"/>
              </a:lnSpc>
              <a:spcBef>
                <a:spcPts val="0"/>
              </a:spcBef>
              <a:spcAft>
                <a:spcPts val="0"/>
              </a:spcAft>
              <a:buNone/>
            </a:pPr>
            <a:r>
              <a:t/>
            </a:r>
            <a:endParaRPr b="1" sz="1700"/>
          </a:p>
        </p:txBody>
      </p:sp>
      <p:sp>
        <p:nvSpPr>
          <p:cNvPr id="821" name="Google Shape;821;p99"/>
          <p:cNvSpPr txBox="1"/>
          <p:nvPr/>
        </p:nvSpPr>
        <p:spPr>
          <a:xfrm>
            <a:off x="860862" y="1478054"/>
            <a:ext cx="8703900" cy="21456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lang="en-US" sz="1700"/>
              <a:t>Considérez les cinq stratégies de différenciation suivantes :</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1. </a:t>
            </a:r>
            <a:r>
              <a:rPr lang="en-US" sz="1700">
                <a:solidFill>
                  <a:srgbClr val="F7894A"/>
                </a:solidFill>
              </a:rPr>
              <a:t>Caractéristiques:</a:t>
            </a:r>
            <a:r>
              <a:rPr lang="en-US" sz="1700"/>
              <a:t> Introduire des éléments de conception ou des fonctions uniques.</a:t>
            </a:r>
            <a:endParaRPr sz="1700"/>
          </a:p>
          <a:p>
            <a:pPr indent="0" lvl="0" marL="0" rtl="0" algn="just">
              <a:lnSpc>
                <a:spcPct val="120000"/>
              </a:lnSpc>
              <a:spcBef>
                <a:spcPts val="0"/>
              </a:spcBef>
              <a:spcAft>
                <a:spcPts val="0"/>
              </a:spcAft>
              <a:buClr>
                <a:schemeClr val="dk1"/>
              </a:buClr>
              <a:buSzPts val="1100"/>
              <a:buFont typeface="Arial"/>
              <a:buNone/>
            </a:pPr>
            <a:r>
              <a:rPr lang="en-US" sz="1700"/>
              <a:t>2. </a:t>
            </a:r>
            <a:r>
              <a:rPr lang="en-US" sz="1700">
                <a:solidFill>
                  <a:srgbClr val="00BF63"/>
                </a:solidFill>
              </a:rPr>
              <a:t>Tonalité marketing:</a:t>
            </a:r>
            <a:r>
              <a:rPr lang="en-US" sz="1700"/>
              <a:t> Développer une image de marque et un style publicitaire distincts.</a:t>
            </a:r>
            <a:endParaRPr sz="1700"/>
          </a:p>
          <a:p>
            <a:pPr indent="0" lvl="0" marL="0" rtl="0" algn="just">
              <a:lnSpc>
                <a:spcPct val="120000"/>
              </a:lnSpc>
              <a:spcBef>
                <a:spcPts val="0"/>
              </a:spcBef>
              <a:spcAft>
                <a:spcPts val="0"/>
              </a:spcAft>
              <a:buClr>
                <a:schemeClr val="dk1"/>
              </a:buClr>
              <a:buSzPts val="1100"/>
              <a:buFont typeface="Arial"/>
              <a:buNone/>
            </a:pPr>
            <a:r>
              <a:rPr lang="en-US" sz="1700"/>
              <a:t>3. </a:t>
            </a:r>
            <a:r>
              <a:rPr lang="en-US" sz="1700">
                <a:solidFill>
                  <a:srgbClr val="FF5757"/>
                </a:solidFill>
              </a:rPr>
              <a:t>La tarification:</a:t>
            </a:r>
            <a:r>
              <a:rPr lang="en-US" sz="1700"/>
              <a:t> Ajuster les prix pour attirer les clients.</a:t>
            </a:r>
            <a:endParaRPr sz="1700"/>
          </a:p>
          <a:p>
            <a:pPr indent="0" lvl="0" marL="0" rtl="0" algn="just">
              <a:lnSpc>
                <a:spcPct val="120000"/>
              </a:lnSpc>
              <a:spcBef>
                <a:spcPts val="0"/>
              </a:spcBef>
              <a:spcAft>
                <a:spcPts val="0"/>
              </a:spcAft>
              <a:buClr>
                <a:schemeClr val="dk1"/>
              </a:buClr>
              <a:buSzPts val="1100"/>
              <a:buFont typeface="Arial"/>
              <a:buNone/>
            </a:pPr>
            <a:r>
              <a:rPr lang="en-US" sz="1700"/>
              <a:t>4. </a:t>
            </a:r>
            <a:r>
              <a:rPr lang="en-US" sz="1700">
                <a:solidFill>
                  <a:srgbClr val="167575"/>
                </a:solidFill>
              </a:rPr>
              <a:t>La qualité:</a:t>
            </a:r>
            <a:r>
              <a:rPr lang="en-US" sz="1700"/>
              <a:t> Mettre l'accent sur des produits et des services de haute qualité.</a:t>
            </a:r>
            <a:endParaRPr sz="1700"/>
          </a:p>
          <a:p>
            <a:pPr indent="0" lvl="0" marL="0" rtl="0" algn="just">
              <a:lnSpc>
                <a:spcPct val="120000"/>
              </a:lnSpc>
              <a:spcBef>
                <a:spcPts val="0"/>
              </a:spcBef>
              <a:spcAft>
                <a:spcPts val="0"/>
              </a:spcAft>
              <a:buSzPts val="1100"/>
              <a:buNone/>
            </a:pPr>
            <a:r>
              <a:rPr lang="en-US" sz="1700"/>
              <a:t>5. </a:t>
            </a:r>
            <a:r>
              <a:rPr lang="en-US" sz="1700">
                <a:solidFill>
                  <a:srgbClr val="FF66C4"/>
                </a:solidFill>
              </a:rPr>
              <a:t>Le service:</a:t>
            </a:r>
            <a:r>
              <a:rPr lang="en-US" sz="1700"/>
              <a:t> Fournir un excellent service à la clientèle.</a:t>
            </a:r>
            <a:endParaRPr sz="1700"/>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sp>
        <p:nvSpPr>
          <p:cNvPr id="830" name="Google Shape;830;p100"/>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1" name="Google Shape;831;p100"/>
          <p:cNvSpPr txBox="1"/>
          <p:nvPr/>
        </p:nvSpPr>
        <p:spPr>
          <a:xfrm>
            <a:off x="1196136" y="961868"/>
            <a:ext cx="8323500" cy="17388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1600"/>
              <a:t>Un outil stratégique pour évaluer les facteurs internes et externes qui influencent votre entreprise.</a:t>
            </a:r>
            <a:endParaRPr b="0" i="0" sz="1700" u="none" cap="none" strike="noStrike">
              <a:solidFill>
                <a:srgbClr val="000000"/>
              </a:solidFill>
              <a:latin typeface="Arial"/>
              <a:ea typeface="Arial"/>
              <a:cs typeface="Arial"/>
              <a:sym typeface="Arial"/>
            </a:endParaRPr>
          </a:p>
          <a:p>
            <a:pPr indent="0" lvl="0" marL="0" rtl="0" algn="l">
              <a:lnSpc>
                <a:spcPct val="119941"/>
              </a:lnSpc>
              <a:spcBef>
                <a:spcPts val="0"/>
              </a:spcBef>
              <a:spcAft>
                <a:spcPts val="0"/>
              </a:spcAft>
              <a:buClr>
                <a:schemeClr val="dk1"/>
              </a:buClr>
              <a:buSzPts val="1100"/>
              <a:buFont typeface="Arial"/>
              <a:buNone/>
            </a:pPr>
            <a:r>
              <a:rPr b="1" lang="en-US" sz="1600"/>
              <a:t>Qu'est-ce que l'analyse SWOT?</a:t>
            </a:r>
            <a:endParaRPr b="1" sz="1600"/>
          </a:p>
          <a:p>
            <a:pPr indent="0" lvl="0" marL="0" rtl="0" algn="l">
              <a:lnSpc>
                <a:spcPct val="119941"/>
              </a:lnSpc>
              <a:spcBef>
                <a:spcPts val="0"/>
              </a:spcBef>
              <a:spcAft>
                <a:spcPts val="0"/>
              </a:spcAft>
              <a:buClr>
                <a:schemeClr val="dk1"/>
              </a:buClr>
              <a:buSzPts val="1100"/>
              <a:buFont typeface="Arial"/>
              <a:buNone/>
            </a:pPr>
            <a:r>
              <a:rPr lang="en-US" sz="1600"/>
              <a:t>Il s'agit d'un acronyme pour Strengths (forces), Weaknesses (faiblesses), Opportunities (opportunités) et Threats (menaces).</a:t>
            </a:r>
            <a:endParaRPr sz="1600"/>
          </a:p>
          <a:p>
            <a:pPr indent="0" lvl="0" marL="0" marR="0" rtl="0" algn="l">
              <a:lnSpc>
                <a:spcPct val="119941"/>
              </a:lnSpc>
              <a:spcBef>
                <a:spcPts val="0"/>
              </a:spcBef>
              <a:spcAft>
                <a:spcPts val="0"/>
              </a:spcAft>
              <a:buNone/>
            </a:pPr>
            <a:r>
              <a:t/>
            </a:r>
            <a:endParaRPr b="1" sz="1700"/>
          </a:p>
        </p:txBody>
      </p:sp>
      <p:sp>
        <p:nvSpPr>
          <p:cNvPr id="832" name="Google Shape;832;p100"/>
          <p:cNvSpPr/>
          <p:nvPr/>
        </p:nvSpPr>
        <p:spPr>
          <a:xfrm>
            <a:off x="915247" y="2230504"/>
            <a:ext cx="705052" cy="998935"/>
          </a:xfrm>
          <a:custGeom>
            <a:rect b="b" l="l" r="r" t="t"/>
            <a:pathLst>
              <a:path extrusionOk="0" h="1182686" w="866317">
                <a:moveTo>
                  <a:pt x="0" y="0"/>
                </a:moveTo>
                <a:lnTo>
                  <a:pt x="866317" y="0"/>
                </a:lnTo>
                <a:lnTo>
                  <a:pt x="866317" y="1182686"/>
                </a:lnTo>
                <a:lnTo>
                  <a:pt x="0" y="118268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3" name="Google Shape;833;p100"/>
          <p:cNvSpPr/>
          <p:nvPr/>
        </p:nvSpPr>
        <p:spPr>
          <a:xfrm>
            <a:off x="836425" y="3549237"/>
            <a:ext cx="1025784" cy="791136"/>
          </a:xfrm>
          <a:custGeom>
            <a:rect b="b" l="l" r="r" t="t"/>
            <a:pathLst>
              <a:path extrusionOk="0" h="789475" w="1023630">
                <a:moveTo>
                  <a:pt x="0" y="0"/>
                </a:moveTo>
                <a:lnTo>
                  <a:pt x="1023630" y="0"/>
                </a:lnTo>
                <a:lnTo>
                  <a:pt x="1023630" y="789475"/>
                </a:lnTo>
                <a:lnTo>
                  <a:pt x="0" y="78947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4" name="Google Shape;834;p100"/>
          <p:cNvSpPr/>
          <p:nvPr/>
        </p:nvSpPr>
        <p:spPr>
          <a:xfrm>
            <a:off x="797689" y="4664905"/>
            <a:ext cx="1103257" cy="962591"/>
          </a:xfrm>
          <a:custGeom>
            <a:rect b="b" l="l" r="r" t="t"/>
            <a:pathLst>
              <a:path extrusionOk="0" h="960570" w="1100940">
                <a:moveTo>
                  <a:pt x="0" y="0"/>
                </a:moveTo>
                <a:lnTo>
                  <a:pt x="1100939" y="0"/>
                </a:lnTo>
                <a:lnTo>
                  <a:pt x="1100939" y="960569"/>
                </a:lnTo>
                <a:lnTo>
                  <a:pt x="0" y="96056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5" name="Google Shape;835;p100"/>
          <p:cNvSpPr/>
          <p:nvPr/>
        </p:nvSpPr>
        <p:spPr>
          <a:xfrm>
            <a:off x="952912" y="5952027"/>
            <a:ext cx="792810" cy="703619"/>
          </a:xfrm>
          <a:custGeom>
            <a:rect b="b" l="l" r="r" t="t"/>
            <a:pathLst>
              <a:path extrusionOk="0" h="702141" w="791145">
                <a:moveTo>
                  <a:pt x="0" y="0"/>
                </a:moveTo>
                <a:lnTo>
                  <a:pt x="791145" y="0"/>
                </a:lnTo>
                <a:lnTo>
                  <a:pt x="791145" y="702141"/>
                </a:lnTo>
                <a:lnTo>
                  <a:pt x="0" y="7021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6" name="Google Shape;836;p100"/>
          <p:cNvSpPr txBox="1"/>
          <p:nvPr/>
        </p:nvSpPr>
        <p:spPr>
          <a:xfrm>
            <a:off x="1055184" y="585135"/>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Analyse SWOT</a:t>
            </a:r>
            <a:endParaRPr b="1" i="0" sz="1700" u="none" cap="none" strike="noStrike">
              <a:solidFill>
                <a:srgbClr val="000000"/>
              </a:solidFill>
              <a:latin typeface="Arial"/>
              <a:ea typeface="Arial"/>
              <a:cs typeface="Arial"/>
              <a:sym typeface="Arial"/>
            </a:endParaRPr>
          </a:p>
        </p:txBody>
      </p:sp>
      <p:sp>
        <p:nvSpPr>
          <p:cNvPr id="837" name="Google Shape;837;p100"/>
          <p:cNvSpPr txBox="1"/>
          <p:nvPr/>
        </p:nvSpPr>
        <p:spPr>
          <a:xfrm>
            <a:off x="1620298" y="1964670"/>
            <a:ext cx="8323500" cy="5435700"/>
          </a:xfrm>
          <a:prstGeom prst="rect">
            <a:avLst/>
          </a:prstGeom>
          <a:noFill/>
          <a:ln>
            <a:noFill/>
          </a:ln>
        </p:spPr>
        <p:txBody>
          <a:bodyPr anchorCtr="0" anchor="t" bIns="0" lIns="0" spcFirstLastPara="1" rIns="0" wrap="square" tIns="0">
            <a:spAutoFit/>
          </a:bodyPr>
          <a:lstStyle/>
          <a:p>
            <a:pPr indent="0" lvl="0" marL="0" marR="0" rtl="0" algn="l">
              <a:lnSpc>
                <a:spcPct val="113333"/>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0" lvl="0" marL="0" marR="0" rtl="0" algn="l">
              <a:lnSpc>
                <a:spcPct val="113333"/>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177548" lvl="1" marL="367802" marR="0" rtl="0" algn="l">
              <a:lnSpc>
                <a:spcPct val="120000"/>
              </a:lnSpc>
              <a:spcBef>
                <a:spcPts val="0"/>
              </a:spcBef>
              <a:spcAft>
                <a:spcPts val="0"/>
              </a:spcAft>
              <a:buClr>
                <a:srgbClr val="000000"/>
              </a:buClr>
              <a:buSzPts val="1600"/>
              <a:buFont typeface="Arial"/>
              <a:buChar char="•"/>
            </a:pPr>
            <a:r>
              <a:rPr b="1" lang="en-US" sz="1600"/>
              <a:t>Points forts:</a:t>
            </a:r>
            <a:r>
              <a:rPr lang="en-US" sz="1600"/>
              <a:t> identifiez les domaines clés dans lesquels votre entreprise excelle, en mettant en valeur ses avantages concurrentiels et ses ressources.</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8" lvl="1" marL="367802" marR="0" rtl="0" algn="l">
              <a:lnSpc>
                <a:spcPct val="120000"/>
              </a:lnSpc>
              <a:spcBef>
                <a:spcPts val="0"/>
              </a:spcBef>
              <a:spcAft>
                <a:spcPts val="0"/>
              </a:spcAft>
              <a:buClr>
                <a:srgbClr val="000000"/>
              </a:buClr>
              <a:buSzPts val="1700"/>
              <a:buFont typeface="Arial"/>
              <a:buChar char="•"/>
            </a:pPr>
            <a:r>
              <a:rPr b="1" lang="en-US" sz="1600"/>
              <a:t>Faiblesses</a:t>
            </a:r>
            <a:r>
              <a:rPr b="1" lang="en-US" sz="1700"/>
              <a:t>: </a:t>
            </a:r>
            <a:r>
              <a:rPr lang="en-US" sz="1600"/>
              <a:t>Mettez en évidence les défis et les limites internes susceptibles d'entraver la croissance ou les performances de votre entreprise.</a:t>
            </a:r>
            <a:endParaRPr sz="1600"/>
          </a:p>
          <a:p>
            <a:pPr indent="0" lvl="0" marL="914400" marR="0" rtl="0" algn="l">
              <a:lnSpc>
                <a:spcPct val="120000"/>
              </a:lnSpc>
              <a:spcBef>
                <a:spcPts val="0"/>
              </a:spcBef>
              <a:spcAft>
                <a:spcPts val="0"/>
              </a:spcAft>
              <a:buNone/>
            </a:pPr>
            <a:r>
              <a:t/>
            </a:r>
            <a:endParaRPr sz="1600"/>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8" lvl="1" marL="367802" marR="0" rtl="0" algn="l">
              <a:lnSpc>
                <a:spcPct val="120000"/>
              </a:lnSpc>
              <a:spcBef>
                <a:spcPts val="0"/>
              </a:spcBef>
              <a:spcAft>
                <a:spcPts val="0"/>
              </a:spcAft>
              <a:buClr>
                <a:srgbClr val="000000"/>
              </a:buClr>
              <a:buSzPts val="1700"/>
              <a:buFont typeface="Arial"/>
              <a:buChar char="•"/>
            </a:pPr>
            <a:r>
              <a:rPr b="1" lang="en-US" sz="1600"/>
              <a:t>Opportunités</a:t>
            </a:r>
            <a:r>
              <a:rPr b="1" lang="en-US" sz="1700"/>
              <a:t>:</a:t>
            </a:r>
            <a:r>
              <a:rPr lang="en-US" sz="1600"/>
              <a:t> Explorer les possibilités d'expansion et de développement, en s'alignant sur les tendances émergentes du marché ou sur les besoins des clients.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03200" lvl="0" marL="400050" marR="0" rtl="0" algn="l">
              <a:lnSpc>
                <a:spcPct val="120000"/>
              </a:lnSpc>
              <a:spcBef>
                <a:spcPts val="0"/>
              </a:spcBef>
              <a:spcAft>
                <a:spcPts val="0"/>
              </a:spcAft>
              <a:buSzPts val="1400"/>
              <a:buChar char="●"/>
            </a:pPr>
            <a:r>
              <a:rPr b="1" lang="en-US" sz="1600"/>
              <a:t>Menaces</a:t>
            </a:r>
            <a:r>
              <a:rPr b="1" lang="en-US" sz="1700"/>
              <a:t>: </a:t>
            </a:r>
            <a:r>
              <a:rPr lang="en-US" sz="1600"/>
              <a:t>Évaluer les facteurs externes susceptibles de présenter des risques ou de perturber le fonctionnement de votre entreprise, en veillant à mettre en place des stratégies proactives de gestion des risques.</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19941"/>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101"/>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847" name="Google Shape;847;p101"/>
          <p:cNvSpPr/>
          <p:nvPr/>
        </p:nvSpPr>
        <p:spPr>
          <a:xfrm>
            <a:off x="1583718" y="767884"/>
            <a:ext cx="7548341" cy="4888560"/>
          </a:xfrm>
          <a:custGeom>
            <a:rect b="b" l="l" r="r" t="t"/>
            <a:pathLst>
              <a:path extrusionOk="0" h="5861950" w="8562539">
                <a:moveTo>
                  <a:pt x="0" y="0"/>
                </a:moveTo>
                <a:lnTo>
                  <a:pt x="8562539" y="0"/>
                </a:lnTo>
                <a:lnTo>
                  <a:pt x="8562539" y="5861951"/>
                </a:lnTo>
                <a:lnTo>
                  <a:pt x="0" y="5861951"/>
                </a:lnTo>
                <a:lnTo>
                  <a:pt x="0" y="0"/>
                </a:lnTo>
                <a:close/>
              </a:path>
            </a:pathLst>
          </a:custGeom>
          <a:blipFill rotWithShape="1">
            <a:blip r:embed="rId4">
              <a:alphaModFix/>
            </a:blip>
            <a:stretch>
              <a:fillRect b="0" l="0" r="0" t="-4984"/>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848" name="Google Shape;848;p101"/>
          <p:cNvSpPr txBox="1"/>
          <p:nvPr/>
        </p:nvSpPr>
        <p:spPr>
          <a:xfrm>
            <a:off x="1062393" y="336961"/>
            <a:ext cx="8591100" cy="5916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Clr>
                <a:schemeClr val="dk1"/>
              </a:buClr>
              <a:buFont typeface="Arial"/>
              <a:buNone/>
            </a:pPr>
            <a:r>
              <a:rPr b="1" lang="en-US" sz="1700">
                <a:solidFill>
                  <a:schemeClr val="dk1"/>
                </a:solidFill>
              </a:rPr>
              <a:t>Analyse SWOT</a:t>
            </a:r>
            <a:endParaRPr b="1" sz="1700">
              <a:solidFill>
                <a:schemeClr val="dk1"/>
              </a:solidFill>
            </a:endParaRPr>
          </a:p>
          <a:p>
            <a:pPr indent="0" lvl="0" marL="0" marR="0" rtl="0" algn="ctr">
              <a:lnSpc>
                <a:spcPct val="120000"/>
              </a:lnSpc>
              <a:spcBef>
                <a:spcPts val="0"/>
              </a:spcBef>
              <a:spcAft>
                <a:spcPts val="0"/>
              </a:spcAft>
              <a:buNone/>
            </a:pPr>
            <a:r>
              <a:t/>
            </a:r>
            <a:endParaRPr b="1" sz="1804"/>
          </a:p>
        </p:txBody>
      </p:sp>
      <p:sp>
        <p:nvSpPr>
          <p:cNvPr id="849" name="Google Shape;849;p101"/>
          <p:cNvSpPr txBox="1"/>
          <p:nvPr/>
        </p:nvSpPr>
        <p:spPr>
          <a:xfrm>
            <a:off x="1829052" y="5835288"/>
            <a:ext cx="7057800" cy="6108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804" u="sng">
                <a:solidFill>
                  <a:schemeClr val="accent1"/>
                </a:solidFill>
              </a:rPr>
              <a:t>Comment faire une analyse SWOT (avec des exemples et un modèle gratuit!)</a:t>
            </a:r>
            <a:endParaRPr b="1" i="0" sz="1403" u="sng" cap="none" strike="noStrike">
              <a:solidFill>
                <a:schemeClr val="accent1"/>
              </a:solidFill>
              <a:latin typeface="Arial"/>
              <a:ea typeface="Arial"/>
              <a:cs typeface="Arial"/>
              <a:sym typeface="Arial"/>
            </a:endParaRPr>
          </a:p>
        </p:txBody>
      </p:sp>
      <p:sp>
        <p:nvSpPr>
          <p:cNvPr id="850" name="Google Shape;850;p101"/>
          <p:cNvSpPr/>
          <p:nvPr/>
        </p:nvSpPr>
        <p:spPr>
          <a:xfrm>
            <a:off x="825190" y="5296829"/>
            <a:ext cx="869795" cy="871627"/>
          </a:xfrm>
          <a:prstGeom prst="curvedRightArrow">
            <a:avLst>
              <a:gd fmla="val 25000" name="adj1"/>
              <a:gd fmla="val 50000" name="adj2"/>
              <a:gd fmla="val 25000" name="adj3"/>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102"/>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60" name="Google Shape;860;p102"/>
          <p:cNvSpPr/>
          <p:nvPr/>
        </p:nvSpPr>
        <p:spPr>
          <a:xfrm>
            <a:off x="7775843" y="508630"/>
            <a:ext cx="1385509" cy="1456514"/>
          </a:xfrm>
          <a:custGeom>
            <a:rect b="b" l="l" r="r" t="t"/>
            <a:pathLst>
              <a:path extrusionOk="0" h="1453455" w="1382599">
                <a:moveTo>
                  <a:pt x="0" y="0"/>
                </a:moveTo>
                <a:lnTo>
                  <a:pt x="1382599" y="0"/>
                </a:lnTo>
                <a:lnTo>
                  <a:pt x="1382599" y="1453455"/>
                </a:lnTo>
                <a:lnTo>
                  <a:pt x="0" y="145345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61" name="Google Shape;861;p102"/>
          <p:cNvSpPr/>
          <p:nvPr/>
        </p:nvSpPr>
        <p:spPr>
          <a:xfrm>
            <a:off x="3853782" y="5262478"/>
            <a:ext cx="2421534" cy="1507404"/>
          </a:xfrm>
          <a:custGeom>
            <a:rect b="b" l="l" r="r" t="t"/>
            <a:pathLst>
              <a:path extrusionOk="0" h="1504239" w="2416449">
                <a:moveTo>
                  <a:pt x="0" y="0"/>
                </a:moveTo>
                <a:lnTo>
                  <a:pt x="2416449" y="0"/>
                </a:lnTo>
                <a:lnTo>
                  <a:pt x="2416449" y="1504240"/>
                </a:lnTo>
                <a:lnTo>
                  <a:pt x="0" y="150424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62" name="Google Shape;862;p102"/>
          <p:cNvSpPr txBox="1"/>
          <p:nvPr/>
        </p:nvSpPr>
        <p:spPr>
          <a:xfrm>
            <a:off x="768979" y="718741"/>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Évaluation et gestion des risques</a:t>
            </a:r>
            <a:endParaRPr b="1" i="0" sz="1700" u="none" cap="none" strike="noStrike">
              <a:solidFill>
                <a:srgbClr val="000000"/>
              </a:solidFill>
              <a:latin typeface="Arial"/>
              <a:ea typeface="Arial"/>
              <a:cs typeface="Arial"/>
              <a:sym typeface="Arial"/>
            </a:endParaRPr>
          </a:p>
        </p:txBody>
      </p:sp>
      <p:sp>
        <p:nvSpPr>
          <p:cNvPr id="863" name="Google Shape;863;p102"/>
          <p:cNvSpPr txBox="1"/>
          <p:nvPr/>
        </p:nvSpPr>
        <p:spPr>
          <a:xfrm>
            <a:off x="616249" y="1441101"/>
            <a:ext cx="8450400" cy="3808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chemeClr val="dk1"/>
              </a:buClr>
              <a:buSzPts val="1100"/>
              <a:buFont typeface="Arial"/>
              <a:buNone/>
            </a:pPr>
            <a:r>
              <a:rPr b="1" lang="en-US" sz="1600"/>
              <a:t>Le processus de gestion des risques comporte cinq étapes clés:</a:t>
            </a:r>
            <a:endParaRPr b="1" sz="1600"/>
          </a:p>
          <a:p>
            <a:pPr indent="0" lvl="0" marL="0" rtl="0" algn="l">
              <a:lnSpc>
                <a:spcPct val="120000"/>
              </a:lnSpc>
              <a:spcBef>
                <a:spcPts val="0"/>
              </a:spcBef>
              <a:spcAft>
                <a:spcPts val="0"/>
              </a:spcAft>
              <a:buClr>
                <a:schemeClr val="dk1"/>
              </a:buClr>
              <a:buSzPts val="1100"/>
              <a:buFont typeface="Arial"/>
              <a:buNone/>
            </a:pPr>
            <a:r>
              <a:t/>
            </a:r>
            <a:endParaRPr sz="1600"/>
          </a:p>
          <a:p>
            <a:pPr indent="0" lvl="0" marL="0" rtl="0" algn="l">
              <a:lnSpc>
                <a:spcPct val="120000"/>
              </a:lnSpc>
              <a:spcBef>
                <a:spcPts val="0"/>
              </a:spcBef>
              <a:spcAft>
                <a:spcPts val="0"/>
              </a:spcAft>
              <a:buClr>
                <a:schemeClr val="dk1"/>
              </a:buClr>
              <a:buSzPts val="1100"/>
              <a:buFont typeface="Arial"/>
              <a:buNone/>
            </a:pPr>
            <a:r>
              <a:rPr lang="en-US" sz="1600"/>
              <a:t>1. Identification des risques : Identifier les risques potentiels qui pourraient affecter l'organisation par le biais d'un brainstorming et d'une analyse des tendances.</a:t>
            </a:r>
            <a:endParaRPr sz="1600"/>
          </a:p>
          <a:p>
            <a:pPr indent="0" lvl="0" marL="0" rtl="0" algn="l">
              <a:lnSpc>
                <a:spcPct val="120000"/>
              </a:lnSpc>
              <a:spcBef>
                <a:spcPts val="0"/>
              </a:spcBef>
              <a:spcAft>
                <a:spcPts val="0"/>
              </a:spcAft>
              <a:buClr>
                <a:schemeClr val="dk1"/>
              </a:buClr>
              <a:buSzPts val="1100"/>
              <a:buFont typeface="Arial"/>
              <a:buNone/>
            </a:pPr>
            <a:r>
              <a:rPr lang="en-US" sz="1600"/>
              <a:t>2. Analyse des risques : Évaluer la probabilité et l'impact de chaque risque, en les classant par ordre de priorité.</a:t>
            </a:r>
            <a:endParaRPr sz="1600"/>
          </a:p>
          <a:p>
            <a:pPr indent="0" lvl="0" marL="0" rtl="0" algn="l">
              <a:lnSpc>
                <a:spcPct val="120000"/>
              </a:lnSpc>
              <a:spcBef>
                <a:spcPts val="0"/>
              </a:spcBef>
              <a:spcAft>
                <a:spcPts val="0"/>
              </a:spcAft>
              <a:buClr>
                <a:schemeClr val="dk1"/>
              </a:buClr>
              <a:buSzPts val="1100"/>
              <a:buFont typeface="Arial"/>
              <a:buNone/>
            </a:pPr>
            <a:r>
              <a:rPr lang="en-US" sz="1600"/>
              <a:t>3. Contrôle des risques : Mettre en œuvre des mesures pour atténuer ou éliminer les risques identifiés, ce qui peut impliquer des changements de processus ou des investissements.</a:t>
            </a:r>
            <a:endParaRPr sz="1600"/>
          </a:p>
          <a:p>
            <a:pPr indent="0" lvl="0" marL="0" rtl="0" algn="l">
              <a:lnSpc>
                <a:spcPct val="120000"/>
              </a:lnSpc>
              <a:spcBef>
                <a:spcPts val="0"/>
              </a:spcBef>
              <a:spcAft>
                <a:spcPts val="0"/>
              </a:spcAft>
              <a:buClr>
                <a:schemeClr val="dk1"/>
              </a:buClr>
              <a:buSzPts val="1100"/>
              <a:buFont typeface="Arial"/>
              <a:buNone/>
            </a:pPr>
            <a:r>
              <a:rPr lang="en-US" sz="1600"/>
              <a:t>4. Financement des risques : Allouer des fonds pour couvrir les risques potentiels par le biais d'une assurance, de fonds de réserve ou d'une auto-assurance.</a:t>
            </a:r>
            <a:endParaRPr sz="1600"/>
          </a:p>
          <a:p>
            <a:pPr indent="0" lvl="0" marL="0" rtl="0" algn="l">
              <a:lnSpc>
                <a:spcPct val="120000"/>
              </a:lnSpc>
              <a:spcBef>
                <a:spcPts val="0"/>
              </a:spcBef>
              <a:spcAft>
                <a:spcPts val="0"/>
              </a:spcAft>
              <a:buClr>
                <a:schemeClr val="dk1"/>
              </a:buClr>
              <a:buSzPts val="1100"/>
              <a:buFont typeface="Arial"/>
              <a:buNone/>
            </a:pPr>
            <a:r>
              <a:rPr lang="en-US" sz="1600"/>
              <a:t>5. Gestion des sinistres : Gérer les réclamations réelles ou potentielles résultant d'événements à risque, y compris l'enquête, la négociation et le paiement.</a:t>
            </a:r>
            <a:endParaRPr sz="1600"/>
          </a:p>
          <a:p>
            <a:pPr indent="0" lvl="0" marL="0" marR="0" rtl="0" algn="l">
              <a:lnSpc>
                <a:spcPct val="120000"/>
              </a:lnSpc>
              <a:spcBef>
                <a:spcPts val="0"/>
              </a:spcBef>
              <a:spcAft>
                <a:spcPts val="0"/>
              </a:spcAft>
              <a:buNone/>
            </a:pPr>
            <a:r>
              <a:t/>
            </a:r>
            <a:endParaRPr b="1" sz="1700"/>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103"/>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73" name="Google Shape;873;p103"/>
          <p:cNvSpPr txBox="1"/>
          <p:nvPr/>
        </p:nvSpPr>
        <p:spPr>
          <a:xfrm>
            <a:off x="808585" y="924264"/>
            <a:ext cx="8844900" cy="66525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b="1" lang="en-US" sz="1500"/>
              <a:t>Risque financier </a:t>
            </a:r>
            <a:endParaRPr b="1" sz="1500"/>
          </a:p>
          <a:p>
            <a:pPr indent="0" lvl="0" marL="0" rtl="0" algn="just">
              <a:lnSpc>
                <a:spcPct val="120000"/>
              </a:lnSpc>
              <a:spcBef>
                <a:spcPts val="0"/>
              </a:spcBef>
              <a:spcAft>
                <a:spcPts val="0"/>
              </a:spcAft>
              <a:buClr>
                <a:schemeClr val="dk1"/>
              </a:buClr>
              <a:buSzPts val="1100"/>
              <a:buFont typeface="Arial"/>
              <a:buNone/>
            </a:pPr>
            <a:r>
              <a:rPr lang="en-US" sz="1500"/>
              <a:t>Les entrepreneurs sont des preneurs de risques, animés par la volonté de combler les lacunes du secteur. </a:t>
            </a:r>
            <a:endParaRPr sz="1500"/>
          </a:p>
          <a:p>
            <a:pPr indent="0" lvl="0" marL="0" rtl="0" algn="just">
              <a:lnSpc>
                <a:spcPct val="120000"/>
              </a:lnSpc>
              <a:spcBef>
                <a:spcPts val="0"/>
              </a:spcBef>
              <a:spcAft>
                <a:spcPts val="0"/>
              </a:spcAft>
              <a:buClr>
                <a:schemeClr val="dk1"/>
              </a:buClr>
              <a:buSzPts val="1100"/>
              <a:buFont typeface="Arial"/>
              <a:buNone/>
            </a:pPr>
            <a:r>
              <a:rPr lang="en-US" sz="1500"/>
              <a:t>Ils quittent souvent un emploi stable pour lancer une entreprise, faisant face à des incertitudes telles qu'un revenu instable et un temps personnel limité. Avant de se lancer, ils doivent évaluer et minimiser les risques courants.</a:t>
            </a:r>
            <a:endParaRPr sz="1500"/>
          </a:p>
          <a:p>
            <a:pPr indent="0" lvl="0" marL="0" rtl="0" algn="just">
              <a:lnSpc>
                <a:spcPct val="120000"/>
              </a:lnSpc>
              <a:spcBef>
                <a:spcPts val="0"/>
              </a:spcBef>
              <a:spcAft>
                <a:spcPts val="0"/>
              </a:spcAft>
              <a:buClr>
                <a:schemeClr val="dk1"/>
              </a:buClr>
              <a:buSzPts val="1100"/>
              <a:buFont typeface="Arial"/>
              <a:buNone/>
            </a:pPr>
            <a:r>
              <a:t/>
            </a:r>
            <a:endParaRPr b="1" sz="1500"/>
          </a:p>
          <a:p>
            <a:pPr indent="0" lvl="0" marL="0" rtl="0" algn="just">
              <a:lnSpc>
                <a:spcPct val="120000"/>
              </a:lnSpc>
              <a:spcBef>
                <a:spcPts val="0"/>
              </a:spcBef>
              <a:spcAft>
                <a:spcPts val="0"/>
              </a:spcAft>
              <a:buClr>
                <a:schemeClr val="dk1"/>
              </a:buClr>
              <a:buSzPts val="1100"/>
              <a:buFont typeface="Arial"/>
              <a:buNone/>
            </a:pPr>
            <a:r>
              <a:rPr b="1" lang="en-US" sz="1500"/>
              <a:t>Risque stratégique </a:t>
            </a:r>
            <a:endParaRPr b="1" sz="1500"/>
          </a:p>
          <a:p>
            <a:pPr indent="0" lvl="0" marL="0" rtl="0" algn="just">
              <a:lnSpc>
                <a:spcPct val="120000"/>
              </a:lnSpc>
              <a:spcBef>
                <a:spcPts val="0"/>
              </a:spcBef>
              <a:spcAft>
                <a:spcPts val="0"/>
              </a:spcAft>
              <a:buClr>
                <a:schemeClr val="dk1"/>
              </a:buClr>
              <a:buSzPts val="1100"/>
              <a:buFont typeface="Arial"/>
              <a:buNone/>
            </a:pPr>
            <a:r>
              <a:rPr lang="en-US" sz="1500"/>
              <a:t>Le risque stratégique survient lorsque l'évolution du marché ou de l'environnement rend les stratégies choisies inefficaces, ce qui a un impact sur la capacité de l'entreprise à atteindre ses objectifs et ses indicateurs clés de performance (ICP).</a:t>
            </a:r>
            <a:endParaRPr sz="1500"/>
          </a:p>
          <a:p>
            <a:pPr indent="0" lvl="0" marL="0" rtl="0" algn="just">
              <a:lnSpc>
                <a:spcPct val="120000"/>
              </a:lnSpc>
              <a:spcBef>
                <a:spcPts val="0"/>
              </a:spcBef>
              <a:spcAft>
                <a:spcPts val="0"/>
              </a:spcAft>
              <a:buClr>
                <a:schemeClr val="dk1"/>
              </a:buClr>
              <a:buSzPts val="1100"/>
              <a:buFont typeface="Arial"/>
              <a:buNone/>
            </a:pPr>
            <a:r>
              <a:t/>
            </a:r>
            <a:endParaRPr b="1" sz="1500"/>
          </a:p>
          <a:p>
            <a:pPr indent="0" lvl="0" marL="0" rtl="0" algn="just">
              <a:lnSpc>
                <a:spcPct val="120000"/>
              </a:lnSpc>
              <a:spcBef>
                <a:spcPts val="0"/>
              </a:spcBef>
              <a:spcAft>
                <a:spcPts val="0"/>
              </a:spcAft>
              <a:buClr>
                <a:schemeClr val="dk1"/>
              </a:buClr>
              <a:buSzPts val="1100"/>
              <a:buFont typeface="Arial"/>
              <a:buNone/>
            </a:pPr>
            <a:r>
              <a:rPr b="1" lang="en-US" sz="1500"/>
              <a:t>Risque technologique </a:t>
            </a:r>
            <a:endParaRPr b="1" sz="1500"/>
          </a:p>
          <a:p>
            <a:pPr indent="0" lvl="0" marL="0" rtl="0" algn="just">
              <a:lnSpc>
                <a:spcPct val="120000"/>
              </a:lnSpc>
              <a:spcBef>
                <a:spcPts val="0"/>
              </a:spcBef>
              <a:spcAft>
                <a:spcPts val="0"/>
              </a:spcAft>
              <a:buClr>
                <a:schemeClr val="dk1"/>
              </a:buClr>
              <a:buSzPts val="1100"/>
              <a:buFont typeface="Arial"/>
              <a:buNone/>
            </a:pPr>
            <a:r>
              <a:rPr lang="en-US" sz="1500"/>
              <a:t>Le risque technologique consiste à s'adapter aux technologies émergentes, qui peuvent être perturbatrices et nécessiter des investissements importants dans de nouveaux systèmes et processus, ce qui a un impact sur les performances financières.</a:t>
            </a:r>
            <a:endParaRPr sz="1500"/>
          </a:p>
          <a:p>
            <a:pPr indent="0" lvl="0" marL="0" rtl="0" algn="just">
              <a:lnSpc>
                <a:spcPct val="120000"/>
              </a:lnSpc>
              <a:spcBef>
                <a:spcPts val="0"/>
              </a:spcBef>
              <a:spcAft>
                <a:spcPts val="0"/>
              </a:spcAft>
              <a:buClr>
                <a:schemeClr val="dk1"/>
              </a:buClr>
              <a:buSzPts val="1100"/>
              <a:buFont typeface="Arial"/>
              <a:buNone/>
            </a:pPr>
            <a:r>
              <a:t/>
            </a:r>
            <a:endParaRPr b="1" sz="1500"/>
          </a:p>
          <a:p>
            <a:pPr indent="0" lvl="0" marL="0" rtl="0" algn="just">
              <a:lnSpc>
                <a:spcPct val="120000"/>
              </a:lnSpc>
              <a:spcBef>
                <a:spcPts val="0"/>
              </a:spcBef>
              <a:spcAft>
                <a:spcPts val="0"/>
              </a:spcAft>
              <a:buClr>
                <a:schemeClr val="dk1"/>
              </a:buClr>
              <a:buSzPts val="1100"/>
              <a:buFont typeface="Arial"/>
              <a:buNone/>
            </a:pPr>
            <a:r>
              <a:rPr b="1" lang="en-US" sz="1500"/>
              <a:t>Risque de marché</a:t>
            </a:r>
            <a:endParaRPr b="1" sz="1500"/>
          </a:p>
          <a:p>
            <a:pPr indent="0" lvl="0" marL="0" rtl="0" algn="just">
              <a:lnSpc>
                <a:spcPct val="120000"/>
              </a:lnSpc>
              <a:spcBef>
                <a:spcPts val="0"/>
              </a:spcBef>
              <a:spcAft>
                <a:spcPts val="0"/>
              </a:spcAft>
              <a:buClr>
                <a:schemeClr val="dk1"/>
              </a:buClr>
              <a:buSzPts val="1100"/>
              <a:buFont typeface="Arial"/>
              <a:buNone/>
            </a:pPr>
            <a:r>
              <a:rPr lang="en-US" sz="1500"/>
              <a:t>Le risque de marché englobe divers facteurs, notamment les fluctuations économiques, les tendances du marché et les actions des concurrents, qui peuvent tous avoir une incidence sur la demande et le succès d'un produit ou d'un service, ce qui nécessite une analyse approfondie du marché de la part des entrepreneurs.</a:t>
            </a:r>
            <a:endParaRPr sz="1500"/>
          </a:p>
          <a:p>
            <a:pPr indent="0" lvl="0" marL="0" marR="0" rtl="0" algn="just">
              <a:lnSpc>
                <a:spcPct val="120000"/>
              </a:lnSpc>
              <a:spcBef>
                <a:spcPts val="0"/>
              </a:spcBef>
              <a:spcAft>
                <a:spcPts val="0"/>
              </a:spcAft>
              <a:buNone/>
            </a:pPr>
            <a:r>
              <a:t/>
            </a:r>
            <a:endParaRPr b="1" sz="1600"/>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74" name="Google Shape;874;p103"/>
          <p:cNvSpPr txBox="1"/>
          <p:nvPr/>
        </p:nvSpPr>
        <p:spPr>
          <a:xfrm>
            <a:off x="1062343" y="563434"/>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Identification des risques</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104"/>
          <p:cNvSpPr/>
          <p:nvPr/>
        </p:nvSpPr>
        <p:spPr>
          <a:xfrm>
            <a:off x="0"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84" name="Google Shape;884;p104"/>
          <p:cNvSpPr txBox="1"/>
          <p:nvPr/>
        </p:nvSpPr>
        <p:spPr>
          <a:xfrm>
            <a:off x="761428" y="879659"/>
            <a:ext cx="8880000" cy="67635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b="1" lang="en-US" sz="1600"/>
              <a:t>Risque concurrentiel</a:t>
            </a:r>
            <a:endParaRPr b="1" sz="1600"/>
          </a:p>
          <a:p>
            <a:pPr indent="0" lvl="0" marL="0" rtl="0" algn="just">
              <a:lnSpc>
                <a:spcPct val="120000"/>
              </a:lnSpc>
              <a:spcBef>
                <a:spcPts val="0"/>
              </a:spcBef>
              <a:spcAft>
                <a:spcPts val="0"/>
              </a:spcAft>
              <a:buClr>
                <a:schemeClr val="dk1"/>
              </a:buClr>
              <a:buSzPts val="1100"/>
              <a:buFont typeface="Arial"/>
              <a:buNone/>
            </a:pPr>
            <a:r>
              <a:rPr lang="en-US" sz="1600"/>
              <a:t>Les entrepreneurs doivent évaluer le risque concurrentiel, ce qui implique d'évaluer la demande du marché par la présence de concurrents, de comprendre la saturation du marché par des concurrents plus importants et de protéger les innovations par des brevets afin d'atténuer les menaces potentielles.</a:t>
            </a:r>
            <a:endParaRPr sz="1600"/>
          </a:p>
          <a:p>
            <a:pPr indent="0" lvl="0" marL="0" rtl="0" algn="just">
              <a:lnSpc>
                <a:spcPct val="120000"/>
              </a:lnSpc>
              <a:spcBef>
                <a:spcPts val="0"/>
              </a:spcBef>
              <a:spcAft>
                <a:spcPts val="0"/>
              </a:spcAft>
              <a:buClr>
                <a:schemeClr val="dk1"/>
              </a:buClr>
              <a:buSzPts val="1100"/>
              <a:buFont typeface="Arial"/>
              <a:buNone/>
            </a:pPr>
            <a:r>
              <a:t/>
            </a:r>
            <a:endParaRPr b="1" sz="1600"/>
          </a:p>
          <a:p>
            <a:pPr indent="0" lvl="0" marL="0" rtl="0" algn="just">
              <a:lnSpc>
                <a:spcPct val="120000"/>
              </a:lnSpc>
              <a:spcBef>
                <a:spcPts val="0"/>
              </a:spcBef>
              <a:spcAft>
                <a:spcPts val="0"/>
              </a:spcAft>
              <a:buClr>
                <a:schemeClr val="dk1"/>
              </a:buClr>
              <a:buSzPts val="1100"/>
              <a:buFont typeface="Arial"/>
              <a:buNone/>
            </a:pPr>
            <a:r>
              <a:rPr b="1" lang="en-US" sz="1600"/>
              <a:t>Risque de réputation </a:t>
            </a:r>
            <a:endParaRPr b="1" sz="1600"/>
          </a:p>
          <a:p>
            <a:pPr indent="0" lvl="0" marL="0" rtl="0" algn="just">
              <a:lnSpc>
                <a:spcPct val="120000"/>
              </a:lnSpc>
              <a:spcBef>
                <a:spcPts val="0"/>
              </a:spcBef>
              <a:spcAft>
                <a:spcPts val="0"/>
              </a:spcAft>
              <a:buClr>
                <a:schemeClr val="dk1"/>
              </a:buClr>
              <a:buSzPts val="1100"/>
              <a:buFont typeface="Arial"/>
              <a:buNone/>
            </a:pPr>
            <a:r>
              <a:rPr lang="en-US" sz="1600"/>
              <a:t>Le risque de réputation est essentiel pour les nouvelles entreprises, car les premières expériences des clients peuvent avoir un impact significatif sur la perception de la marque, les médias sociaux amplifiant les effets de rétroaction ; une gestion efficace implique une communication proactive, l'établissement de relations et des stratégies d'engagement des consommateurs.</a:t>
            </a:r>
            <a:endParaRPr sz="1600"/>
          </a:p>
          <a:p>
            <a:pPr indent="0" lvl="0" marL="0" rtl="0" algn="just">
              <a:lnSpc>
                <a:spcPct val="120000"/>
              </a:lnSpc>
              <a:spcBef>
                <a:spcPts val="0"/>
              </a:spcBef>
              <a:spcAft>
                <a:spcPts val="0"/>
              </a:spcAft>
              <a:buClr>
                <a:schemeClr val="dk1"/>
              </a:buClr>
              <a:buSzPts val="1100"/>
              <a:buFont typeface="Arial"/>
              <a:buNone/>
            </a:pPr>
            <a:r>
              <a:t/>
            </a:r>
            <a:endParaRPr b="1" sz="1600"/>
          </a:p>
          <a:p>
            <a:pPr indent="0" lvl="0" marL="0" rtl="0" algn="just">
              <a:lnSpc>
                <a:spcPct val="120000"/>
              </a:lnSpc>
              <a:spcBef>
                <a:spcPts val="0"/>
              </a:spcBef>
              <a:spcAft>
                <a:spcPts val="0"/>
              </a:spcAft>
              <a:buClr>
                <a:schemeClr val="dk1"/>
              </a:buClr>
              <a:buSzPts val="1100"/>
              <a:buFont typeface="Arial"/>
              <a:buNone/>
            </a:pPr>
            <a:r>
              <a:rPr b="1" lang="en-US" sz="1600"/>
              <a:t>Risques environnementaux, politiques et économiques </a:t>
            </a:r>
            <a:endParaRPr b="1" sz="1600"/>
          </a:p>
          <a:p>
            <a:pPr indent="0" lvl="0" marL="0" rtl="0" algn="just">
              <a:lnSpc>
                <a:spcPct val="120000"/>
              </a:lnSpc>
              <a:spcBef>
                <a:spcPts val="0"/>
              </a:spcBef>
              <a:spcAft>
                <a:spcPts val="0"/>
              </a:spcAft>
              <a:buClr>
                <a:schemeClr val="dk1"/>
              </a:buClr>
              <a:buSzPts val="1100"/>
              <a:buFont typeface="Arial"/>
              <a:buNone/>
            </a:pPr>
            <a:r>
              <a:rPr lang="en-US" sz="1600"/>
              <a:t>Les entrepreneurs sont confrontés à des risques incontrôlables tels que les catastrophes naturelles, l'instabilité politique et les ralentissements économiques, qui peuvent entraver le commerce ou affecter la demande du marché ; les secteurs à haut risque tels que la restauration, le commerce de détail et le conseil peuvent avoir du mal à attirer les investisseurs en raison de leur taux d'échec historique.</a:t>
            </a:r>
            <a:endParaRPr sz="1600"/>
          </a:p>
          <a:p>
            <a:pPr indent="0" lvl="0" marL="0" rtl="0" algn="just">
              <a:lnSpc>
                <a:spcPct val="120000"/>
              </a:lnSpc>
              <a:spcBef>
                <a:spcPts val="0"/>
              </a:spcBef>
              <a:spcAft>
                <a:spcPts val="0"/>
              </a:spcAft>
              <a:buClr>
                <a:schemeClr val="dk1"/>
              </a:buClr>
              <a:buSzPts val="1100"/>
              <a:buFont typeface="Arial"/>
              <a:buNone/>
            </a:pPr>
            <a:r>
              <a:t/>
            </a:r>
            <a:endParaRPr b="1" sz="1600"/>
          </a:p>
          <a:p>
            <a:pPr indent="0" lvl="0" marL="0" rtl="0" algn="just">
              <a:lnSpc>
                <a:spcPct val="120000"/>
              </a:lnSpc>
              <a:spcBef>
                <a:spcPts val="0"/>
              </a:spcBef>
              <a:spcAft>
                <a:spcPts val="0"/>
              </a:spcAft>
              <a:buClr>
                <a:schemeClr val="dk1"/>
              </a:buClr>
              <a:buSzPts val="1100"/>
              <a:buFont typeface="Arial"/>
              <a:buNone/>
            </a:pPr>
            <a:r>
              <a:rPr lang="en-US" sz="1600"/>
              <a:t>Si les entrepreneurs doivent s'attendre à commettre des erreurs coûteuses, une planification minutieuse, un financement suffisant et une certaine flexibilité augmentent les chances de réussite de l'entreprise.</a:t>
            </a:r>
            <a:endParaRPr sz="1600"/>
          </a:p>
          <a:p>
            <a:pPr indent="0" lvl="0" marL="0" marR="0" rtl="0" algn="just">
              <a:lnSpc>
                <a:spcPct val="120000"/>
              </a:lnSpc>
              <a:spcBef>
                <a:spcPts val="0"/>
              </a:spcBef>
              <a:spcAft>
                <a:spcPts val="0"/>
              </a:spcAft>
              <a:buNone/>
            </a:pPr>
            <a:r>
              <a:t/>
            </a:r>
            <a:endParaRPr b="1" sz="1700"/>
          </a:p>
        </p:txBody>
      </p:sp>
      <p:sp>
        <p:nvSpPr>
          <p:cNvPr id="885" name="Google Shape;885;p104"/>
          <p:cNvSpPr txBox="1"/>
          <p:nvPr/>
        </p:nvSpPr>
        <p:spPr>
          <a:xfrm>
            <a:off x="1050335" y="563434"/>
            <a:ext cx="8591100" cy="5757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Clr>
                <a:schemeClr val="dk1"/>
              </a:buClr>
              <a:buFont typeface="Arial"/>
              <a:buNone/>
            </a:pPr>
            <a:r>
              <a:rPr b="1" lang="en-US" sz="1700">
                <a:solidFill>
                  <a:schemeClr val="dk1"/>
                </a:solidFill>
              </a:rPr>
              <a:t>Identification des risques</a:t>
            </a:r>
            <a:endParaRPr b="1" sz="1700">
              <a:solidFill>
                <a:schemeClr val="dk1"/>
              </a:solidFill>
            </a:endParaRPr>
          </a:p>
          <a:p>
            <a:pPr indent="0" lvl="0" marL="0" marR="0" rtl="0" algn="ctr">
              <a:lnSpc>
                <a:spcPct val="120000"/>
              </a:lnSpc>
              <a:spcBef>
                <a:spcPts val="0"/>
              </a:spcBef>
              <a:spcAft>
                <a:spcPts val="0"/>
              </a:spcAft>
              <a:buNone/>
            </a:pPr>
            <a:r>
              <a:t/>
            </a:r>
            <a:endParaRPr b="1" sz="1700"/>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105"/>
          <p:cNvSpPr/>
          <p:nvPr/>
        </p:nvSpPr>
        <p:spPr>
          <a:xfrm>
            <a:off x="2092"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95" name="Google Shape;895;p105"/>
          <p:cNvSpPr/>
          <p:nvPr/>
        </p:nvSpPr>
        <p:spPr>
          <a:xfrm>
            <a:off x="8241877" y="4645629"/>
            <a:ext cx="1564185" cy="1590023"/>
          </a:xfrm>
          <a:custGeom>
            <a:rect b="b" l="l" r="r" t="t"/>
            <a:pathLst>
              <a:path extrusionOk="0" h="1586058" w="1560284">
                <a:moveTo>
                  <a:pt x="0" y="0"/>
                </a:moveTo>
                <a:lnTo>
                  <a:pt x="1560284" y="0"/>
                </a:lnTo>
                <a:lnTo>
                  <a:pt x="1560284" y="1586058"/>
                </a:lnTo>
                <a:lnTo>
                  <a:pt x="0" y="158605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96" name="Google Shape;896;p105"/>
          <p:cNvSpPr txBox="1"/>
          <p:nvPr/>
        </p:nvSpPr>
        <p:spPr>
          <a:xfrm>
            <a:off x="895761" y="1493585"/>
            <a:ext cx="8909700" cy="5285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chemeClr val="dk1"/>
              </a:buClr>
              <a:buSzPts val="1100"/>
              <a:buFont typeface="Arial"/>
              <a:buNone/>
            </a:pPr>
            <a:r>
              <a:rPr lang="en-US" sz="1600"/>
              <a:t>Pour la planification d'entreprise et l'élaboration de stratégies, il existe un certain nombre d'outils disponibles en ligne, avec des options gratuites ou payantes. Voici quelques-uns des outils que vous pouvez utiliser :</a:t>
            </a:r>
            <a:endParaRPr sz="1600"/>
          </a:p>
          <a:p>
            <a:pPr indent="0" lvl="0" marL="0" rtl="0" algn="l">
              <a:lnSpc>
                <a:spcPct val="120000"/>
              </a:lnSpc>
              <a:spcBef>
                <a:spcPts val="0"/>
              </a:spcBef>
              <a:spcAft>
                <a:spcPts val="0"/>
              </a:spcAft>
              <a:buClr>
                <a:schemeClr val="dk1"/>
              </a:buClr>
              <a:buSzPts val="1100"/>
              <a:buFont typeface="Arial"/>
              <a:buNone/>
            </a:pPr>
            <a:r>
              <a:t/>
            </a:r>
            <a:endParaRPr sz="1600"/>
          </a:p>
          <a:p>
            <a:pPr indent="0" lvl="0" marL="0" rtl="0" algn="l">
              <a:lnSpc>
                <a:spcPct val="120000"/>
              </a:lnSpc>
              <a:spcBef>
                <a:spcPts val="0"/>
              </a:spcBef>
              <a:spcAft>
                <a:spcPts val="0"/>
              </a:spcAft>
              <a:buClr>
                <a:schemeClr val="dk1"/>
              </a:buClr>
              <a:buSzPts val="1100"/>
              <a:buFont typeface="Arial"/>
              <a:buNone/>
            </a:pPr>
            <a:r>
              <a:rPr b="1" lang="en-US" sz="1600"/>
              <a:t>Monday.com:</a:t>
            </a:r>
            <a:r>
              <a:rPr lang="en-US" sz="1600"/>
              <a:t> Il s'agit d'un outil de gestion de projet, qui permet également d'élaborer un plan d'affaires grâce à ses extensions et à ses diverses options, offrant ainsi une vision à long terme de vos idées. Il fournit des modèles avec des options de personnalisation pour s'aligner parfaitement sur vos besoins et vos objectifs.</a:t>
            </a:r>
            <a:endParaRPr sz="1600"/>
          </a:p>
          <a:p>
            <a:pPr indent="0" lvl="0" marL="0" rtl="0" algn="l">
              <a:lnSpc>
                <a:spcPct val="120000"/>
              </a:lnSpc>
              <a:spcBef>
                <a:spcPts val="0"/>
              </a:spcBef>
              <a:spcAft>
                <a:spcPts val="0"/>
              </a:spcAft>
              <a:buClr>
                <a:schemeClr val="dk1"/>
              </a:buClr>
              <a:buSzPts val="1100"/>
              <a:buFont typeface="Arial"/>
              <a:buNone/>
            </a:pPr>
            <a:r>
              <a:t/>
            </a:r>
            <a:endParaRPr sz="1600"/>
          </a:p>
          <a:p>
            <a:pPr indent="0" lvl="0" marL="0" rtl="0" algn="l">
              <a:lnSpc>
                <a:spcPct val="120000"/>
              </a:lnSpc>
              <a:spcBef>
                <a:spcPts val="0"/>
              </a:spcBef>
              <a:spcAft>
                <a:spcPts val="0"/>
              </a:spcAft>
              <a:buClr>
                <a:schemeClr val="dk1"/>
              </a:buClr>
              <a:buSzPts val="1100"/>
              <a:buFont typeface="Arial"/>
              <a:buNone/>
            </a:pPr>
            <a:r>
              <a:rPr b="1" lang="en-US" sz="1600"/>
              <a:t>PlanGuru:</a:t>
            </a:r>
            <a:r>
              <a:rPr lang="en-US" sz="1600"/>
              <a:t> Cet outil en ligne propose des options financières et budgétaires pour votre entreprise, vous permettant d'entrer dans les détails lorsque vous planifiez et exploitez votre entreprise. Il dispose également d'une bibliothèque pour vous guider tout au long du processus, ainsi que de conseils et d'astuces pour vos idées d'entreprise. </a:t>
            </a:r>
            <a:endParaRPr sz="1600"/>
          </a:p>
          <a:p>
            <a:pPr indent="0" lvl="0" marL="0" rtl="0" algn="l">
              <a:lnSpc>
                <a:spcPct val="120000"/>
              </a:lnSpc>
              <a:spcBef>
                <a:spcPts val="0"/>
              </a:spcBef>
              <a:spcAft>
                <a:spcPts val="0"/>
              </a:spcAft>
              <a:buClr>
                <a:schemeClr val="dk1"/>
              </a:buClr>
              <a:buSzPts val="1100"/>
              <a:buFont typeface="Arial"/>
              <a:buNone/>
            </a:pPr>
            <a:r>
              <a:t/>
            </a:r>
            <a:endParaRPr sz="1600"/>
          </a:p>
          <a:p>
            <a:pPr indent="0" lvl="0" marL="0" rtl="0" algn="l">
              <a:lnSpc>
                <a:spcPct val="120000"/>
              </a:lnSpc>
              <a:spcBef>
                <a:spcPts val="0"/>
              </a:spcBef>
              <a:spcAft>
                <a:spcPts val="0"/>
              </a:spcAft>
              <a:buClr>
                <a:schemeClr val="dk1"/>
              </a:buClr>
              <a:buSzPts val="1100"/>
              <a:buFont typeface="Arial"/>
              <a:buNone/>
            </a:pPr>
            <a:r>
              <a:rPr b="1" lang="en-US" sz="1600"/>
              <a:t>Enloop:</a:t>
            </a:r>
            <a:r>
              <a:rPr lang="en-US" sz="1600"/>
              <a:t> Grâce à son design interactif et à sa gamme de scores de planification d'entreprise, </a:t>
            </a:r>
            <a:endParaRPr sz="1600"/>
          </a:p>
          <a:p>
            <a:pPr indent="0" lvl="0" marL="0" rtl="0" algn="l">
              <a:lnSpc>
                <a:spcPct val="120000"/>
              </a:lnSpc>
              <a:spcBef>
                <a:spcPts val="0"/>
              </a:spcBef>
              <a:spcAft>
                <a:spcPts val="0"/>
              </a:spcAft>
              <a:buClr>
                <a:schemeClr val="dk1"/>
              </a:buClr>
              <a:buSzPts val="1100"/>
              <a:buFont typeface="Arial"/>
              <a:buNone/>
            </a:pPr>
            <a:r>
              <a:rPr lang="en-US" sz="1600"/>
              <a:t>Enloop permet aux utilisateurs de concevoir facilement leur plan d'affaires et de fournir des informations sur les aspects financiers.</a:t>
            </a:r>
            <a:endParaRPr sz="1600"/>
          </a:p>
          <a:p>
            <a:pPr indent="0" lvl="0" marL="0" marR="0" rtl="0" algn="l">
              <a:lnSpc>
                <a:spcPct val="120000"/>
              </a:lnSpc>
              <a:spcBef>
                <a:spcPts val="0"/>
              </a:spcBef>
              <a:spcAft>
                <a:spcPts val="0"/>
              </a:spcAft>
              <a:buNone/>
            </a:pPr>
            <a:r>
              <a:t/>
            </a:r>
            <a:endParaRPr sz="1700"/>
          </a:p>
        </p:txBody>
      </p:sp>
      <p:sp>
        <p:nvSpPr>
          <p:cNvPr id="897" name="Google Shape;897;p105"/>
          <p:cNvSpPr txBox="1"/>
          <p:nvPr/>
        </p:nvSpPr>
        <p:spPr>
          <a:xfrm>
            <a:off x="2110358" y="723634"/>
            <a:ext cx="6382200" cy="5418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600"/>
              <a:t>Outils pratiques pour l'élaboration d'un plan d'entreprise et de stratégies en ligne</a:t>
            </a:r>
            <a:endParaRPr b="1" i="0" sz="1600" u="none" cap="none" strike="noStrike">
              <a:solidFill>
                <a:srgbClr val="000000"/>
              </a:solidFill>
              <a:latin typeface="Arial"/>
              <a:ea typeface="Arial"/>
              <a:cs typeface="Arial"/>
              <a:sym typeface="Arial"/>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106"/>
          <p:cNvSpPr/>
          <p:nvPr/>
        </p:nvSpPr>
        <p:spPr>
          <a:xfrm>
            <a:off x="2092"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907" name="Google Shape;907;p106"/>
          <p:cNvSpPr txBox="1"/>
          <p:nvPr/>
        </p:nvSpPr>
        <p:spPr>
          <a:xfrm>
            <a:off x="895761" y="1493585"/>
            <a:ext cx="8909700" cy="40881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Clr>
                <a:schemeClr val="dk1"/>
              </a:buClr>
              <a:buSzPts val="1100"/>
              <a:buFont typeface="Arial"/>
              <a:buNone/>
            </a:pPr>
            <a:r>
              <a:rPr lang="en-US" sz="1600"/>
              <a:t>Tout au long de ce module, nous avons exploré les composantes essentielles de la planification stratégique des entreprises, de la définition des objectifs à la compréhension de la dynamique du marché et à l'analyse de la concurrence.</a:t>
            </a:r>
            <a:endParaRPr sz="1600"/>
          </a:p>
          <a:p>
            <a:pPr indent="0" lvl="0" marL="0" rtl="0" algn="ctr">
              <a:lnSpc>
                <a:spcPct val="120000"/>
              </a:lnSpc>
              <a:spcBef>
                <a:spcPts val="0"/>
              </a:spcBef>
              <a:spcAft>
                <a:spcPts val="0"/>
              </a:spcAft>
              <a:buClr>
                <a:schemeClr val="dk1"/>
              </a:buClr>
              <a:buSzPts val="1100"/>
              <a:buFont typeface="Arial"/>
              <a:buNone/>
            </a:pPr>
            <a:r>
              <a:t/>
            </a:r>
            <a:endParaRPr sz="1600"/>
          </a:p>
          <a:p>
            <a:pPr indent="0" lvl="0" marL="0" rtl="0" algn="ctr">
              <a:lnSpc>
                <a:spcPct val="120000"/>
              </a:lnSpc>
              <a:spcBef>
                <a:spcPts val="0"/>
              </a:spcBef>
              <a:spcAft>
                <a:spcPts val="0"/>
              </a:spcAft>
              <a:buClr>
                <a:schemeClr val="dk1"/>
              </a:buClr>
              <a:buSzPts val="1100"/>
              <a:buFont typeface="Arial"/>
              <a:buNone/>
            </a:pPr>
            <a:r>
              <a:rPr lang="en-US" sz="1600"/>
              <a:t>La planification stratégique sert de feuille de route vitale, guidant les entreprises vers leurs objectifs et garantissant l'adaptabilité dans un environnement de marché dynamique.</a:t>
            </a:r>
            <a:endParaRPr sz="1600"/>
          </a:p>
          <a:p>
            <a:pPr indent="0" lvl="0" marL="0" rtl="0" algn="ctr">
              <a:lnSpc>
                <a:spcPct val="120000"/>
              </a:lnSpc>
              <a:spcBef>
                <a:spcPts val="0"/>
              </a:spcBef>
              <a:spcAft>
                <a:spcPts val="0"/>
              </a:spcAft>
              <a:buClr>
                <a:schemeClr val="dk1"/>
              </a:buClr>
              <a:buSzPts val="1100"/>
              <a:buFont typeface="Arial"/>
              <a:buNone/>
            </a:pPr>
            <a:r>
              <a:t/>
            </a:r>
            <a:endParaRPr sz="1600"/>
          </a:p>
          <a:p>
            <a:pPr indent="0" lvl="0" marL="0" rtl="0" algn="ctr">
              <a:lnSpc>
                <a:spcPct val="120000"/>
              </a:lnSpc>
              <a:spcBef>
                <a:spcPts val="0"/>
              </a:spcBef>
              <a:spcAft>
                <a:spcPts val="0"/>
              </a:spcAft>
              <a:buClr>
                <a:schemeClr val="dk1"/>
              </a:buClr>
              <a:buSzPts val="1100"/>
              <a:buFont typeface="Arial"/>
              <a:buNone/>
            </a:pPr>
            <a:r>
              <a:rPr lang="en-US" sz="1600"/>
              <a:t>En conclusion, il est essentiel de reconnaître l'importance d'une adaptation continue et d'une révision périodique des stratégies d'entreprise pour rester en phase avec les tendances du marché et les objectifs de l'organisation.</a:t>
            </a:r>
            <a:endParaRPr sz="1600"/>
          </a:p>
          <a:p>
            <a:pPr indent="0" lvl="0" marL="0" rtl="0" algn="ctr">
              <a:lnSpc>
                <a:spcPct val="120000"/>
              </a:lnSpc>
              <a:spcBef>
                <a:spcPts val="0"/>
              </a:spcBef>
              <a:spcAft>
                <a:spcPts val="0"/>
              </a:spcAft>
              <a:buClr>
                <a:schemeClr val="dk1"/>
              </a:buClr>
              <a:buSzPts val="1100"/>
              <a:buFont typeface="Arial"/>
              <a:buNone/>
            </a:pPr>
            <a:r>
              <a:t/>
            </a:r>
            <a:endParaRPr sz="1600"/>
          </a:p>
          <a:p>
            <a:pPr indent="0" lvl="0" marL="0" rtl="0" algn="ctr">
              <a:lnSpc>
                <a:spcPct val="120000"/>
              </a:lnSpc>
              <a:spcBef>
                <a:spcPts val="0"/>
              </a:spcBef>
              <a:spcAft>
                <a:spcPts val="0"/>
              </a:spcAft>
              <a:buSzPts val="1100"/>
              <a:buNone/>
            </a:pPr>
            <a:r>
              <a:rPr lang="en-US" sz="1600"/>
              <a:t>Dans les prochains modules, nous nous pencherons sur des aspects cruciaux de la gestion d'entreprise, notamment les stratégies de marketing et les techniques de gestion financière efficaces.</a:t>
            </a:r>
            <a:endParaRPr sz="1600"/>
          </a:p>
        </p:txBody>
      </p:sp>
      <p:sp>
        <p:nvSpPr>
          <p:cNvPr id="908" name="Google Shape;908;p106"/>
          <p:cNvSpPr/>
          <p:nvPr/>
        </p:nvSpPr>
        <p:spPr>
          <a:xfrm>
            <a:off x="7909352" y="5478004"/>
            <a:ext cx="1564185" cy="1590023"/>
          </a:xfrm>
          <a:custGeom>
            <a:rect b="b" l="l" r="r" t="t"/>
            <a:pathLst>
              <a:path extrusionOk="0" h="1586058" w="1560284">
                <a:moveTo>
                  <a:pt x="0" y="0"/>
                </a:moveTo>
                <a:lnTo>
                  <a:pt x="1560284" y="0"/>
                </a:lnTo>
                <a:lnTo>
                  <a:pt x="1560284" y="1586058"/>
                </a:lnTo>
                <a:lnTo>
                  <a:pt x="0" y="158605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909" name="Google Shape;909;p106"/>
          <p:cNvSpPr txBox="1"/>
          <p:nvPr/>
        </p:nvSpPr>
        <p:spPr>
          <a:xfrm>
            <a:off x="4695089" y="723633"/>
            <a:ext cx="1311000" cy="2463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i="0" lang="en-US" sz="1600" u="none" cap="none" strike="noStrike">
                <a:solidFill>
                  <a:srgbClr val="000000"/>
                </a:solidFill>
                <a:latin typeface="Arial"/>
                <a:ea typeface="Arial"/>
                <a:cs typeface="Arial"/>
                <a:sym typeface="Arial"/>
              </a:rPr>
              <a:t>Conclusion </a:t>
            </a:r>
            <a:endParaRPr b="1" i="0" sz="1600" u="none" cap="none" strike="noStrike">
              <a:solidFill>
                <a:srgbClr val="000000"/>
              </a:solidFill>
              <a:latin typeface="Arial"/>
              <a:ea typeface="Arial"/>
              <a:cs typeface="Arial"/>
              <a:sym typeface="Arial"/>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pic>
        <p:nvPicPr>
          <p:cNvPr id="914" name="Google Shape;914;p107"/>
          <p:cNvPicPr preferRelativeResize="0"/>
          <p:nvPr/>
        </p:nvPicPr>
        <p:blipFill rotWithShape="1">
          <a:blip r:embed="rId3">
            <a:alphaModFix/>
          </a:blip>
          <a:srcRect b="0" l="0" r="0" t="0"/>
          <a:stretch/>
        </p:blipFill>
        <p:spPr>
          <a:xfrm>
            <a:off x="2840" y="0"/>
            <a:ext cx="10688973" cy="7559675"/>
          </a:xfrm>
          <a:prstGeom prst="rect">
            <a:avLst/>
          </a:prstGeom>
          <a:noFill/>
          <a:ln>
            <a:noFill/>
          </a:ln>
        </p:spPr>
      </p:pic>
      <p:sp>
        <p:nvSpPr>
          <p:cNvPr id="915" name="Google Shape;915;p107"/>
          <p:cNvSpPr txBox="1"/>
          <p:nvPr/>
        </p:nvSpPr>
        <p:spPr>
          <a:xfrm>
            <a:off x="1247075" y="1320019"/>
            <a:ext cx="8197657" cy="5077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00"/>
              <a:buFont typeface="Arial"/>
              <a:buNone/>
            </a:pPr>
            <a:r>
              <a:rPr b="1" lang="en-US" sz="2700">
                <a:solidFill>
                  <a:schemeClr val="dk1"/>
                </a:solidFill>
              </a:rPr>
              <a:t>Module 5: Marketing et engagement du client</a:t>
            </a:r>
            <a:endParaRPr b="1" i="0" sz="2700" u="none" cap="none" strike="noStrike">
              <a:solidFill>
                <a:schemeClr val="dk1"/>
              </a:solidFill>
              <a:latin typeface="Arial"/>
              <a:ea typeface="Arial"/>
              <a:cs typeface="Arial"/>
              <a:sym typeface="Arial"/>
            </a:endParaRPr>
          </a:p>
        </p:txBody>
      </p:sp>
      <p:pic>
        <p:nvPicPr>
          <p:cNvPr id="916" name="Google Shape;916;p107"/>
          <p:cNvPicPr preferRelativeResize="0"/>
          <p:nvPr/>
        </p:nvPicPr>
        <p:blipFill rotWithShape="1">
          <a:blip r:embed="rId4">
            <a:alphaModFix/>
          </a:blip>
          <a:srcRect b="0" l="0" r="0" t="0"/>
          <a:stretch/>
        </p:blipFill>
        <p:spPr>
          <a:xfrm>
            <a:off x="3276698" y="2553203"/>
            <a:ext cx="4138412" cy="3686453"/>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pic>
        <p:nvPicPr>
          <p:cNvPr id="921" name="Google Shape;921;p108"/>
          <p:cNvPicPr preferRelativeResize="0"/>
          <p:nvPr/>
        </p:nvPicPr>
        <p:blipFill rotWithShape="1">
          <a:blip r:embed="rId3">
            <a:alphaModFix/>
          </a:blip>
          <a:srcRect b="0" l="0" r="0" t="0"/>
          <a:stretch/>
        </p:blipFill>
        <p:spPr>
          <a:xfrm>
            <a:off x="0" y="0"/>
            <a:ext cx="10688973" cy="7559675"/>
          </a:xfrm>
          <a:prstGeom prst="rect">
            <a:avLst/>
          </a:prstGeom>
          <a:noFill/>
          <a:ln>
            <a:noFill/>
          </a:ln>
        </p:spPr>
      </p:pic>
      <p:sp>
        <p:nvSpPr>
          <p:cNvPr id="922" name="Google Shape;922;p108"/>
          <p:cNvSpPr txBox="1"/>
          <p:nvPr/>
        </p:nvSpPr>
        <p:spPr>
          <a:xfrm>
            <a:off x="968059" y="1023230"/>
            <a:ext cx="8755800" cy="600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lang="en-US" sz="1600">
                <a:solidFill>
                  <a:schemeClr val="dk1"/>
                </a:solidFill>
              </a:rPr>
              <a:t>Chapitre 1: Marketing axé sur la communauté</a:t>
            </a:r>
            <a:endParaRPr b="1"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p:txBody>
      </p:sp>
      <p:sp>
        <p:nvSpPr>
          <p:cNvPr id="923" name="Google Shape;923;p108"/>
          <p:cNvSpPr txBox="1"/>
          <p:nvPr/>
        </p:nvSpPr>
        <p:spPr>
          <a:xfrm>
            <a:off x="968050" y="1623525"/>
            <a:ext cx="8755800" cy="45408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lang="en-US" sz="1600">
                <a:solidFill>
                  <a:schemeClr val="dk1"/>
                </a:solidFill>
              </a:rPr>
              <a:t>Dans ce module, nous approfondissons les stratégies et les meilleures pratiques qui s'articulent autour des caractéristiques, des valeurs et des besoins uniques de la communauté locale. Alors que les entreprises s'efforcent d'établir des liens significatifs et de réussir, il n'a jamais été aussi crucial de comprendre la communauté et de s'engager avec elle à un niveau profond. </a:t>
            </a:r>
            <a:endParaRPr sz="1600">
              <a:solidFill>
                <a:schemeClr val="dk1"/>
              </a:solidFill>
            </a:endParaRPr>
          </a:p>
          <a:p>
            <a:pPr indent="0" lvl="0" marL="0" rtl="0" algn="just">
              <a:spcBef>
                <a:spcPts val="0"/>
              </a:spcBef>
              <a:spcAft>
                <a:spcPts val="0"/>
              </a:spcAft>
              <a:buClr>
                <a:schemeClr val="dk1"/>
              </a:buClr>
              <a:buSzPts val="1100"/>
              <a:buFont typeface="Arial"/>
              <a:buNone/>
            </a:pPr>
            <a:r>
              <a:t/>
            </a:r>
            <a:endParaRPr sz="1600">
              <a:solidFill>
                <a:schemeClr val="dk1"/>
              </a:solidFill>
            </a:endParaRPr>
          </a:p>
          <a:p>
            <a:pPr indent="0" lvl="0" marL="0" rtl="0" algn="just">
              <a:spcBef>
                <a:spcPts val="0"/>
              </a:spcBef>
              <a:spcAft>
                <a:spcPts val="0"/>
              </a:spcAft>
              <a:buClr>
                <a:schemeClr val="dk1"/>
              </a:buClr>
              <a:buSzPts val="1100"/>
              <a:buFont typeface="Arial"/>
              <a:buNone/>
            </a:pPr>
            <a:r>
              <a:rPr lang="en-US" sz="1600">
                <a:solidFill>
                  <a:schemeClr val="dk1"/>
                </a:solidFill>
              </a:rPr>
              <a:t>Le marketing centré sur la communauté va au-delà des approches traditionnelles, exigeant une appréciation profonde de la démographie locale, des nuances culturelles et de l'art d'adapter les messages qui résonnent vraiment avec la communauté. À travers cette exploration, nous visons à vous fournir les idées et les outils nécessaires pour développer des initiatives de marketing qui non seulement captent l'attention, mais aussi construisent des relations durables dans le tissu de l'environnement local.</a:t>
            </a:r>
            <a:endParaRPr sz="1600">
              <a:solidFill>
                <a:schemeClr val="dk1"/>
              </a:solidFill>
            </a:endParaRPr>
          </a:p>
          <a:p>
            <a:pPr indent="0" lvl="0" marL="0" rtl="0" algn="just">
              <a:spcBef>
                <a:spcPts val="0"/>
              </a:spcBef>
              <a:spcAft>
                <a:spcPts val="0"/>
              </a:spcAft>
              <a:buClr>
                <a:schemeClr val="dk1"/>
              </a:buClr>
              <a:buSzPts val="1100"/>
              <a:buFont typeface="Arial"/>
              <a:buNone/>
            </a:pPr>
            <a:r>
              <a:t/>
            </a:r>
            <a:endParaRPr sz="1600">
              <a:solidFill>
                <a:schemeClr val="dk1"/>
              </a:solidFill>
            </a:endParaRPr>
          </a:p>
          <a:p>
            <a:pPr indent="0" lvl="0" marL="0" rtl="0" algn="just">
              <a:spcBef>
                <a:spcPts val="0"/>
              </a:spcBef>
              <a:spcAft>
                <a:spcPts val="0"/>
              </a:spcAft>
              <a:buClr>
                <a:schemeClr val="dk1"/>
              </a:buClr>
              <a:buSzPts val="1100"/>
              <a:buFont typeface="Arial"/>
              <a:buNone/>
            </a:pPr>
            <a:r>
              <a:rPr lang="en-US" sz="1600">
                <a:solidFill>
                  <a:schemeClr val="dk1"/>
                </a:solidFill>
              </a:rPr>
              <a:t>Le concept de communauté se définit comme un groupe d'individus s'unissant autour d'un intérêt commun. Ces communautés évoluent sur la base d'un objectif collectif, lié à des valeurs communes et à la confiance. Par essence, les communautés constituent une base vitale pour un engagement durable et significatif.</a:t>
            </a:r>
            <a:endParaRPr sz="16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sz="1700">
              <a:solidFill>
                <a:schemeClr val="dk1"/>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7" name="Shape 927"/>
        <p:cNvGrpSpPr/>
        <p:nvPr/>
      </p:nvGrpSpPr>
      <p:grpSpPr>
        <a:xfrm>
          <a:off x="0" y="0"/>
          <a:ext cx="0" cy="0"/>
          <a:chOff x="0" y="0"/>
          <a:chExt cx="0" cy="0"/>
        </a:xfrm>
      </p:grpSpPr>
      <p:pic>
        <p:nvPicPr>
          <p:cNvPr id="928" name="Google Shape;928;p109"/>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29" name="Google Shape;929;p109"/>
          <p:cNvSpPr txBox="1"/>
          <p:nvPr/>
        </p:nvSpPr>
        <p:spPr>
          <a:xfrm>
            <a:off x="967963" y="1038083"/>
            <a:ext cx="8755800" cy="8619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700"/>
              <a:buFont typeface="Arial"/>
              <a:buNone/>
            </a:pPr>
            <a:r>
              <a:rPr b="1" lang="en-US" sz="1600">
                <a:solidFill>
                  <a:schemeClr val="dk1"/>
                </a:solidFill>
              </a:rPr>
              <a:t>Chapitre 1: Marketing axé sur la communauté</a:t>
            </a:r>
            <a:endParaRPr b="1" sz="1600">
              <a:solidFill>
                <a:schemeClr val="dk1"/>
              </a:solidFill>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p:txBody>
      </p:sp>
      <p:sp>
        <p:nvSpPr>
          <p:cNvPr id="930" name="Google Shape;930;p109"/>
          <p:cNvSpPr txBox="1"/>
          <p:nvPr/>
        </p:nvSpPr>
        <p:spPr>
          <a:xfrm>
            <a:off x="967963" y="2057834"/>
            <a:ext cx="8755800" cy="354000"/>
          </a:xfrm>
          <a:prstGeom prst="rect">
            <a:avLst/>
          </a:prstGeom>
          <a:noFill/>
          <a:ln>
            <a:noFill/>
          </a:ln>
        </p:spPr>
        <p:txBody>
          <a:bodyPr anchorCtr="0" anchor="t" bIns="45700" lIns="91425" spcFirstLastPara="1" rIns="91425" wrap="square" tIns="45700">
            <a:spAutoFit/>
          </a:bodyPr>
          <a:lstStyle/>
          <a:p>
            <a:pPr indent="-336550" lvl="0" marL="457200" marR="0" rtl="0" algn="l">
              <a:lnSpc>
                <a:spcPct val="100000"/>
              </a:lnSpc>
              <a:spcBef>
                <a:spcPts val="0"/>
              </a:spcBef>
              <a:spcAft>
                <a:spcPts val="0"/>
              </a:spcAft>
              <a:buClr>
                <a:schemeClr val="dk1"/>
              </a:buClr>
              <a:buSzPts val="1700"/>
              <a:buFont typeface="Arial"/>
              <a:buAutoNum type="alphaLcPeriod"/>
            </a:pPr>
            <a:r>
              <a:rPr b="1" lang="en-US" sz="1600">
                <a:solidFill>
                  <a:schemeClr val="dk1"/>
                </a:solidFill>
              </a:rPr>
              <a:t>Comprendre la démographie locale  </a:t>
            </a:r>
            <a:endParaRPr b="1" i="0" sz="1600" u="none" cap="none" strike="noStrike">
              <a:solidFill>
                <a:schemeClr val="dk1"/>
              </a:solidFill>
              <a:latin typeface="Arial"/>
              <a:ea typeface="Arial"/>
              <a:cs typeface="Arial"/>
              <a:sym typeface="Arial"/>
            </a:endParaRPr>
          </a:p>
        </p:txBody>
      </p:sp>
      <p:sp>
        <p:nvSpPr>
          <p:cNvPr id="931" name="Google Shape;931;p109"/>
          <p:cNvSpPr txBox="1"/>
          <p:nvPr/>
        </p:nvSpPr>
        <p:spPr>
          <a:xfrm>
            <a:off x="967963" y="2569573"/>
            <a:ext cx="8755800" cy="30783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lang="en-US" sz="1600">
                <a:solidFill>
                  <a:schemeClr val="dk1"/>
                </a:solidFill>
              </a:rPr>
              <a:t>Il est essentiel de comprendre les caractéristiques démographiques de votre clientèle pour planifier votre activité. Il s'agit notamment de l'âge, du revenu, de l'éducation, de la profession, de l'état civil, du sexe et de la taille de la famille. Cela permet de s'assurer que les messages sur les services atteignent les personnes qui en bénéficieront vraiment.</a:t>
            </a:r>
            <a:endParaRPr sz="1600">
              <a:solidFill>
                <a:schemeClr val="dk1"/>
              </a:solidFill>
            </a:endParaRPr>
          </a:p>
          <a:p>
            <a:pPr indent="0" lvl="0" marL="0" rtl="0" algn="just">
              <a:spcBef>
                <a:spcPts val="0"/>
              </a:spcBef>
              <a:spcAft>
                <a:spcPts val="0"/>
              </a:spcAft>
              <a:buClr>
                <a:schemeClr val="dk1"/>
              </a:buClr>
              <a:buSzPts val="1100"/>
              <a:buFont typeface="Arial"/>
              <a:buNone/>
            </a:pPr>
            <a:r>
              <a:t/>
            </a:r>
            <a:endParaRPr sz="1600">
              <a:solidFill>
                <a:schemeClr val="dk1"/>
              </a:solidFill>
            </a:endParaRPr>
          </a:p>
          <a:p>
            <a:pPr indent="0" lvl="0" marL="0" rtl="0" algn="just">
              <a:spcBef>
                <a:spcPts val="0"/>
              </a:spcBef>
              <a:spcAft>
                <a:spcPts val="0"/>
              </a:spcAft>
              <a:buClr>
                <a:schemeClr val="dk1"/>
              </a:buClr>
              <a:buSzPts val="1100"/>
              <a:buFont typeface="Arial"/>
              <a:buNone/>
            </a:pPr>
            <a:r>
              <a:rPr lang="en-US" sz="1600">
                <a:solidFill>
                  <a:schemeClr val="dk1"/>
                </a:solidFill>
              </a:rPr>
              <a:t>Cette analyse fournit des informations sur la capacité d'achat de la communauté. En outre, il est important d'identifier les entreprises existantes qui proposent des produits ou des services similaires et d'analyser leurs approches marketing. </a:t>
            </a:r>
            <a:endParaRPr sz="16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lang="en-US" sz="1600">
                <a:solidFill>
                  <a:schemeClr val="dk1"/>
                </a:solidFill>
              </a:rPr>
              <a:t>Une recherche en ligne sur des plateformes telles que Google et les médias sociaux est suffisante pour identifier les communautés existantes ou potentielles correspondant à l'offre de votre organisation. Déterminez si leur intérêt est direct ou indirect.</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pic>
        <p:nvPicPr>
          <p:cNvPr id="936" name="Google Shape;936;p110"/>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37" name="Google Shape;937;p110"/>
          <p:cNvSpPr txBox="1"/>
          <p:nvPr/>
        </p:nvSpPr>
        <p:spPr>
          <a:xfrm>
            <a:off x="968059" y="977030"/>
            <a:ext cx="8755800" cy="8619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700"/>
              <a:buFont typeface="Arial"/>
              <a:buNone/>
            </a:pPr>
            <a:r>
              <a:rPr b="1" lang="en-US" sz="1600">
                <a:solidFill>
                  <a:schemeClr val="dk1"/>
                </a:solidFill>
              </a:rPr>
              <a:t>Chapitre 1: Marketing axé sur la communauté</a:t>
            </a:r>
            <a:endParaRPr b="1" sz="1600">
              <a:solidFill>
                <a:schemeClr val="dk1"/>
              </a:solidFill>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p:txBody>
      </p:sp>
      <p:sp>
        <p:nvSpPr>
          <p:cNvPr id="938" name="Google Shape;938;p110"/>
          <p:cNvSpPr txBox="1"/>
          <p:nvPr/>
        </p:nvSpPr>
        <p:spPr>
          <a:xfrm>
            <a:off x="968050" y="1485899"/>
            <a:ext cx="87558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600">
                <a:solidFill>
                  <a:schemeClr val="dk1"/>
                </a:solidFill>
              </a:rPr>
              <a:t>b.    Nuances culturelles et sensibilité </a:t>
            </a:r>
            <a:endParaRPr b="1" i="0" sz="1600" u="none" cap="none" strike="noStrike">
              <a:solidFill>
                <a:schemeClr val="dk1"/>
              </a:solidFill>
              <a:latin typeface="Arial"/>
              <a:ea typeface="Arial"/>
              <a:cs typeface="Arial"/>
              <a:sym typeface="Arial"/>
            </a:endParaRPr>
          </a:p>
        </p:txBody>
      </p:sp>
      <p:sp>
        <p:nvSpPr>
          <p:cNvPr id="939" name="Google Shape;939;p110"/>
          <p:cNvSpPr txBox="1"/>
          <p:nvPr/>
        </p:nvSpPr>
        <p:spPr>
          <a:xfrm>
            <a:off x="968050" y="1855200"/>
            <a:ext cx="8755800" cy="20934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None/>
            </a:pPr>
            <a:r>
              <a:rPr lang="en-US" sz="1600">
                <a:solidFill>
                  <a:schemeClr val="dk1"/>
                </a:solidFill>
              </a:rPr>
              <a:t>L'étude des traditions, des valeurs et des coutumes de la communauté est une étape fondamentale. Cette analyse permet aux entreprises de comprendre le contexte dans lequel leurs messages marketing seront reçus. </a:t>
            </a:r>
            <a:endParaRPr sz="1600">
              <a:solidFill>
                <a:schemeClr val="dk1"/>
              </a:solidFill>
            </a:endParaRPr>
          </a:p>
          <a:p>
            <a:pPr indent="-336550" lvl="0" marL="457200" rtl="0" algn="just">
              <a:spcBef>
                <a:spcPts val="0"/>
              </a:spcBef>
              <a:spcAft>
                <a:spcPts val="0"/>
              </a:spcAft>
              <a:buClr>
                <a:schemeClr val="dk1"/>
              </a:buClr>
              <a:buSzPts val="1700"/>
              <a:buChar char="➢"/>
            </a:pPr>
            <a:r>
              <a:rPr lang="en-US" sz="1600">
                <a:solidFill>
                  <a:schemeClr val="dk1"/>
                </a:solidFill>
              </a:rPr>
              <a:t>Veillez à ce que les messages s'alignent sur les valeurs culturelles de la communauté, en favorisant un sentiment de respect et d'appréciation culturelle. Il peut s'agir d'utiliser un langage qui résonne avec la communauté, d'incorporer des références locales ou d'aborder des défis ou des aspirations spécifiques à la région.</a:t>
            </a:r>
            <a:endParaRPr sz="1600">
              <a:solidFill>
                <a:schemeClr val="dk1"/>
              </a:solidFill>
            </a:endParaRPr>
          </a:p>
          <a:p>
            <a:pPr indent="0" lvl="0" marL="457200" marR="0" rtl="0" algn="just">
              <a:lnSpc>
                <a:spcPct val="100000"/>
              </a:lnSpc>
              <a:spcBef>
                <a:spcPts val="0"/>
              </a:spcBef>
              <a:spcAft>
                <a:spcPts val="0"/>
              </a:spcAft>
              <a:buNone/>
            </a:pPr>
            <a:r>
              <a:t/>
            </a:r>
            <a:endParaRPr sz="1700">
              <a:solidFill>
                <a:schemeClr val="dk1"/>
              </a:solidFill>
            </a:endParaRPr>
          </a:p>
        </p:txBody>
      </p:sp>
      <p:sp>
        <p:nvSpPr>
          <p:cNvPr id="940" name="Google Shape;940;p110"/>
          <p:cNvSpPr txBox="1"/>
          <p:nvPr/>
        </p:nvSpPr>
        <p:spPr>
          <a:xfrm>
            <a:off x="968050" y="4159851"/>
            <a:ext cx="88650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600">
                <a:solidFill>
                  <a:schemeClr val="dk1"/>
                </a:solidFill>
              </a:rPr>
              <a:t>c. Adoption des technologies et culture numérique </a:t>
            </a:r>
            <a:endParaRPr b="1" i="0" sz="1600" u="none" cap="none" strike="noStrike">
              <a:solidFill>
                <a:schemeClr val="dk1"/>
              </a:solidFill>
              <a:latin typeface="Arial"/>
              <a:ea typeface="Arial"/>
              <a:cs typeface="Arial"/>
              <a:sym typeface="Arial"/>
            </a:endParaRPr>
          </a:p>
        </p:txBody>
      </p:sp>
      <p:sp>
        <p:nvSpPr>
          <p:cNvPr id="941" name="Google Shape;941;p110"/>
          <p:cNvSpPr txBox="1"/>
          <p:nvPr/>
        </p:nvSpPr>
        <p:spPr>
          <a:xfrm>
            <a:off x="968050" y="4529150"/>
            <a:ext cx="8755800" cy="1936200"/>
          </a:xfrm>
          <a:prstGeom prst="rect">
            <a:avLst/>
          </a:prstGeom>
          <a:noFill/>
          <a:ln>
            <a:noFill/>
          </a:ln>
        </p:spPr>
        <p:txBody>
          <a:bodyPr anchorCtr="0" anchor="t" bIns="45700" lIns="91425" spcFirstLastPara="1" rIns="91425" wrap="square" tIns="45700">
            <a:spAutoFit/>
          </a:bodyPr>
          <a:lstStyle/>
          <a:p>
            <a:pPr indent="0" lvl="0" marL="0" rtl="0" algn="just">
              <a:lnSpc>
                <a:spcPct val="107000"/>
              </a:lnSpc>
              <a:spcBef>
                <a:spcPts val="0"/>
              </a:spcBef>
              <a:spcAft>
                <a:spcPts val="0"/>
              </a:spcAft>
              <a:buNone/>
            </a:pPr>
            <a:r>
              <a:rPr lang="en-US" sz="1600">
                <a:solidFill>
                  <a:schemeClr val="dk1"/>
                </a:solidFill>
              </a:rPr>
              <a:t>Le niveau d'accessibilité aux technologies numériques influence directement la portée potentielle des efforts de marketing.  Le niveau de culture numérique guide le développement de contenus et d'interfaces conviviaux, tandis que la connaissance des préférences en matière de canaux de communication numérique façonne les stratégies d'engagement des clients. </a:t>
            </a:r>
            <a:endParaRPr sz="1600">
              <a:solidFill>
                <a:schemeClr val="dk1"/>
              </a:solidFill>
            </a:endParaRPr>
          </a:p>
          <a:p>
            <a:pPr indent="-336550" lvl="0" marL="457200" rtl="0" algn="just">
              <a:lnSpc>
                <a:spcPct val="107000"/>
              </a:lnSpc>
              <a:spcBef>
                <a:spcPts val="0"/>
              </a:spcBef>
              <a:spcAft>
                <a:spcPts val="0"/>
              </a:spcAft>
              <a:buClr>
                <a:schemeClr val="dk1"/>
              </a:buClr>
              <a:buSzPts val="1700"/>
              <a:buChar char="➢"/>
            </a:pPr>
            <a:r>
              <a:rPr lang="en-US" sz="1600">
                <a:solidFill>
                  <a:schemeClr val="dk1"/>
                </a:solidFill>
              </a:rPr>
              <a:t>Évaluer si la volonté d'effectuer des achats en ligne est répandue et dans quelle mesure les transactions en ligne sont intégrées dans la vie quotidienne. Cette analyse éclaire les décisions concernant le développement d'initiatives de commerce électronique.</a:t>
            </a:r>
            <a:endParaRPr sz="1700">
              <a:solidFill>
                <a:schemeClr val="dk1"/>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5" name="Shape 945"/>
        <p:cNvGrpSpPr/>
        <p:nvPr/>
      </p:nvGrpSpPr>
      <p:grpSpPr>
        <a:xfrm>
          <a:off x="0" y="0"/>
          <a:ext cx="0" cy="0"/>
          <a:chOff x="0" y="0"/>
          <a:chExt cx="0" cy="0"/>
        </a:xfrm>
      </p:grpSpPr>
      <p:pic>
        <p:nvPicPr>
          <p:cNvPr id="946" name="Google Shape;946;p11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947" name="Google Shape;947;p111"/>
          <p:cNvSpPr txBox="1"/>
          <p:nvPr/>
        </p:nvSpPr>
        <p:spPr>
          <a:xfrm>
            <a:off x="968059" y="977030"/>
            <a:ext cx="8755800" cy="600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700"/>
              <a:buFont typeface="Arial"/>
              <a:buNone/>
            </a:pPr>
            <a:r>
              <a:rPr b="1" lang="en-US" sz="1600">
                <a:solidFill>
                  <a:schemeClr val="dk1"/>
                </a:solidFill>
              </a:rPr>
              <a:t>Chapitre 1: Marketing axé sur la communauté</a:t>
            </a:r>
            <a:endParaRPr b="1" sz="1600">
              <a:solidFill>
                <a:schemeClr val="dk1"/>
              </a:solidFill>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p:txBody>
      </p:sp>
      <p:sp>
        <p:nvSpPr>
          <p:cNvPr id="948" name="Google Shape;948;p111"/>
          <p:cNvSpPr txBox="1"/>
          <p:nvPr/>
        </p:nvSpPr>
        <p:spPr>
          <a:xfrm>
            <a:off x="968059" y="2386177"/>
            <a:ext cx="8755800" cy="3539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highlight>
                <a:srgbClr val="FFFF00"/>
              </a:highlight>
              <a:latin typeface="Arial"/>
              <a:ea typeface="Arial"/>
              <a:cs typeface="Arial"/>
              <a:sym typeface="Arial"/>
            </a:endParaRPr>
          </a:p>
        </p:txBody>
      </p:sp>
      <p:sp>
        <p:nvSpPr>
          <p:cNvPr id="949" name="Google Shape;949;p111"/>
          <p:cNvSpPr txBox="1"/>
          <p:nvPr/>
        </p:nvSpPr>
        <p:spPr>
          <a:xfrm>
            <a:off x="968050" y="4489449"/>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700">
                <a:solidFill>
                  <a:schemeClr val="dk1"/>
                </a:solidFill>
              </a:rPr>
              <a:t>Conclusion du chapitre 1</a:t>
            </a:r>
            <a:endParaRPr b="1" i="0" sz="1700" u="none" cap="none" strike="noStrike">
              <a:solidFill>
                <a:schemeClr val="dk1"/>
              </a:solidFill>
              <a:latin typeface="Arial"/>
              <a:ea typeface="Arial"/>
              <a:cs typeface="Arial"/>
              <a:sym typeface="Arial"/>
            </a:endParaRPr>
          </a:p>
        </p:txBody>
      </p:sp>
      <p:sp>
        <p:nvSpPr>
          <p:cNvPr id="950" name="Google Shape;950;p111"/>
          <p:cNvSpPr txBox="1"/>
          <p:nvPr/>
        </p:nvSpPr>
        <p:spPr>
          <a:xfrm>
            <a:off x="968050" y="5060950"/>
            <a:ext cx="8755800" cy="119400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lang="en-US" sz="1700">
                <a:solidFill>
                  <a:schemeClr val="dk1"/>
                </a:solidFill>
              </a:rPr>
              <a:t>En adaptant leurs stratégies de marketing aux caractéristiques de chaque communauté, les entreprises peuvent nouer des relations solides et assurer leur réussite à long terme.Le marketing centré sur la communauté est un moyen pour les entreprises de prospérer en devenant partie intégrante des communautés qu'elles desservent. </a:t>
            </a:r>
            <a:endParaRPr b="0" i="0" sz="1700" u="none" cap="none" strike="noStrike">
              <a:solidFill>
                <a:schemeClr val="dk1"/>
              </a:solidFill>
              <a:latin typeface="Arial"/>
              <a:ea typeface="Arial"/>
              <a:cs typeface="Arial"/>
              <a:sym typeface="Arial"/>
            </a:endParaRPr>
          </a:p>
        </p:txBody>
      </p:sp>
      <p:pic>
        <p:nvPicPr>
          <p:cNvPr id="951" name="Google Shape;951;p111"/>
          <p:cNvPicPr preferRelativeResize="0"/>
          <p:nvPr/>
        </p:nvPicPr>
        <p:blipFill rotWithShape="1">
          <a:blip r:embed="rId4">
            <a:alphaModFix/>
          </a:blip>
          <a:srcRect b="0" l="0" r="0" t="0"/>
          <a:stretch/>
        </p:blipFill>
        <p:spPr>
          <a:xfrm>
            <a:off x="2837475" y="1346325"/>
            <a:ext cx="4977700" cy="2787525"/>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pic>
        <p:nvPicPr>
          <p:cNvPr id="956" name="Google Shape;956;p11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957" name="Google Shape;957;p112"/>
          <p:cNvSpPr txBox="1"/>
          <p:nvPr/>
        </p:nvSpPr>
        <p:spPr>
          <a:xfrm>
            <a:off x="968059" y="977030"/>
            <a:ext cx="8755800" cy="338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lang="en-US" sz="1600">
                <a:solidFill>
                  <a:schemeClr val="dk1"/>
                </a:solidFill>
              </a:rPr>
              <a:t>Chapitre 2: Établir et entretenir des relations avec les clients</a:t>
            </a:r>
            <a:endParaRPr b="0" i="0" sz="1600" u="none" cap="none" strike="noStrike">
              <a:solidFill>
                <a:schemeClr val="dk1"/>
              </a:solidFill>
              <a:latin typeface="Calibri"/>
              <a:ea typeface="Calibri"/>
              <a:cs typeface="Calibri"/>
              <a:sym typeface="Calibri"/>
            </a:endParaRPr>
          </a:p>
        </p:txBody>
      </p:sp>
      <p:sp>
        <p:nvSpPr>
          <p:cNvPr id="958" name="Google Shape;958;p112"/>
          <p:cNvSpPr txBox="1"/>
          <p:nvPr/>
        </p:nvSpPr>
        <p:spPr>
          <a:xfrm>
            <a:off x="968050" y="1602011"/>
            <a:ext cx="8755800" cy="11391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lang="en-US" sz="1700">
                <a:solidFill>
                  <a:schemeClr val="dk1"/>
                </a:solidFill>
              </a:rPr>
              <a:t>Une approche à multiples facettes est nécessaire pour établir et maintenir des relations avec les clients. Dans cette analyse, nous explorons les stratégies fondamentales que les entreprises emploient pour cultiver et maintenir des liens significatifs avec leurs clients, ouvrant ainsi la voie à un succès durable...</a:t>
            </a:r>
            <a:endParaRPr b="0" i="0" sz="1700" u="none" cap="none" strike="noStrike">
              <a:solidFill>
                <a:schemeClr val="dk1"/>
              </a:solidFill>
              <a:latin typeface="Arial"/>
              <a:ea typeface="Arial"/>
              <a:cs typeface="Arial"/>
              <a:sym typeface="Arial"/>
            </a:endParaRPr>
          </a:p>
        </p:txBody>
      </p:sp>
      <p:sp>
        <p:nvSpPr>
          <p:cNvPr id="959" name="Google Shape;959;p112"/>
          <p:cNvSpPr txBox="1"/>
          <p:nvPr/>
        </p:nvSpPr>
        <p:spPr>
          <a:xfrm>
            <a:off x="858850" y="2926483"/>
            <a:ext cx="8865000" cy="354000"/>
          </a:xfrm>
          <a:prstGeom prst="rect">
            <a:avLst/>
          </a:prstGeom>
          <a:noFill/>
          <a:ln>
            <a:noFill/>
          </a:ln>
        </p:spPr>
        <p:txBody>
          <a:bodyPr anchorCtr="0" anchor="t" bIns="45700" lIns="91425" spcFirstLastPara="1" rIns="91425" wrap="square" tIns="45700">
            <a:spAutoFit/>
          </a:bodyPr>
          <a:lstStyle/>
          <a:p>
            <a:pPr indent="-336550" lvl="0" marL="457200" marR="0" rtl="0" algn="l">
              <a:lnSpc>
                <a:spcPct val="100000"/>
              </a:lnSpc>
              <a:spcBef>
                <a:spcPts val="0"/>
              </a:spcBef>
              <a:spcAft>
                <a:spcPts val="0"/>
              </a:spcAft>
              <a:buClr>
                <a:schemeClr val="dk1"/>
              </a:buClr>
              <a:buSzPts val="1700"/>
              <a:buFont typeface="Arial"/>
              <a:buAutoNum type="alphaLcPeriod"/>
            </a:pPr>
            <a:r>
              <a:rPr b="1" lang="en-US" sz="1600">
                <a:solidFill>
                  <a:schemeClr val="dk1"/>
                </a:solidFill>
              </a:rPr>
              <a:t>Engagement par le biais de manifestations et d'initiatives locales</a:t>
            </a:r>
            <a:endParaRPr b="1" i="0" sz="1600" u="none" cap="none" strike="noStrike">
              <a:solidFill>
                <a:schemeClr val="dk1"/>
              </a:solidFill>
              <a:latin typeface="Arial"/>
              <a:ea typeface="Arial"/>
              <a:cs typeface="Arial"/>
              <a:sym typeface="Arial"/>
            </a:endParaRPr>
          </a:p>
        </p:txBody>
      </p:sp>
      <p:sp>
        <p:nvSpPr>
          <p:cNvPr id="960" name="Google Shape;960;p112"/>
          <p:cNvSpPr txBox="1"/>
          <p:nvPr/>
        </p:nvSpPr>
        <p:spPr>
          <a:xfrm>
            <a:off x="968050" y="3295775"/>
            <a:ext cx="8755800" cy="325380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lang="en-US" sz="1600">
                <a:solidFill>
                  <a:schemeClr val="dk1"/>
                </a:solidFill>
              </a:rPr>
              <a:t>Les événements et les initiatives locales constituent de puissants canaux d'engagement. La participation active aux initiatives locales témoigne de l'engagement. La participation à des événements et initiatives locaux est bénéfique et offre une occasion unique d'entrer en contact avec un public diversifié et de rencontrer des personnes réellement intéressées par leur domaine.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0"/>
              </a:spcBef>
              <a:spcAft>
                <a:spcPts val="0"/>
              </a:spcAft>
              <a:buClr>
                <a:srgbClr val="000000"/>
              </a:buClr>
              <a:buSzPts val="1700"/>
              <a:buFont typeface="Arial"/>
              <a:buNone/>
            </a:pPr>
            <a:r>
              <a:t/>
            </a:r>
            <a:endParaRPr b="0" i="0" sz="1600" u="none" cap="none" strike="noStrike">
              <a:solidFill>
                <a:schemeClr val="dk1"/>
              </a:solidFill>
              <a:latin typeface="Arial"/>
              <a:ea typeface="Arial"/>
              <a:cs typeface="Arial"/>
              <a:sym typeface="Arial"/>
            </a:endParaRPr>
          </a:p>
          <a:p>
            <a:pPr indent="-336550" lvl="0" marL="457200" marR="0" rtl="0" algn="just">
              <a:lnSpc>
                <a:spcPct val="107000"/>
              </a:lnSpc>
              <a:spcBef>
                <a:spcPts val="0"/>
              </a:spcBef>
              <a:spcAft>
                <a:spcPts val="0"/>
              </a:spcAft>
              <a:buClr>
                <a:schemeClr val="dk1"/>
              </a:buClr>
              <a:buSzPts val="1700"/>
              <a:buFont typeface="Calibri"/>
              <a:buChar char="➢"/>
            </a:pPr>
            <a:r>
              <a:rPr lang="en-US" sz="1600">
                <a:solidFill>
                  <a:schemeClr val="dk1"/>
                </a:solidFill>
              </a:rPr>
              <a:t>Participez activement aux activités de la communauté afin que votre entreprise soit le choix privilégié des membres de la communauté lorsqu'ils ont besoin de services. Considérez les événements comme des publicités en direct et saisissez l'occasion de présenter vos projets en cours. Au-delà de la promotion, profitez de ces occasions pour nouer des partenariats fructueux et recueillir des informations en vue d'un développement futur.</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pic>
        <p:nvPicPr>
          <p:cNvPr id="965" name="Google Shape;965;p113"/>
          <p:cNvPicPr preferRelativeResize="0"/>
          <p:nvPr/>
        </p:nvPicPr>
        <p:blipFill rotWithShape="1">
          <a:blip r:embed="rId3">
            <a:alphaModFix/>
          </a:blip>
          <a:srcRect b="0" l="0" r="0" t="0"/>
          <a:stretch/>
        </p:blipFill>
        <p:spPr>
          <a:xfrm>
            <a:off x="0" y="0"/>
            <a:ext cx="10688975" cy="7559673"/>
          </a:xfrm>
          <a:prstGeom prst="rect">
            <a:avLst/>
          </a:prstGeom>
          <a:noFill/>
          <a:ln>
            <a:noFill/>
          </a:ln>
        </p:spPr>
      </p:pic>
      <p:sp>
        <p:nvSpPr>
          <p:cNvPr id="966" name="Google Shape;966;p113"/>
          <p:cNvSpPr txBox="1"/>
          <p:nvPr/>
        </p:nvSpPr>
        <p:spPr>
          <a:xfrm>
            <a:off x="968059" y="977030"/>
            <a:ext cx="8755800" cy="600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700"/>
              <a:buFont typeface="Arial"/>
              <a:buNone/>
            </a:pPr>
            <a:r>
              <a:rPr b="1" lang="en-US" sz="1600">
                <a:solidFill>
                  <a:schemeClr val="dk1"/>
                </a:solidFill>
              </a:rPr>
              <a:t>Chapitre 2: Établir et entretenir des relations avec les clients</a:t>
            </a:r>
            <a:endParaRPr sz="16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p:txBody>
      </p:sp>
      <p:sp>
        <p:nvSpPr>
          <p:cNvPr id="967" name="Google Shape;967;p113"/>
          <p:cNvSpPr txBox="1"/>
          <p:nvPr/>
        </p:nvSpPr>
        <p:spPr>
          <a:xfrm>
            <a:off x="968050" y="1560253"/>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700">
                <a:solidFill>
                  <a:schemeClr val="dk1"/>
                </a:solidFill>
              </a:rPr>
              <a:t>b. Mécanismes de retour d'information et satisfaction des clients</a:t>
            </a:r>
            <a:endParaRPr b="1" i="0" sz="1700" u="none" cap="none" strike="noStrike">
              <a:solidFill>
                <a:schemeClr val="dk1"/>
              </a:solidFill>
              <a:latin typeface="Calibri"/>
              <a:ea typeface="Calibri"/>
              <a:cs typeface="Calibri"/>
              <a:sym typeface="Calibri"/>
            </a:endParaRPr>
          </a:p>
        </p:txBody>
      </p:sp>
      <p:sp>
        <p:nvSpPr>
          <p:cNvPr id="968" name="Google Shape;968;p113"/>
          <p:cNvSpPr txBox="1"/>
          <p:nvPr/>
        </p:nvSpPr>
        <p:spPr>
          <a:xfrm>
            <a:off x="968050" y="1929550"/>
            <a:ext cx="8755800" cy="38172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lang="en-US" sz="1600">
                <a:solidFill>
                  <a:schemeClr val="dk1"/>
                </a:solidFill>
              </a:rPr>
              <a:t>Un suivi et des mises à jour régulières sont essentiels à la réussite d'une entreprise. En évaluant et en adaptant continuellement vos stratégies, vous pouvez répondre aux besoins changeants des clients et évaluer efficacement les performances de votre entreprise.</a:t>
            </a:r>
            <a:endParaRPr sz="1600">
              <a:solidFill>
                <a:schemeClr val="dk1"/>
              </a:solidFill>
            </a:endParaRPr>
          </a:p>
          <a:p>
            <a:pPr indent="0" lvl="0" marL="0" rtl="0" algn="just">
              <a:spcBef>
                <a:spcPts val="0"/>
              </a:spcBef>
              <a:spcAft>
                <a:spcPts val="0"/>
              </a:spcAft>
              <a:buClr>
                <a:schemeClr val="dk1"/>
              </a:buClr>
              <a:buSzPts val="1100"/>
              <a:buFont typeface="Arial"/>
              <a:buNone/>
            </a:pPr>
            <a:r>
              <a:t/>
            </a:r>
            <a:endParaRPr sz="1600">
              <a:solidFill>
                <a:schemeClr val="dk1"/>
              </a:solidFill>
            </a:endParaRPr>
          </a:p>
          <a:p>
            <a:pPr indent="0" lvl="0" marL="0" rtl="0" algn="just">
              <a:spcBef>
                <a:spcPts val="0"/>
              </a:spcBef>
              <a:spcAft>
                <a:spcPts val="0"/>
              </a:spcAft>
              <a:buClr>
                <a:schemeClr val="dk1"/>
              </a:buClr>
              <a:buSzPts val="1100"/>
              <a:buFont typeface="Arial"/>
              <a:buNone/>
            </a:pPr>
            <a:r>
              <a:rPr lang="en-US" sz="1600">
                <a:solidFill>
                  <a:schemeClr val="dk1"/>
                </a:solidFill>
              </a:rPr>
              <a:t>Les enquêtes relationnelles permettent d'évaluer la satisfaction et le sentiment des clients sur une période prolongée. Réalisées à intervalles réguliers, par exemple tous les trimestres ou tous les ans, ces enquêtes vous permettent de suivre l'évolution et les tendances de la satisfaction des clients au fil du temps. D'autre part, les enquêtes sur les transactions sont axées sur des interactions spécifiques, se concentrant sur l'expérience immédiate du client lors d'une transaction, d'un achat ou d'une interaction particulière. Menées peu de temps après l'événement, ces enquêtes offrent un retour d'information opportun qui peut s'avérer crucial pour apporter des améliorations et des ajustements rapides.</a:t>
            </a:r>
            <a:endParaRPr sz="16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 </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lang="en-US" sz="1600">
                <a:solidFill>
                  <a:schemeClr val="dk1"/>
                </a:solidFill>
              </a:rPr>
              <a:t>Offrir divers canaux de retour d'information, y compris des enquêtes et des formulaires en ligne, garantit l'accessibilité et une large participation.</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 name="Shape 972"/>
        <p:cNvGrpSpPr/>
        <p:nvPr/>
      </p:nvGrpSpPr>
      <p:grpSpPr>
        <a:xfrm>
          <a:off x="0" y="0"/>
          <a:ext cx="0" cy="0"/>
          <a:chOff x="0" y="0"/>
          <a:chExt cx="0" cy="0"/>
        </a:xfrm>
      </p:grpSpPr>
      <p:pic>
        <p:nvPicPr>
          <p:cNvPr id="973" name="Google Shape;973;p11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974" name="Google Shape;974;p114"/>
          <p:cNvSpPr txBox="1"/>
          <p:nvPr/>
        </p:nvSpPr>
        <p:spPr>
          <a:xfrm>
            <a:off x="968059" y="977030"/>
            <a:ext cx="8755800" cy="600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700"/>
              <a:buFont typeface="Arial"/>
              <a:buNone/>
            </a:pPr>
            <a:r>
              <a:rPr b="1" lang="en-US" sz="1600">
                <a:solidFill>
                  <a:schemeClr val="dk1"/>
                </a:solidFill>
              </a:rPr>
              <a:t>Chapitre 2: Établir et entretenir des relations avec les clients</a:t>
            </a:r>
            <a:endParaRPr sz="16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p:txBody>
      </p:sp>
      <p:sp>
        <p:nvSpPr>
          <p:cNvPr id="975" name="Google Shape;975;p114"/>
          <p:cNvSpPr txBox="1"/>
          <p:nvPr/>
        </p:nvSpPr>
        <p:spPr>
          <a:xfrm>
            <a:off x="968050" y="1562103"/>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700">
                <a:solidFill>
                  <a:schemeClr val="dk1"/>
                </a:solidFill>
              </a:rPr>
              <a:t>c.  Impact communautaire à long terme</a:t>
            </a:r>
            <a:endParaRPr b="1" i="0" sz="1700" u="none" cap="none" strike="noStrike">
              <a:solidFill>
                <a:schemeClr val="dk1"/>
              </a:solidFill>
              <a:latin typeface="Calibri"/>
              <a:ea typeface="Calibri"/>
              <a:cs typeface="Calibri"/>
              <a:sym typeface="Calibri"/>
            </a:endParaRPr>
          </a:p>
        </p:txBody>
      </p:sp>
      <p:sp>
        <p:nvSpPr>
          <p:cNvPr id="976" name="Google Shape;976;p114"/>
          <p:cNvSpPr txBox="1"/>
          <p:nvPr/>
        </p:nvSpPr>
        <p:spPr>
          <a:xfrm>
            <a:off x="968050" y="1931400"/>
            <a:ext cx="8755800" cy="31554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lang="en-US" sz="1700">
                <a:solidFill>
                  <a:schemeClr val="dk1"/>
                </a:solidFill>
              </a:rPr>
              <a:t>Les entreprises recueillent des informations en retour et adaptent leurs stratégies d'impact sur la collectivité au fil du temps. Il s'agit d'évaluer les initiatives qui préparent la communauté à faire face aux défis, aux situations d'urgence ou aux fluctuations économiques.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36550" lvl="0" marL="457200" rtl="0" algn="just">
              <a:spcBef>
                <a:spcPts val="0"/>
              </a:spcBef>
              <a:spcAft>
                <a:spcPts val="0"/>
              </a:spcAft>
              <a:buClr>
                <a:schemeClr val="dk1"/>
              </a:buClr>
              <a:buSzPts val="1700"/>
              <a:buChar char="➢"/>
            </a:pPr>
            <a:r>
              <a:rPr lang="en-US" sz="1600">
                <a:solidFill>
                  <a:schemeClr val="dk1"/>
                </a:solidFill>
              </a:rPr>
              <a:t>Examiner l'efficacité des programmes d'engagement communautaire des entreprises, en évaluant la profondeur de l'implication, la collaboration avec les parties prenantes locales et la longévité de ces programmes dans la promotion d'un changement positif.</a:t>
            </a:r>
            <a:endParaRPr sz="1600">
              <a:solidFill>
                <a:schemeClr val="dk1"/>
              </a:solidFill>
            </a:endParaRPr>
          </a:p>
          <a:p>
            <a:pPr indent="-336550" lvl="0" marL="457200" rtl="0" algn="just">
              <a:spcBef>
                <a:spcPts val="0"/>
              </a:spcBef>
              <a:spcAft>
                <a:spcPts val="0"/>
              </a:spcAft>
              <a:buClr>
                <a:schemeClr val="dk1"/>
              </a:buClr>
              <a:buSzPts val="1700"/>
              <a:buChar char="➢"/>
            </a:pPr>
            <a:r>
              <a:rPr lang="en-US" sz="1600">
                <a:solidFill>
                  <a:schemeClr val="dk1"/>
                </a:solidFill>
              </a:rPr>
              <a:t>Évaluer les investissements stratégiques et ciblés réalisés par les entreprises dans des initiatives, des projets ou des programmes de développement de la communauté. Cela inclut la création d'emplois, le soutien aux entreprises locales et les initiatives favorisant un bien-être économique durable pour les membres de la communauté. </a:t>
            </a:r>
            <a:endParaRPr sz="1600">
              <a:solidFill>
                <a:schemeClr val="dk1"/>
              </a:solidFill>
            </a:endParaRPr>
          </a:p>
        </p:txBody>
      </p:sp>
      <p:sp>
        <p:nvSpPr>
          <p:cNvPr id="977" name="Google Shape;977;p114"/>
          <p:cNvSpPr txBox="1"/>
          <p:nvPr/>
        </p:nvSpPr>
        <p:spPr>
          <a:xfrm>
            <a:off x="968000" y="5121125"/>
            <a:ext cx="87558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600">
                <a:solidFill>
                  <a:schemeClr val="dk1"/>
                </a:solidFill>
              </a:rPr>
              <a:t>Conclusion du chapitre 2</a:t>
            </a:r>
            <a:endParaRPr b="1" i="0" sz="1600" u="none" cap="none" strike="noStrike">
              <a:solidFill>
                <a:schemeClr val="dk1"/>
              </a:solidFill>
              <a:latin typeface="Arial"/>
              <a:ea typeface="Arial"/>
              <a:cs typeface="Arial"/>
              <a:sym typeface="Arial"/>
            </a:endParaRPr>
          </a:p>
        </p:txBody>
      </p:sp>
      <p:sp>
        <p:nvSpPr>
          <p:cNvPr id="978" name="Google Shape;978;p114"/>
          <p:cNvSpPr txBox="1"/>
          <p:nvPr/>
        </p:nvSpPr>
        <p:spPr>
          <a:xfrm>
            <a:off x="968000" y="5499100"/>
            <a:ext cx="8755800" cy="9234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1700"/>
              <a:buFont typeface="Arial"/>
              <a:buNone/>
            </a:pPr>
            <a:r>
              <a:rPr lang="en-US" sz="1600">
                <a:solidFill>
                  <a:schemeClr val="dk1"/>
                </a:solidFill>
              </a:rPr>
              <a:t>Les enseignements tirés de ce chapitre soulignent qu'une gestion réussie de la relation client va au-delà des transactions ; il s'agit d'établir une relation durable, de comprendre l'évolution des besoins des clients et d'adapter les stratégies pour garantir une satisfaction durable.</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2" name="Shape 982"/>
        <p:cNvGrpSpPr/>
        <p:nvPr/>
      </p:nvGrpSpPr>
      <p:grpSpPr>
        <a:xfrm>
          <a:off x="0" y="0"/>
          <a:ext cx="0" cy="0"/>
          <a:chOff x="0" y="0"/>
          <a:chExt cx="0" cy="0"/>
        </a:xfrm>
      </p:grpSpPr>
      <p:pic>
        <p:nvPicPr>
          <p:cNvPr id="983" name="Google Shape;983;p115"/>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84" name="Google Shape;984;p115"/>
          <p:cNvSpPr txBox="1"/>
          <p:nvPr/>
        </p:nvSpPr>
        <p:spPr>
          <a:xfrm>
            <a:off x="968059" y="977030"/>
            <a:ext cx="8755800" cy="338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lang="en-US" sz="1600">
                <a:solidFill>
                  <a:schemeClr val="dk1"/>
                </a:solidFill>
              </a:rPr>
              <a:t>Chapitre 3: L'art de créer une marque</a:t>
            </a:r>
            <a:endParaRPr b="0" i="0" sz="1600" u="none" cap="none" strike="noStrike">
              <a:solidFill>
                <a:schemeClr val="dk1"/>
              </a:solidFill>
              <a:latin typeface="Calibri"/>
              <a:ea typeface="Calibri"/>
              <a:cs typeface="Calibri"/>
              <a:sym typeface="Calibri"/>
            </a:endParaRPr>
          </a:p>
        </p:txBody>
      </p:sp>
      <p:sp>
        <p:nvSpPr>
          <p:cNvPr id="985" name="Google Shape;985;p115"/>
          <p:cNvSpPr txBox="1"/>
          <p:nvPr/>
        </p:nvSpPr>
        <p:spPr>
          <a:xfrm>
            <a:off x="968050" y="1560275"/>
            <a:ext cx="8755800" cy="831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lang="en-US" sz="1600"/>
              <a:t>L'art de créer une marque est une force de transformation, où les premières impressions peuvent façonner les relations avec les clients. Au-delà des logos et des éléments visuels, il s'agit de réunir l'essence de l'identité, des valeurs et des promesses d'une entreprise.</a:t>
            </a:r>
            <a:endParaRPr b="0" i="0" sz="1600" u="none" cap="none" strike="noStrike">
              <a:solidFill>
                <a:srgbClr val="000000"/>
              </a:solidFill>
              <a:latin typeface="Arial"/>
              <a:ea typeface="Arial"/>
              <a:cs typeface="Arial"/>
              <a:sym typeface="Arial"/>
            </a:endParaRPr>
          </a:p>
        </p:txBody>
      </p:sp>
      <p:sp>
        <p:nvSpPr>
          <p:cNvPr id="986" name="Google Shape;986;p115"/>
          <p:cNvSpPr txBox="1"/>
          <p:nvPr/>
        </p:nvSpPr>
        <p:spPr>
          <a:xfrm>
            <a:off x="1158850" y="2628650"/>
            <a:ext cx="8374200" cy="446400"/>
          </a:xfrm>
          <a:prstGeom prst="rect">
            <a:avLst/>
          </a:prstGeom>
          <a:noFill/>
          <a:ln>
            <a:noFill/>
          </a:ln>
        </p:spPr>
        <p:txBody>
          <a:bodyPr anchorCtr="0" anchor="t" bIns="91425" lIns="91425" spcFirstLastPara="1" rIns="91425" wrap="square" tIns="91425">
            <a:spAutoFit/>
          </a:bodyPr>
          <a:lstStyle/>
          <a:p>
            <a:pPr indent="-336550" lvl="0" marL="457200" marR="0" rtl="0" algn="l">
              <a:lnSpc>
                <a:spcPct val="100000"/>
              </a:lnSpc>
              <a:spcBef>
                <a:spcPts val="0"/>
              </a:spcBef>
              <a:spcAft>
                <a:spcPts val="0"/>
              </a:spcAft>
              <a:buClr>
                <a:srgbClr val="000000"/>
              </a:buClr>
              <a:buSzPts val="1700"/>
              <a:buFont typeface="Arial"/>
              <a:buAutoNum type="alphaLcPeriod"/>
            </a:pPr>
            <a:r>
              <a:rPr b="1" lang="en-US" sz="1600"/>
              <a:t>Définir une identité de marque</a:t>
            </a:r>
            <a:endParaRPr b="1" i="0" sz="1600" u="none" cap="none" strike="noStrike">
              <a:solidFill>
                <a:srgbClr val="000000"/>
              </a:solidFill>
              <a:latin typeface="Arial"/>
              <a:ea typeface="Arial"/>
              <a:cs typeface="Arial"/>
              <a:sym typeface="Arial"/>
            </a:endParaRPr>
          </a:p>
        </p:txBody>
      </p:sp>
      <p:sp>
        <p:nvSpPr>
          <p:cNvPr id="987" name="Google Shape;987;p115"/>
          <p:cNvSpPr txBox="1"/>
          <p:nvPr/>
        </p:nvSpPr>
        <p:spPr>
          <a:xfrm>
            <a:off x="1158800" y="3235325"/>
            <a:ext cx="4491000" cy="34170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1700"/>
              <a:buFont typeface="Arial"/>
              <a:buNone/>
            </a:pPr>
            <a:r>
              <a:rPr lang="en-US" sz="1600">
                <a:solidFill>
                  <a:schemeClr val="dk1"/>
                </a:solidFill>
              </a:rPr>
              <a:t>Il s'agit de définir intentionnellement les éléments clés de votre marque, notamment sa mission, ses valeurs et sa proposition de vente unique. La mission définit l'objectif, les valeurs façonnent l'identité de la marque et la proposition de vente unique la distingue de ses concurrents.</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lang="en-US" sz="1600">
                <a:solidFill>
                  <a:schemeClr val="dk1"/>
                </a:solidFill>
              </a:rPr>
              <a:t>Menez des recherches approfondies pour comprendre votre public cible afin de savoir comment votre marque peut répondre à ses besoins et à ses aspirations. </a:t>
            </a:r>
            <a:endParaRPr b="0" i="0" sz="1600" u="none" cap="none" strike="noStrike">
              <a:solidFill>
                <a:schemeClr val="dk1"/>
              </a:solidFill>
              <a:latin typeface="Arial"/>
              <a:ea typeface="Arial"/>
              <a:cs typeface="Arial"/>
              <a:sym typeface="Arial"/>
            </a:endParaRPr>
          </a:p>
        </p:txBody>
      </p:sp>
      <p:pic>
        <p:nvPicPr>
          <p:cNvPr id="988" name="Google Shape;988;p115"/>
          <p:cNvPicPr preferRelativeResize="0"/>
          <p:nvPr/>
        </p:nvPicPr>
        <p:blipFill rotWithShape="1">
          <a:blip r:embed="rId4">
            <a:alphaModFix/>
          </a:blip>
          <a:srcRect b="0" l="0" r="0" t="0"/>
          <a:stretch/>
        </p:blipFill>
        <p:spPr>
          <a:xfrm>
            <a:off x="5773225" y="3374176"/>
            <a:ext cx="4034098" cy="2896275"/>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pic>
        <p:nvPicPr>
          <p:cNvPr id="993" name="Google Shape;993;p116"/>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94" name="Google Shape;994;p116"/>
          <p:cNvSpPr txBox="1"/>
          <p:nvPr/>
        </p:nvSpPr>
        <p:spPr>
          <a:xfrm>
            <a:off x="968059" y="977030"/>
            <a:ext cx="8755800" cy="600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700"/>
              <a:buFont typeface="Arial"/>
              <a:buNone/>
            </a:pPr>
            <a:r>
              <a:rPr b="1" lang="en-US" sz="1600">
                <a:solidFill>
                  <a:schemeClr val="dk1"/>
                </a:solidFill>
              </a:rPr>
              <a:t>Chapitre 3: L'art de créer une marque</a:t>
            </a:r>
            <a:endParaRPr sz="16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p:txBody>
      </p:sp>
      <p:sp>
        <p:nvSpPr>
          <p:cNvPr id="995" name="Google Shape;995;p116"/>
          <p:cNvSpPr txBox="1"/>
          <p:nvPr/>
        </p:nvSpPr>
        <p:spPr>
          <a:xfrm>
            <a:off x="968050" y="1541075"/>
            <a:ext cx="88650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600">
                <a:solidFill>
                  <a:schemeClr val="dk1"/>
                </a:solidFill>
              </a:rPr>
              <a:t>b. Développer une marque et un logo</a:t>
            </a:r>
            <a:endParaRPr b="0" i="0" sz="1600" u="none" cap="none" strike="noStrike">
              <a:solidFill>
                <a:srgbClr val="000000"/>
              </a:solidFill>
              <a:latin typeface="Arial"/>
              <a:ea typeface="Arial"/>
              <a:cs typeface="Arial"/>
              <a:sym typeface="Arial"/>
            </a:endParaRPr>
          </a:p>
        </p:txBody>
      </p:sp>
      <p:sp>
        <p:nvSpPr>
          <p:cNvPr id="996" name="Google Shape;996;p116"/>
          <p:cNvSpPr txBox="1"/>
          <p:nvPr/>
        </p:nvSpPr>
        <p:spPr>
          <a:xfrm>
            <a:off x="1022650" y="2012950"/>
            <a:ext cx="8755800" cy="48333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lang="en-US" sz="1600">
                <a:solidFill>
                  <a:schemeClr val="dk1"/>
                </a:solidFill>
              </a:rPr>
              <a:t>Le nom et le logo de la marque sont essentiels pour une représentation cohérente de la marque. Ils doivent se compléter pour créer une identité de marque unifiée et mémorable. Un logo visuellement attrayant attire l'attention et crée une impression positive. L'esthétique du logo (par exemple, le schéma, la couleur et la conception) doit transmettre un message cohérent pour la marque.  </a:t>
            </a:r>
            <a:endParaRPr b="0" i="0" sz="1600" u="none" cap="none" strike="noStrike">
              <a:solidFill>
                <a:schemeClr val="dk1"/>
              </a:solidFill>
              <a:latin typeface="Arial"/>
              <a:ea typeface="Arial"/>
              <a:cs typeface="Arial"/>
              <a:sym typeface="Arial"/>
            </a:endParaRPr>
          </a:p>
          <a:p>
            <a:pPr indent="-336550" lvl="0" marL="457200" rtl="0" algn="just">
              <a:spcBef>
                <a:spcPts val="0"/>
              </a:spcBef>
              <a:spcAft>
                <a:spcPts val="0"/>
              </a:spcAft>
              <a:buClr>
                <a:schemeClr val="dk1"/>
              </a:buClr>
              <a:buSzPts val="1700"/>
              <a:buChar char="➢"/>
            </a:pPr>
            <a:r>
              <a:rPr lang="en-US" sz="1600">
                <a:solidFill>
                  <a:schemeClr val="dk1"/>
                </a:solidFill>
              </a:rPr>
              <a:t>Analysez si la combinaison est facilement lisible dans diverses applications.</a:t>
            </a:r>
            <a:endParaRPr sz="1600">
              <a:solidFill>
                <a:schemeClr val="dk1"/>
              </a:solidFill>
            </a:endParaRPr>
          </a:p>
          <a:p>
            <a:pPr indent="-336550" lvl="0" marL="457200" rtl="0" algn="just">
              <a:spcBef>
                <a:spcPts val="0"/>
              </a:spcBef>
              <a:spcAft>
                <a:spcPts val="0"/>
              </a:spcAft>
              <a:buClr>
                <a:schemeClr val="dk1"/>
              </a:buClr>
              <a:buSzPts val="1700"/>
              <a:buChar char="➢"/>
            </a:pPr>
            <a:r>
              <a:rPr lang="en-US" sz="1600">
                <a:solidFill>
                  <a:schemeClr val="dk1"/>
                </a:solidFill>
              </a:rPr>
              <a:t>Le logo doit être un symbole facilement reconnaissable et évoquer les sentiments que vous voulez que le public cible </a:t>
            </a:r>
            <a:r>
              <a:rPr lang="en-US" sz="1600">
                <a:solidFill>
                  <a:schemeClr val="dk1"/>
                </a:solidFill>
              </a:rPr>
              <a:t>associé</a:t>
            </a:r>
            <a:r>
              <a:rPr lang="en-US" sz="1600">
                <a:solidFill>
                  <a:schemeClr val="dk1"/>
                </a:solidFill>
              </a:rPr>
              <a:t> à votre marque.  </a:t>
            </a:r>
            <a:endParaRPr sz="1600">
              <a:solidFill>
                <a:schemeClr val="dk1"/>
              </a:solidFill>
            </a:endParaRPr>
          </a:p>
          <a:p>
            <a:pPr indent="-336550" lvl="0" marL="457200" rtl="0" algn="just">
              <a:spcBef>
                <a:spcPts val="0"/>
              </a:spcBef>
              <a:spcAft>
                <a:spcPts val="0"/>
              </a:spcAft>
              <a:buClr>
                <a:schemeClr val="dk1"/>
              </a:buClr>
              <a:buSzPts val="1700"/>
              <a:buChar char="➢"/>
            </a:pPr>
            <a:r>
              <a:rPr lang="en-US" sz="1600">
                <a:solidFill>
                  <a:schemeClr val="dk1"/>
                </a:solidFill>
              </a:rPr>
              <a:t>Analysez s'il reste efficace en noir et blanc, ainsi qu'en format numérique et imprimé. </a:t>
            </a:r>
            <a:endParaRPr sz="1600">
              <a:solidFill>
                <a:schemeClr val="dk1"/>
              </a:solidFill>
            </a:endParaRPr>
          </a:p>
          <a:p>
            <a:pPr indent="0" lvl="0" marL="457200" marR="0" rtl="0" algn="just">
              <a:lnSpc>
                <a:spcPct val="100000"/>
              </a:lnSpc>
              <a:spcBef>
                <a:spcPts val="0"/>
              </a:spcBef>
              <a:spcAft>
                <a:spcPts val="0"/>
              </a:spcAft>
              <a:buNone/>
            </a:pPr>
            <a:r>
              <a:t/>
            </a:r>
            <a:endParaRPr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rtl="0" algn="just">
              <a:spcBef>
                <a:spcPts val="0"/>
              </a:spcBef>
              <a:spcAft>
                <a:spcPts val="0"/>
              </a:spcAft>
              <a:buClr>
                <a:schemeClr val="dk1"/>
              </a:buClr>
              <a:buSzPts val="1100"/>
              <a:buFont typeface="Arial"/>
              <a:buNone/>
            </a:pPr>
            <a:r>
              <a:rPr b="1" lang="en-US" sz="1600">
                <a:solidFill>
                  <a:schemeClr val="dk1"/>
                </a:solidFill>
              </a:rPr>
              <a:t>Conclusions chapitre 3</a:t>
            </a:r>
            <a:endParaRPr b="1" sz="1600">
              <a:solidFill>
                <a:schemeClr val="dk1"/>
              </a:solidFill>
            </a:endParaRPr>
          </a:p>
          <a:p>
            <a:pPr indent="0" lvl="0" marL="0" rtl="0" algn="just">
              <a:spcBef>
                <a:spcPts val="0"/>
              </a:spcBef>
              <a:spcAft>
                <a:spcPts val="0"/>
              </a:spcAft>
              <a:buClr>
                <a:schemeClr val="dk1"/>
              </a:buClr>
              <a:buSzPts val="1100"/>
              <a:buFont typeface="Arial"/>
              <a:buNone/>
            </a:pPr>
            <a:r>
              <a:t/>
            </a:r>
            <a:endParaRPr b="1" sz="1700">
              <a:solidFill>
                <a:schemeClr val="dk1"/>
              </a:solidFill>
            </a:endParaRPr>
          </a:p>
          <a:p>
            <a:pPr indent="0" lvl="0" marL="0" rtl="0" algn="just">
              <a:spcBef>
                <a:spcPts val="0"/>
              </a:spcBef>
              <a:spcAft>
                <a:spcPts val="0"/>
              </a:spcAft>
              <a:buClr>
                <a:schemeClr val="dk1"/>
              </a:buClr>
              <a:buSzPts val="1100"/>
              <a:buFont typeface="Arial"/>
              <a:buNone/>
            </a:pPr>
            <a:r>
              <a:rPr lang="en-US" sz="1600">
                <a:solidFill>
                  <a:schemeClr val="dk1"/>
                </a:solidFill>
              </a:rPr>
              <a:t>Grâce au processus de création d'une marque, une initiative peut acquérir une forte reconnaissance. La création d'une marque est un processus continu qui nécessite une évaluation régulière afin de maintenir une image de marque cohérente.</a:t>
            </a:r>
            <a:endParaRPr sz="16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1"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0" name="Shape 1000"/>
        <p:cNvGrpSpPr/>
        <p:nvPr/>
      </p:nvGrpSpPr>
      <p:grpSpPr>
        <a:xfrm>
          <a:off x="0" y="0"/>
          <a:ext cx="0" cy="0"/>
          <a:chOff x="0" y="0"/>
          <a:chExt cx="0" cy="0"/>
        </a:xfrm>
      </p:grpSpPr>
      <p:pic>
        <p:nvPicPr>
          <p:cNvPr id="1001" name="Google Shape;1001;p117"/>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02" name="Google Shape;1002;p117"/>
          <p:cNvSpPr txBox="1"/>
          <p:nvPr/>
        </p:nvSpPr>
        <p:spPr>
          <a:xfrm>
            <a:off x="968059" y="977030"/>
            <a:ext cx="8755800" cy="338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lang="en-US" sz="1600">
                <a:solidFill>
                  <a:schemeClr val="dk1"/>
                </a:solidFill>
              </a:rPr>
              <a:t>Chapitre 4: Marketing durable</a:t>
            </a:r>
            <a:endParaRPr b="0" i="0" sz="1600" u="none" cap="none" strike="noStrike">
              <a:solidFill>
                <a:schemeClr val="dk1"/>
              </a:solidFill>
              <a:latin typeface="Calibri"/>
              <a:ea typeface="Calibri"/>
              <a:cs typeface="Calibri"/>
              <a:sym typeface="Calibri"/>
            </a:endParaRPr>
          </a:p>
        </p:txBody>
      </p:sp>
      <p:sp>
        <p:nvSpPr>
          <p:cNvPr id="1003" name="Google Shape;1003;p117"/>
          <p:cNvSpPr txBox="1"/>
          <p:nvPr/>
        </p:nvSpPr>
        <p:spPr>
          <a:xfrm>
            <a:off x="968058" y="1581911"/>
            <a:ext cx="88650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lang="en-US" sz="1600">
                <a:solidFill>
                  <a:schemeClr val="dk1"/>
                </a:solidFill>
              </a:rPr>
              <a:t>Le marketing durable va au-delà de la promotion des produits et s'étend à des choix bénéfiques pour la planète et la société. Il s'agit de concevoir et de promouvoir des produits ayant un impact positif sur l'environnement et la société, ce qui est essentiel pour le développement durable.</a:t>
            </a:r>
            <a:endParaRPr b="0" i="0" sz="1600" u="none" cap="none" strike="noStrike">
              <a:solidFill>
                <a:srgbClr val="000000"/>
              </a:solidFill>
              <a:latin typeface="Arial"/>
              <a:ea typeface="Arial"/>
              <a:cs typeface="Arial"/>
              <a:sym typeface="Arial"/>
            </a:endParaRPr>
          </a:p>
        </p:txBody>
      </p:sp>
      <p:sp>
        <p:nvSpPr>
          <p:cNvPr id="1004" name="Google Shape;1004;p117"/>
          <p:cNvSpPr txBox="1"/>
          <p:nvPr/>
        </p:nvSpPr>
        <p:spPr>
          <a:xfrm>
            <a:off x="968050" y="2889250"/>
            <a:ext cx="8755800" cy="3620100"/>
          </a:xfrm>
          <a:prstGeom prst="rect">
            <a:avLst/>
          </a:prstGeom>
          <a:noFill/>
          <a:ln>
            <a:noFill/>
          </a:ln>
        </p:spPr>
        <p:txBody>
          <a:bodyPr anchorCtr="0" anchor="t" bIns="45700" lIns="91425" spcFirstLastPara="1" rIns="91425" wrap="square" tIns="45700">
            <a:spAutoFit/>
          </a:bodyPr>
          <a:lstStyle/>
          <a:p>
            <a:pPr indent="-336550" lvl="0" marL="457200" marR="0" rtl="0" algn="just">
              <a:lnSpc>
                <a:spcPct val="107000"/>
              </a:lnSpc>
              <a:spcBef>
                <a:spcPts val="0"/>
              </a:spcBef>
              <a:spcAft>
                <a:spcPts val="0"/>
              </a:spcAft>
              <a:buClr>
                <a:schemeClr val="dk1"/>
              </a:buClr>
              <a:buSzPts val="1700"/>
              <a:buFont typeface="Arial"/>
              <a:buAutoNum type="alphaLcPeriod"/>
            </a:pPr>
            <a:r>
              <a:rPr b="1" lang="en-US" sz="1600">
                <a:solidFill>
                  <a:schemeClr val="dk1"/>
                </a:solidFill>
              </a:rPr>
              <a:t>Responsabilité sociale </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lang="en-US" sz="1600"/>
              <a:t>Le marketing socialement responsable implique des pratiques éthiques qui vont au-delà de la recherche du profit et qui témoignent d'un engagement en faveur d'actions ayant un impact. Le fait de s'aligner sur les valeurs sociales renforce la confiance et la fidélité des consommateurs. Les entreprises éthiques sont considérées comme dignes de confiance et socialement conscientes, ce qui renforce les liens avec les clients. À mesure que la sensibilisation aux problèmes mondiaux s'accroît, les consommateurs préfèrent les entreprises qui partagent leurs valeurs et contribuent au bien-être de la société.</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rtl="0" algn="just">
              <a:spcBef>
                <a:spcPts val="0"/>
              </a:spcBef>
              <a:spcAft>
                <a:spcPts val="0"/>
              </a:spcAft>
              <a:buSzPts val="1700"/>
              <a:buChar char="➢"/>
            </a:pPr>
            <a:r>
              <a:rPr lang="en-US" sz="1600"/>
              <a:t>Sensibilisez vos consommateurs aux questions sociales que vous abordez et impliquez-les dans le processus.</a:t>
            </a:r>
            <a:endParaRPr sz="1600"/>
          </a:p>
          <a:p>
            <a:pPr indent="-336550" lvl="0" marL="457200" rtl="0" algn="just">
              <a:spcBef>
                <a:spcPts val="0"/>
              </a:spcBef>
              <a:spcAft>
                <a:spcPts val="0"/>
              </a:spcAft>
              <a:buSzPts val="1700"/>
              <a:buChar char="➢"/>
            </a:pPr>
            <a:r>
              <a:rPr lang="en-US" sz="1600"/>
              <a:t>Évaluez et mesurez régulièrement l'impact de vos initiatives en matière de responsabilité sociale. Utilisez des mesures et des données pour mettre en évidence les résultats positifs de vos efforts.</a:t>
            </a:r>
            <a:endParaRPr sz="1600"/>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pic>
        <p:nvPicPr>
          <p:cNvPr id="1009" name="Google Shape;1009;p118"/>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10" name="Google Shape;1010;p118"/>
          <p:cNvSpPr txBox="1"/>
          <p:nvPr/>
        </p:nvSpPr>
        <p:spPr>
          <a:xfrm>
            <a:off x="968059" y="977030"/>
            <a:ext cx="8755800" cy="600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700"/>
              <a:buFont typeface="Arial"/>
              <a:buNone/>
            </a:pPr>
            <a:r>
              <a:rPr b="1" lang="en-US" sz="1600">
                <a:solidFill>
                  <a:schemeClr val="dk1"/>
                </a:solidFill>
              </a:rPr>
              <a:t>Chapitre 4: Marketing durable</a:t>
            </a:r>
            <a:endParaRPr sz="16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700"/>
              <a:buFont typeface="Arial"/>
              <a:buNone/>
            </a:pPr>
            <a:r>
              <a:t/>
            </a:r>
            <a:endParaRPr b="1" sz="1700">
              <a:solidFill>
                <a:schemeClr val="dk1"/>
              </a:solidFill>
            </a:endParaRPr>
          </a:p>
        </p:txBody>
      </p:sp>
      <p:sp>
        <p:nvSpPr>
          <p:cNvPr id="1011" name="Google Shape;1011;p118"/>
          <p:cNvSpPr txBox="1"/>
          <p:nvPr/>
        </p:nvSpPr>
        <p:spPr>
          <a:xfrm>
            <a:off x="968058" y="1581911"/>
            <a:ext cx="88650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600">
                <a:solidFill>
                  <a:schemeClr val="dk1"/>
                </a:solidFill>
              </a:rPr>
              <a:t>b. Initiatives environnementales</a:t>
            </a:r>
            <a:endParaRPr b="0" i="0" sz="1600" u="none" cap="none" strike="noStrike">
              <a:solidFill>
                <a:srgbClr val="000000"/>
              </a:solidFill>
              <a:latin typeface="Arial"/>
              <a:ea typeface="Arial"/>
              <a:cs typeface="Arial"/>
              <a:sym typeface="Arial"/>
            </a:endParaRPr>
          </a:p>
        </p:txBody>
      </p:sp>
      <p:sp>
        <p:nvSpPr>
          <p:cNvPr id="1012" name="Google Shape;1012;p118"/>
          <p:cNvSpPr txBox="1"/>
          <p:nvPr/>
        </p:nvSpPr>
        <p:spPr>
          <a:xfrm>
            <a:off x="968050" y="1951200"/>
            <a:ext cx="8755800" cy="4652700"/>
          </a:xfrm>
          <a:prstGeom prst="rect">
            <a:avLst/>
          </a:prstGeom>
          <a:noFill/>
          <a:ln>
            <a:noFill/>
          </a:ln>
        </p:spPr>
        <p:txBody>
          <a:bodyPr anchorCtr="0" anchor="t" bIns="45700" lIns="91425" spcFirstLastPara="1" rIns="91425" wrap="square" tIns="45700">
            <a:spAutoFit/>
          </a:bodyPr>
          <a:lstStyle/>
          <a:p>
            <a:pPr indent="0" lvl="0" marL="0" rtl="0" algn="just">
              <a:lnSpc>
                <a:spcPct val="107000"/>
              </a:lnSpc>
              <a:spcBef>
                <a:spcPts val="0"/>
              </a:spcBef>
              <a:spcAft>
                <a:spcPts val="0"/>
              </a:spcAft>
              <a:buNone/>
            </a:pPr>
            <a:r>
              <a:rPr lang="en-US" sz="1600">
                <a:solidFill>
                  <a:schemeClr val="dk1"/>
                </a:solidFill>
              </a:rPr>
              <a:t>Pratiques commerciales respectueuses de l'environnement:</a:t>
            </a:r>
            <a:endParaRPr sz="1600">
              <a:solidFill>
                <a:schemeClr val="dk1"/>
              </a:solidFill>
            </a:endParaRPr>
          </a:p>
          <a:p>
            <a:pPr indent="-336550" lvl="0" marL="457200" rtl="0" algn="just">
              <a:lnSpc>
                <a:spcPct val="107000"/>
              </a:lnSpc>
              <a:spcBef>
                <a:spcPts val="0"/>
              </a:spcBef>
              <a:spcAft>
                <a:spcPts val="0"/>
              </a:spcAft>
              <a:buClr>
                <a:schemeClr val="dk1"/>
              </a:buClr>
              <a:buSzPts val="1700"/>
              <a:buChar char="➢"/>
            </a:pPr>
            <a:r>
              <a:rPr lang="en-US" sz="1600">
                <a:solidFill>
                  <a:schemeClr val="dk1"/>
                </a:solidFill>
              </a:rPr>
              <a:t>Réduire, réutiliser, recycler</a:t>
            </a:r>
            <a:r>
              <a:rPr lang="en-US" sz="1600">
                <a:solidFill>
                  <a:schemeClr val="dk1"/>
                </a:solidFill>
              </a:rPr>
              <a:t>:</a:t>
            </a:r>
            <a:r>
              <a:rPr lang="en-US" sz="1600">
                <a:solidFill>
                  <a:schemeClr val="dk1"/>
                </a:solidFill>
              </a:rPr>
              <a:t> Promouvoir la réduction des déchets, la réutilisation des matériaux et le recyclage.</a:t>
            </a:r>
            <a:endParaRPr sz="1600">
              <a:solidFill>
                <a:schemeClr val="dk1"/>
              </a:solidFill>
            </a:endParaRPr>
          </a:p>
          <a:p>
            <a:pPr indent="0" lvl="0" marL="457200" rtl="0" algn="just">
              <a:lnSpc>
                <a:spcPct val="107000"/>
              </a:lnSpc>
              <a:spcBef>
                <a:spcPts val="0"/>
              </a:spcBef>
              <a:spcAft>
                <a:spcPts val="0"/>
              </a:spcAft>
              <a:buNone/>
            </a:pPr>
            <a:r>
              <a:t/>
            </a:r>
            <a:endParaRPr sz="1600">
              <a:solidFill>
                <a:schemeClr val="dk1"/>
              </a:solidFill>
            </a:endParaRPr>
          </a:p>
          <a:p>
            <a:pPr indent="-336550" lvl="0" marL="457200" rtl="0" algn="just">
              <a:lnSpc>
                <a:spcPct val="107000"/>
              </a:lnSpc>
              <a:spcBef>
                <a:spcPts val="0"/>
              </a:spcBef>
              <a:spcAft>
                <a:spcPts val="0"/>
              </a:spcAft>
              <a:buClr>
                <a:schemeClr val="dk1"/>
              </a:buClr>
              <a:buSzPts val="1700"/>
              <a:buChar char="➢"/>
            </a:pPr>
            <a:r>
              <a:rPr lang="en-US" sz="1600">
                <a:solidFill>
                  <a:schemeClr val="dk1"/>
                </a:solidFill>
              </a:rPr>
              <a:t>Réduction de l'empreinte carbone: Guide sur la mesure et la réduction de l'empreinte carbone grâce à l'efficacité énergétique et au transport durable.</a:t>
            </a:r>
            <a:endParaRPr sz="1600">
              <a:solidFill>
                <a:schemeClr val="dk1"/>
              </a:solidFill>
            </a:endParaRPr>
          </a:p>
          <a:p>
            <a:pPr indent="0" lvl="0" marL="457200" rtl="0" algn="just">
              <a:lnSpc>
                <a:spcPct val="107000"/>
              </a:lnSpc>
              <a:spcBef>
                <a:spcPts val="0"/>
              </a:spcBef>
              <a:spcAft>
                <a:spcPts val="0"/>
              </a:spcAft>
              <a:buNone/>
            </a:pPr>
            <a:r>
              <a:t/>
            </a:r>
            <a:endParaRPr sz="1600">
              <a:solidFill>
                <a:schemeClr val="dk1"/>
              </a:solidFill>
            </a:endParaRPr>
          </a:p>
          <a:p>
            <a:pPr indent="-336550" lvl="0" marL="457200" rtl="0" algn="just">
              <a:lnSpc>
                <a:spcPct val="107000"/>
              </a:lnSpc>
              <a:spcBef>
                <a:spcPts val="0"/>
              </a:spcBef>
              <a:spcAft>
                <a:spcPts val="0"/>
              </a:spcAft>
              <a:buClr>
                <a:schemeClr val="dk1"/>
              </a:buClr>
              <a:buSzPts val="1700"/>
              <a:buChar char="➢"/>
            </a:pPr>
            <a:r>
              <a:rPr lang="en-US" sz="1600">
                <a:solidFill>
                  <a:schemeClr val="dk1"/>
                </a:solidFill>
              </a:rPr>
              <a:t>Chaîne d'approvisionnement durable: Plaider en faveur de matériaux respectueux de l'environnement, d'une main-d'œuvre équitable et d'une réduction de l'impact des transports.</a:t>
            </a:r>
            <a:endParaRPr sz="1600">
              <a:solidFill>
                <a:schemeClr val="dk1"/>
              </a:solidFill>
            </a:endParaRPr>
          </a:p>
          <a:p>
            <a:pPr indent="0" lvl="0" marL="457200" rtl="0" algn="just">
              <a:lnSpc>
                <a:spcPct val="107000"/>
              </a:lnSpc>
              <a:spcBef>
                <a:spcPts val="0"/>
              </a:spcBef>
              <a:spcAft>
                <a:spcPts val="0"/>
              </a:spcAft>
              <a:buNone/>
            </a:pPr>
            <a:r>
              <a:t/>
            </a:r>
            <a:endParaRPr sz="1600">
              <a:solidFill>
                <a:schemeClr val="dk1"/>
              </a:solidFill>
            </a:endParaRPr>
          </a:p>
          <a:p>
            <a:pPr indent="-336550" lvl="0" marL="457200" rtl="0" algn="just">
              <a:lnSpc>
                <a:spcPct val="107000"/>
              </a:lnSpc>
              <a:spcBef>
                <a:spcPts val="0"/>
              </a:spcBef>
              <a:spcAft>
                <a:spcPts val="0"/>
              </a:spcAft>
              <a:buClr>
                <a:schemeClr val="dk1"/>
              </a:buClr>
              <a:buSzPts val="1700"/>
              <a:buChar char="➢"/>
            </a:pPr>
            <a:r>
              <a:rPr lang="en-US" sz="1600">
                <a:solidFill>
                  <a:schemeClr val="dk1"/>
                </a:solidFill>
              </a:rPr>
              <a:t>Emballage écologique: Réduire les déchets, utiliser des matériaux biodégradables et éduquer les consommateurs à une élimination responsable.</a:t>
            </a:r>
            <a:endParaRPr sz="1600">
              <a:solidFill>
                <a:schemeClr val="dk1"/>
              </a:solidFill>
            </a:endParaRPr>
          </a:p>
          <a:p>
            <a:pPr indent="0" lvl="0" marL="457200" rtl="0" algn="just">
              <a:lnSpc>
                <a:spcPct val="107000"/>
              </a:lnSpc>
              <a:spcBef>
                <a:spcPts val="0"/>
              </a:spcBef>
              <a:spcAft>
                <a:spcPts val="0"/>
              </a:spcAft>
              <a:buNone/>
            </a:pPr>
            <a:r>
              <a:t/>
            </a:r>
            <a:endParaRPr sz="1600">
              <a:solidFill>
                <a:schemeClr val="dk1"/>
              </a:solidFill>
            </a:endParaRPr>
          </a:p>
          <a:p>
            <a:pPr indent="-336550" lvl="0" marL="457200" rtl="0" algn="just">
              <a:lnSpc>
                <a:spcPct val="107000"/>
              </a:lnSpc>
              <a:spcBef>
                <a:spcPts val="0"/>
              </a:spcBef>
              <a:spcAft>
                <a:spcPts val="0"/>
              </a:spcAft>
              <a:buClr>
                <a:schemeClr val="dk1"/>
              </a:buClr>
              <a:buSzPts val="1700"/>
              <a:buChar char="➢"/>
            </a:pPr>
            <a:r>
              <a:rPr lang="en-US" sz="1600">
                <a:solidFill>
                  <a:schemeClr val="dk1"/>
                </a:solidFill>
              </a:rPr>
              <a:t>Innovation: Se tenir au courant des nouvelles technologies permettant de réduire l'impact sur l'environnement et encourager une culture de l'adaptation.</a:t>
            </a:r>
            <a:endParaRPr sz="1600">
              <a:solidFill>
                <a:schemeClr val="dk1"/>
              </a:solidFill>
            </a:endParaRPr>
          </a:p>
          <a:p>
            <a:pPr indent="0" lvl="0" marL="457200" marR="0" rtl="0" algn="just">
              <a:lnSpc>
                <a:spcPct val="107000"/>
              </a:lnSpc>
              <a:spcBef>
                <a:spcPts val="0"/>
              </a:spcBef>
              <a:spcAft>
                <a:spcPts val="0"/>
              </a:spcAft>
              <a:buNone/>
            </a:pPr>
            <a:r>
              <a:t/>
            </a:r>
            <a:endParaRPr sz="1700">
              <a:solidFill>
                <a:schemeClr val="dk1"/>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6" name="Shape 1016"/>
        <p:cNvGrpSpPr/>
        <p:nvPr/>
      </p:nvGrpSpPr>
      <p:grpSpPr>
        <a:xfrm>
          <a:off x="0" y="0"/>
          <a:ext cx="0" cy="0"/>
          <a:chOff x="0" y="0"/>
          <a:chExt cx="0" cy="0"/>
        </a:xfrm>
      </p:grpSpPr>
      <p:pic>
        <p:nvPicPr>
          <p:cNvPr id="1017" name="Google Shape;1017;p119"/>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18" name="Google Shape;1018;p119"/>
          <p:cNvSpPr txBox="1"/>
          <p:nvPr/>
        </p:nvSpPr>
        <p:spPr>
          <a:xfrm>
            <a:off x="968059" y="977030"/>
            <a:ext cx="8755800" cy="600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700"/>
              <a:buFont typeface="Arial"/>
              <a:buNone/>
            </a:pPr>
            <a:r>
              <a:rPr b="1" lang="en-US" sz="1600">
                <a:solidFill>
                  <a:schemeClr val="dk1"/>
                </a:solidFill>
              </a:rPr>
              <a:t>Chapitre 4: Marketing durable</a:t>
            </a:r>
            <a:endParaRPr sz="16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p:txBody>
      </p:sp>
      <p:sp>
        <p:nvSpPr>
          <p:cNvPr id="1019" name="Google Shape;1019;p119"/>
          <p:cNvSpPr txBox="1"/>
          <p:nvPr/>
        </p:nvSpPr>
        <p:spPr>
          <a:xfrm>
            <a:off x="968050" y="1644650"/>
            <a:ext cx="8755800" cy="33870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1" lang="en-US" sz="1600">
                <a:solidFill>
                  <a:schemeClr val="dk1"/>
                </a:solidFill>
              </a:rPr>
              <a:t>c. Éducation des consommateurs aux choix durables</a:t>
            </a:r>
            <a:endParaRPr b="0" i="0" sz="1600" u="none" cap="none" strike="noStrike">
              <a:solidFill>
                <a:schemeClr val="dk1"/>
              </a:solidFill>
              <a:latin typeface="Arial"/>
              <a:ea typeface="Arial"/>
              <a:cs typeface="Arial"/>
              <a:sym typeface="Arial"/>
            </a:endParaRPr>
          </a:p>
        </p:txBody>
      </p:sp>
      <p:sp>
        <p:nvSpPr>
          <p:cNvPr id="1020" name="Google Shape;1020;p119"/>
          <p:cNvSpPr txBox="1"/>
          <p:nvPr/>
        </p:nvSpPr>
        <p:spPr>
          <a:xfrm>
            <a:off x="968050" y="2013950"/>
            <a:ext cx="8865000" cy="45870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600"/>
              <a:t>Les entreprises contribuent à une base de consommateurs mieux informés et plus conscients en se concentrant sur l'éducation des consommateurs à des choix durables. Il s'agit de promouvoir la durabilité par le biais de diverses initiatives:</a:t>
            </a:r>
            <a:endParaRPr sz="1600"/>
          </a:p>
          <a:p>
            <a:pPr indent="0" lvl="0" marL="457200" rtl="0" algn="l">
              <a:spcBef>
                <a:spcPts val="0"/>
              </a:spcBef>
              <a:spcAft>
                <a:spcPts val="0"/>
              </a:spcAft>
              <a:buNone/>
            </a:pPr>
            <a:r>
              <a:t/>
            </a:r>
            <a:endParaRPr sz="1600"/>
          </a:p>
          <a:p>
            <a:pPr indent="-336550" lvl="0" marL="457200" rtl="0" algn="l">
              <a:spcBef>
                <a:spcPts val="0"/>
              </a:spcBef>
              <a:spcAft>
                <a:spcPts val="0"/>
              </a:spcAft>
              <a:buSzPts val="1700"/>
              <a:buChar char="➢"/>
            </a:pPr>
            <a:r>
              <a:rPr lang="en-US" sz="1600"/>
              <a:t>Transparence des produits: Fournir des détails clairs sur l'impact environnemental et social par le biais d'étiquettes, de certifications et de ressources en ligne.</a:t>
            </a:r>
            <a:endParaRPr sz="1600"/>
          </a:p>
          <a:p>
            <a:pPr indent="0" lvl="0" marL="457200" rtl="0" algn="l">
              <a:spcBef>
                <a:spcPts val="0"/>
              </a:spcBef>
              <a:spcAft>
                <a:spcPts val="0"/>
              </a:spcAft>
              <a:buNone/>
            </a:pPr>
            <a:r>
              <a:t/>
            </a:r>
            <a:endParaRPr sz="1600"/>
          </a:p>
          <a:p>
            <a:pPr indent="-336550" lvl="0" marL="457200" rtl="0" algn="l">
              <a:spcBef>
                <a:spcPts val="0"/>
              </a:spcBef>
              <a:spcAft>
                <a:spcPts val="0"/>
              </a:spcAft>
              <a:buSzPts val="1700"/>
              <a:buChar char="➢"/>
            </a:pPr>
            <a:r>
              <a:rPr lang="en-US" sz="1600"/>
              <a:t>Campagnes éducatives: Sensibiliser le public par le biais de contenus tels que des blogs, des vidéos et des infographies, en mettant l'accent sur les pratiques écologiques et les avantages d'un mode de vie durable.</a:t>
            </a:r>
            <a:endParaRPr sz="1600"/>
          </a:p>
          <a:p>
            <a:pPr indent="0" lvl="0" marL="457200" rtl="0" algn="l">
              <a:spcBef>
                <a:spcPts val="0"/>
              </a:spcBef>
              <a:spcAft>
                <a:spcPts val="0"/>
              </a:spcAft>
              <a:buNone/>
            </a:pPr>
            <a:r>
              <a:t/>
            </a:r>
            <a:endParaRPr sz="1600"/>
          </a:p>
          <a:p>
            <a:pPr indent="-336550" lvl="0" marL="457200" rtl="0" algn="l">
              <a:spcBef>
                <a:spcPts val="0"/>
              </a:spcBef>
              <a:spcAft>
                <a:spcPts val="0"/>
              </a:spcAft>
              <a:buSzPts val="1700"/>
              <a:buChar char="➢"/>
            </a:pPr>
            <a:r>
              <a:rPr lang="en-US" sz="1600"/>
              <a:t>Guides en ligne: Développer des ressources accessibles sur les modes de vie respectueux de l'environnement, les achats durables et la réduction de l'impact sur l'environnement.</a:t>
            </a:r>
            <a:endParaRPr sz="1600"/>
          </a:p>
          <a:p>
            <a:pPr indent="0" lvl="0" marL="457200" rtl="0" algn="l">
              <a:spcBef>
                <a:spcPts val="0"/>
              </a:spcBef>
              <a:spcAft>
                <a:spcPts val="0"/>
              </a:spcAft>
              <a:buNone/>
            </a:pPr>
            <a:r>
              <a:t/>
            </a:r>
            <a:endParaRPr sz="1600"/>
          </a:p>
          <a:p>
            <a:pPr indent="-336550" lvl="0" marL="457200" rtl="0" algn="l">
              <a:spcBef>
                <a:spcPts val="0"/>
              </a:spcBef>
              <a:spcAft>
                <a:spcPts val="0"/>
              </a:spcAft>
              <a:buSzPts val="1700"/>
              <a:buChar char="➢"/>
            </a:pPr>
            <a:r>
              <a:rPr lang="en-US" sz="1600"/>
              <a:t>Récompenses durables : Incitez les gens à prendre des décisions respectueuses de l'environnement en leur offrant des réductions, des points de fidélité ou des avantages exclusifs, afin de renforcer les comportements positifs en matière de développement durable.</a:t>
            </a:r>
            <a:endParaRPr sz="1600"/>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pic>
        <p:nvPicPr>
          <p:cNvPr id="1025" name="Google Shape;1025;p120"/>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26" name="Google Shape;1026;p120"/>
          <p:cNvSpPr txBox="1"/>
          <p:nvPr/>
        </p:nvSpPr>
        <p:spPr>
          <a:xfrm>
            <a:off x="968059" y="977030"/>
            <a:ext cx="8755800" cy="600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700"/>
              <a:buFont typeface="Arial"/>
              <a:buNone/>
            </a:pPr>
            <a:r>
              <a:rPr b="1" lang="en-US" sz="1600">
                <a:solidFill>
                  <a:schemeClr val="dk1"/>
                </a:solidFill>
              </a:rPr>
              <a:t>Chapitre 4: Marketing durable</a:t>
            </a:r>
            <a:endParaRPr sz="16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p:txBody>
      </p:sp>
      <p:sp>
        <p:nvSpPr>
          <p:cNvPr id="1027" name="Google Shape;1027;p120"/>
          <p:cNvSpPr txBox="1"/>
          <p:nvPr/>
        </p:nvSpPr>
        <p:spPr>
          <a:xfrm>
            <a:off x="968046" y="1533725"/>
            <a:ext cx="87558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600">
                <a:solidFill>
                  <a:schemeClr val="dk1"/>
                </a:solidFill>
              </a:rPr>
              <a:t>d. Mesure de l'impact et amélioration continue</a:t>
            </a:r>
            <a:endParaRPr b="1" i="0" sz="1600" u="none" cap="none" strike="noStrike">
              <a:solidFill>
                <a:schemeClr val="dk1"/>
              </a:solidFill>
              <a:latin typeface="Arial"/>
              <a:ea typeface="Arial"/>
              <a:cs typeface="Arial"/>
              <a:sym typeface="Arial"/>
            </a:endParaRPr>
          </a:p>
        </p:txBody>
      </p:sp>
      <p:sp>
        <p:nvSpPr>
          <p:cNvPr id="1028" name="Google Shape;1028;p120"/>
          <p:cNvSpPr txBox="1"/>
          <p:nvPr/>
        </p:nvSpPr>
        <p:spPr>
          <a:xfrm>
            <a:off x="968050" y="1922325"/>
            <a:ext cx="4473300" cy="2990100"/>
          </a:xfrm>
          <a:prstGeom prst="rect">
            <a:avLst/>
          </a:prstGeom>
          <a:noFill/>
          <a:ln>
            <a:noFill/>
          </a:ln>
        </p:spPr>
        <p:txBody>
          <a:bodyPr anchorCtr="0" anchor="t" bIns="45700" lIns="91425" spcFirstLastPara="1" rIns="91425" wrap="square" tIns="45700">
            <a:spAutoFit/>
          </a:bodyPr>
          <a:lstStyle/>
          <a:p>
            <a:pPr indent="0" lvl="0" marL="0" rtl="0" algn="just">
              <a:lnSpc>
                <a:spcPct val="107000"/>
              </a:lnSpc>
              <a:spcBef>
                <a:spcPts val="0"/>
              </a:spcBef>
              <a:spcAft>
                <a:spcPts val="0"/>
              </a:spcAft>
              <a:buNone/>
            </a:pPr>
            <a:r>
              <a:rPr lang="en-US" sz="1600"/>
              <a:t>Dans leur quête d'un marketing durable, les entreprises doivent s'engager à avoir un impact mesurable et à s'améliorer en permanence. Cela implique d'établir des indicateurs clés de performance (ICP) clairs, de quantifier les résultats environnementaux et sociaux et de procéder régulièrement à des audits et à des évaluations. </a:t>
            </a:r>
            <a:endParaRPr sz="1600"/>
          </a:p>
          <a:p>
            <a:pPr indent="-336550" lvl="0" marL="457200" rtl="0" algn="just">
              <a:lnSpc>
                <a:spcPct val="107000"/>
              </a:lnSpc>
              <a:spcBef>
                <a:spcPts val="0"/>
              </a:spcBef>
              <a:spcAft>
                <a:spcPts val="0"/>
              </a:spcAft>
              <a:buSzPts val="1700"/>
              <a:buChar char="➢"/>
            </a:pPr>
            <a:r>
              <a:rPr lang="en-US" sz="1600"/>
              <a:t>Mettre en place des mécanismes de retour d'information spécifiques à l'amélioration continue</a:t>
            </a:r>
            <a:r>
              <a:rPr b="0" i="0" lang="en-US" sz="1600" u="none" cap="none" strike="noStrike">
                <a:solidFill>
                  <a:srgbClr val="000000"/>
                </a:solidFill>
                <a:latin typeface="Arial"/>
                <a:ea typeface="Arial"/>
                <a:cs typeface="Arial"/>
                <a:sym typeface="Arial"/>
              </a:rPr>
              <a:t> </a:t>
            </a:r>
            <a:endParaRPr b="0" i="0" sz="1600" u="none" cap="none" strike="noStrike">
              <a:solidFill>
                <a:srgbClr val="000000"/>
              </a:solidFill>
              <a:latin typeface="Arial"/>
              <a:ea typeface="Arial"/>
              <a:cs typeface="Arial"/>
              <a:sym typeface="Arial"/>
            </a:endParaRPr>
          </a:p>
        </p:txBody>
      </p:sp>
      <p:pic>
        <p:nvPicPr>
          <p:cNvPr id="1029" name="Google Shape;1029;p120"/>
          <p:cNvPicPr preferRelativeResize="0"/>
          <p:nvPr/>
        </p:nvPicPr>
        <p:blipFill rotWithShape="1">
          <a:blip r:embed="rId4">
            <a:alphaModFix/>
          </a:blip>
          <a:srcRect b="0" l="0" r="0" t="0"/>
          <a:stretch/>
        </p:blipFill>
        <p:spPr>
          <a:xfrm>
            <a:off x="5569250" y="2008262"/>
            <a:ext cx="4770389" cy="2684737"/>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3" name="Shape 1033"/>
        <p:cNvGrpSpPr/>
        <p:nvPr/>
      </p:nvGrpSpPr>
      <p:grpSpPr>
        <a:xfrm>
          <a:off x="0" y="0"/>
          <a:ext cx="0" cy="0"/>
          <a:chOff x="0" y="0"/>
          <a:chExt cx="0" cy="0"/>
        </a:xfrm>
      </p:grpSpPr>
      <p:pic>
        <p:nvPicPr>
          <p:cNvPr id="1034" name="Google Shape;1034;p121"/>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35" name="Google Shape;1035;p121"/>
          <p:cNvSpPr txBox="1"/>
          <p:nvPr/>
        </p:nvSpPr>
        <p:spPr>
          <a:xfrm>
            <a:off x="1269435" y="1255188"/>
            <a:ext cx="8152937" cy="5077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00"/>
              <a:buFont typeface="Arial"/>
              <a:buNone/>
            </a:pPr>
            <a:r>
              <a:rPr b="1" lang="en-US" sz="2700">
                <a:solidFill>
                  <a:schemeClr val="dk1"/>
                </a:solidFill>
              </a:rPr>
              <a:t>Module 6: Gestion financière et financement </a:t>
            </a:r>
            <a:endParaRPr b="1" i="0" sz="2700" u="none" cap="none" strike="noStrike">
              <a:solidFill>
                <a:schemeClr val="dk1"/>
              </a:solidFill>
              <a:latin typeface="Arial"/>
              <a:ea typeface="Arial"/>
              <a:cs typeface="Arial"/>
              <a:sym typeface="Arial"/>
            </a:endParaRPr>
          </a:p>
        </p:txBody>
      </p:sp>
      <p:pic>
        <p:nvPicPr>
          <p:cNvPr id="1036" name="Google Shape;1036;p121"/>
          <p:cNvPicPr preferRelativeResize="0"/>
          <p:nvPr/>
        </p:nvPicPr>
        <p:blipFill rotWithShape="1">
          <a:blip r:embed="rId4">
            <a:alphaModFix/>
          </a:blip>
          <a:srcRect b="0" l="0" r="0" t="0"/>
          <a:stretch/>
        </p:blipFill>
        <p:spPr>
          <a:xfrm>
            <a:off x="2757861" y="2256169"/>
            <a:ext cx="5047994" cy="4001263"/>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0" name="Shape 1040"/>
        <p:cNvGrpSpPr/>
        <p:nvPr/>
      </p:nvGrpSpPr>
      <p:grpSpPr>
        <a:xfrm>
          <a:off x="0" y="0"/>
          <a:ext cx="0" cy="0"/>
          <a:chOff x="0" y="0"/>
          <a:chExt cx="0" cy="0"/>
        </a:xfrm>
      </p:grpSpPr>
      <p:pic>
        <p:nvPicPr>
          <p:cNvPr id="1041" name="Google Shape;1041;p122"/>
          <p:cNvPicPr preferRelativeResize="0"/>
          <p:nvPr/>
        </p:nvPicPr>
        <p:blipFill rotWithShape="1">
          <a:blip r:embed="rId3">
            <a:alphaModFix/>
          </a:blip>
          <a:srcRect b="0" l="0" r="0" t="0"/>
          <a:stretch/>
        </p:blipFill>
        <p:spPr>
          <a:xfrm>
            <a:off x="2838" y="-100361"/>
            <a:ext cx="10688975" cy="7559673"/>
          </a:xfrm>
          <a:prstGeom prst="rect">
            <a:avLst/>
          </a:prstGeom>
          <a:noFill/>
          <a:ln>
            <a:noFill/>
          </a:ln>
        </p:spPr>
      </p:pic>
      <p:sp>
        <p:nvSpPr>
          <p:cNvPr id="1042" name="Google Shape;1042;p122"/>
          <p:cNvSpPr txBox="1"/>
          <p:nvPr/>
        </p:nvSpPr>
        <p:spPr>
          <a:xfrm>
            <a:off x="549650" y="577773"/>
            <a:ext cx="9592500" cy="83580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1600">
                <a:solidFill>
                  <a:schemeClr val="dk1"/>
                </a:solidFill>
              </a:rPr>
              <a:t>Introduction à la gestion financière</a:t>
            </a:r>
            <a:endParaRPr b="1"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La littératie financière est la capacité de comprendre et d'utiliser efficacement les compétences financières, y compris la gestion des finances personnelles, l'établissement d'un budget et l'investissement. Elle constitue la base de votre relation avec l'argent et est un parcours d'apprentissage tout au long de la vie. En commençant tôt, vous augmentez vos chances de réussite, car l'éducation est la clé du succès. La littératie financière ne se limite pas à l'équilibre d'un chéquier; elle implique de comprendre le fonctionnement de l'argent dans les affaires et dans la vie. </a:t>
            </a:r>
            <a:endParaRPr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Voici quelques conseils pour gérer vos finances:</a:t>
            </a:r>
            <a:endParaRPr sz="16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t/>
            </a:r>
            <a:endParaRPr b="1" sz="16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t/>
            </a:r>
            <a:endParaRPr b="0" i="0" sz="1600" u="none" cap="none" strike="noStrike">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1600">
                <a:solidFill>
                  <a:schemeClr val="dk1"/>
                </a:solidFill>
              </a:rPr>
              <a:t>Bootstrapping: </a:t>
            </a:r>
            <a:r>
              <a:rPr lang="en-US" sz="1600">
                <a:solidFill>
                  <a:schemeClr val="dk1"/>
                </a:solidFill>
              </a:rPr>
              <a:t>Utilisez votre propre argent ou des fonds provenant d'amis ou de membres de votre famille lorsque vous démarrez une entreprise. Vous évitez ainsi d'emprunter et de payer des intérêts. Poursuivez cette pratique aussi longtemps que possible.</a:t>
            </a:r>
            <a:endParaRPr sz="1600">
              <a:solidFill>
                <a:schemeClr val="dk1"/>
              </a:solidFill>
            </a:endParaRPr>
          </a:p>
          <a:p>
            <a:pPr indent="0" lvl="0" marL="0" rtl="0" algn="l">
              <a:spcBef>
                <a:spcPts val="0"/>
              </a:spcBef>
              <a:spcAft>
                <a:spcPts val="0"/>
              </a:spcAft>
              <a:buClr>
                <a:schemeClr val="dk1"/>
              </a:buClr>
              <a:buSzPts val="1100"/>
              <a:buFont typeface="Arial"/>
              <a:buNone/>
            </a:pPr>
            <a:r>
              <a:rPr b="1" lang="en-US" sz="1600">
                <a:solidFill>
                  <a:schemeClr val="dk1"/>
                </a:solidFill>
              </a:rPr>
              <a:t>Conformité fiscale:</a:t>
            </a:r>
            <a:r>
              <a:rPr lang="en-US" sz="1600">
                <a:solidFill>
                  <a:schemeClr val="dk1"/>
                </a:solidFill>
              </a:rPr>
              <a:t> Les entrepreneurs sont souvent confrontés à des obligations fiscales plus importantes et peuvent sous-estimer l'importance d'une mise en conformité fiscale en temps voulu. Demandez l'aide d'un professionnel pour rester au fait des impôts et éviter les surprises de fin d'année.</a:t>
            </a:r>
            <a:endParaRPr sz="1600">
              <a:solidFill>
                <a:schemeClr val="dk1"/>
              </a:solidFill>
            </a:endParaRPr>
          </a:p>
          <a:p>
            <a:pPr indent="0" lvl="0" marL="0" rtl="0" algn="l">
              <a:spcBef>
                <a:spcPts val="0"/>
              </a:spcBef>
              <a:spcAft>
                <a:spcPts val="0"/>
              </a:spcAft>
              <a:buClr>
                <a:schemeClr val="dk1"/>
              </a:buClr>
              <a:buSzPts val="1100"/>
              <a:buFont typeface="Arial"/>
              <a:buNone/>
            </a:pPr>
            <a:r>
              <a:rPr b="1" lang="en-US" sz="1600">
                <a:solidFill>
                  <a:schemeClr val="dk1"/>
                </a:solidFill>
              </a:rPr>
              <a:t>Établissement d'un budget: </a:t>
            </a:r>
            <a:r>
              <a:rPr lang="en-US" sz="1600">
                <a:solidFill>
                  <a:schemeClr val="dk1"/>
                </a:solidFill>
              </a:rPr>
              <a:t>Il est essentiel de disposer d'un budget, en particulier pour les jeunes entrepreneurs. Estimez le budget mensuel total pour les différentes équipes et activités afin de garder une longueur d'avance et de prévoir les imprévus.</a:t>
            </a:r>
            <a:endParaRPr sz="1600">
              <a:solidFill>
                <a:schemeClr val="dk1"/>
              </a:solidFill>
            </a:endParaRPr>
          </a:p>
          <a:p>
            <a:pPr indent="0" lvl="0" marL="0" rtl="0" algn="l">
              <a:spcBef>
                <a:spcPts val="0"/>
              </a:spcBef>
              <a:spcAft>
                <a:spcPts val="0"/>
              </a:spcAft>
              <a:buClr>
                <a:schemeClr val="dk1"/>
              </a:buClr>
              <a:buSzPts val="1100"/>
              <a:buFont typeface="Arial"/>
              <a:buNone/>
            </a:pPr>
            <a:r>
              <a:rPr b="1" lang="en-US" sz="1600">
                <a:solidFill>
                  <a:schemeClr val="dk1"/>
                </a:solidFill>
              </a:rPr>
              <a:t>Épargne précoce: </a:t>
            </a:r>
            <a:r>
              <a:rPr lang="en-US" sz="1600">
                <a:solidFill>
                  <a:schemeClr val="dk1"/>
                </a:solidFill>
              </a:rPr>
              <a:t>Épargnez tôt pour faire face aux échecs et aux urgences. L'épargne permet de subvenir aux besoins de l'entreprise et aux besoins personnels sans stress supplémentaire.</a:t>
            </a:r>
            <a:endParaRPr sz="1600">
              <a:solidFill>
                <a:schemeClr val="dk1"/>
              </a:solidFill>
            </a:endParaRPr>
          </a:p>
          <a:p>
            <a:pPr indent="0" lvl="0" marL="0" rtl="0" algn="l">
              <a:spcBef>
                <a:spcPts val="0"/>
              </a:spcBef>
              <a:spcAft>
                <a:spcPts val="0"/>
              </a:spcAft>
              <a:buClr>
                <a:schemeClr val="dk1"/>
              </a:buClr>
              <a:buSzPts val="1100"/>
              <a:buFont typeface="Arial"/>
              <a:buNone/>
            </a:pPr>
            <a:r>
              <a:rPr b="1" lang="en-US" sz="1600">
                <a:solidFill>
                  <a:schemeClr val="dk1"/>
                </a:solidFill>
              </a:rPr>
              <a:t>Tenue des dossiers: </a:t>
            </a:r>
            <a:r>
              <a:rPr lang="en-US" sz="1600">
                <a:solidFill>
                  <a:schemeClr val="dk1"/>
                </a:solidFill>
              </a:rPr>
              <a:t>Tenez des registres financiers organisés pour vous conformer aux réglementations commerciales et éviter les problèmes juridiques. Une documentation appropriée est essentielle pour la santé et la légalité de votre entreprise.</a:t>
            </a:r>
            <a:endParaRPr sz="16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t/>
            </a:r>
            <a:endParaRPr b="1" sz="17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6" name="Shape 1046"/>
        <p:cNvGrpSpPr/>
        <p:nvPr/>
      </p:nvGrpSpPr>
      <p:grpSpPr>
        <a:xfrm>
          <a:off x="0" y="0"/>
          <a:ext cx="0" cy="0"/>
          <a:chOff x="0" y="0"/>
          <a:chExt cx="0" cy="0"/>
        </a:xfrm>
      </p:grpSpPr>
      <p:pic>
        <p:nvPicPr>
          <p:cNvPr id="1047" name="Google Shape;1047;p123"/>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48" name="Google Shape;1048;p123"/>
          <p:cNvSpPr txBox="1"/>
          <p:nvPr/>
        </p:nvSpPr>
        <p:spPr>
          <a:xfrm>
            <a:off x="611388" y="641752"/>
            <a:ext cx="9268500" cy="4032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700"/>
              <a:buFont typeface="Arial"/>
              <a:buNone/>
            </a:pPr>
            <a:r>
              <a:t/>
            </a:r>
            <a:endParaRPr b="1" i="0" sz="1600" u="none" cap="none" strike="noStrike">
              <a:solidFill>
                <a:schemeClr val="dk1"/>
              </a:solidFill>
              <a:latin typeface="Arial"/>
              <a:ea typeface="Arial"/>
              <a:cs typeface="Arial"/>
              <a:sym typeface="Arial"/>
            </a:endParaRPr>
          </a:p>
          <a:p>
            <a:pPr indent="0" lvl="0" marL="0" rtl="0" algn="just">
              <a:spcBef>
                <a:spcPts val="0"/>
              </a:spcBef>
              <a:spcAft>
                <a:spcPts val="0"/>
              </a:spcAft>
              <a:buClr>
                <a:schemeClr val="dk1"/>
              </a:buClr>
              <a:buSzPts val="1100"/>
              <a:buFont typeface="Arial"/>
              <a:buNone/>
            </a:pPr>
            <a:r>
              <a:rPr b="1" lang="en-US" sz="1600">
                <a:solidFill>
                  <a:schemeClr val="dk1"/>
                </a:solidFill>
              </a:rPr>
              <a:t>Budgétisation et prévisions</a:t>
            </a:r>
            <a:endParaRPr b="1" sz="1600">
              <a:solidFill>
                <a:schemeClr val="dk1"/>
              </a:solidFill>
            </a:endParaRPr>
          </a:p>
          <a:p>
            <a:pPr indent="0" lvl="0" marL="0" rtl="0" algn="just">
              <a:spcBef>
                <a:spcPts val="0"/>
              </a:spcBef>
              <a:spcAft>
                <a:spcPts val="0"/>
              </a:spcAft>
              <a:buClr>
                <a:schemeClr val="dk1"/>
              </a:buClr>
              <a:buSzPts val="1100"/>
              <a:buFont typeface="Arial"/>
              <a:buNone/>
            </a:pPr>
            <a:r>
              <a:rPr lang="en-US" sz="1600">
                <a:solidFill>
                  <a:schemeClr val="dk1"/>
                </a:solidFill>
              </a:rPr>
              <a:t>La budgétisation et les prévisions sont essentielles à la gestion des entreprises, car elles les aident à planifier leurs finances, à prévoir leurs performances et à prendre des décisions en connaissance de cause. </a:t>
            </a:r>
            <a:endParaRPr b="1" sz="16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0" i="0" sz="1600" u="none" cap="none" strike="noStrike">
              <a:solidFill>
                <a:schemeClr val="dk1"/>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Noto Sans Symbols"/>
              <a:buChar char="⮚"/>
            </a:pPr>
            <a:r>
              <a:rPr lang="en-US" sz="1600">
                <a:solidFill>
                  <a:schemeClr val="dk1"/>
                </a:solidFill>
              </a:rPr>
              <a:t>Étapes de la création d'un budget</a:t>
            </a:r>
            <a:endParaRPr sz="1600"/>
          </a:p>
          <a:p>
            <a:pPr indent="0" lvl="0" marL="0" marR="0" rtl="0" algn="just">
              <a:lnSpc>
                <a:spcPct val="100000"/>
              </a:lnSpc>
              <a:spcBef>
                <a:spcPts val="0"/>
              </a:spcBef>
              <a:spcAft>
                <a:spcPts val="0"/>
              </a:spcAft>
              <a:buClr>
                <a:srgbClr val="000000"/>
              </a:buClr>
              <a:buSzPts val="1700"/>
              <a:buFont typeface="Arial"/>
              <a:buNone/>
            </a:pPr>
            <a:r>
              <a:t/>
            </a:r>
            <a:endParaRPr b="0" i="0" sz="1600" u="none" cap="none" strike="noStrike">
              <a:solidFill>
                <a:schemeClr val="dk1"/>
              </a:solidFill>
              <a:latin typeface="Arial"/>
              <a:ea typeface="Arial"/>
              <a:cs typeface="Arial"/>
              <a:sym typeface="Arial"/>
            </a:endParaRPr>
          </a:p>
          <a:p>
            <a:pPr indent="-330200" lvl="0" marL="457200" rtl="0" algn="just">
              <a:spcBef>
                <a:spcPts val="0"/>
              </a:spcBef>
              <a:spcAft>
                <a:spcPts val="0"/>
              </a:spcAft>
              <a:buSzPts val="1600"/>
              <a:buChar char="•"/>
            </a:pPr>
            <a:r>
              <a:rPr b="1" lang="en-US" sz="1600">
                <a:solidFill>
                  <a:schemeClr val="dk1"/>
                </a:solidFill>
              </a:rPr>
              <a:t>Identifier les sources de revenus:</a:t>
            </a:r>
            <a:r>
              <a:rPr lang="en-US" sz="1600">
                <a:solidFill>
                  <a:schemeClr val="dk1"/>
                </a:solidFill>
              </a:rPr>
              <a:t> Dressez la liste de toutes les façons dont votre entreprise gagne de l'argent, par exemple en vendant des produits ou des services.</a:t>
            </a:r>
            <a:endParaRPr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Déterminer les dépenses: </a:t>
            </a:r>
            <a:r>
              <a:rPr lang="en-US" sz="1600">
                <a:solidFill>
                  <a:schemeClr val="dk1"/>
                </a:solidFill>
              </a:rPr>
              <a:t>Dressez la liste de toutes les dépenses nécessaires, telles que le loyer, les fournitures et les salaires.</a:t>
            </a:r>
            <a:endParaRPr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Affecter les fonds: </a:t>
            </a:r>
            <a:r>
              <a:rPr lang="en-US" sz="1600">
                <a:solidFill>
                  <a:schemeClr val="dk1"/>
                </a:solidFill>
              </a:rPr>
              <a:t>Répartir l'argent entre les différents besoins de l'entreprise, tels que les achats et le marketing.</a:t>
            </a:r>
            <a:endParaRPr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Contrôler les dépenses: </a:t>
            </a:r>
            <a:r>
              <a:rPr lang="en-US" sz="1600">
                <a:solidFill>
                  <a:schemeClr val="dk1"/>
                </a:solidFill>
              </a:rPr>
              <a:t>Comparez régulièrement les dépenses réelles à votre budget et ajustez-les si nécessaire pour éviter les dépenses excessives.</a:t>
            </a:r>
            <a:endParaRPr sz="1600">
              <a:solidFill>
                <a:schemeClr val="dk1"/>
              </a:solidFill>
            </a:endParaRPr>
          </a:p>
        </p:txBody>
      </p:sp>
      <p:sp>
        <p:nvSpPr>
          <p:cNvPr id="1049" name="Google Shape;1049;p123"/>
          <p:cNvSpPr txBox="1"/>
          <p:nvPr/>
        </p:nvSpPr>
        <p:spPr>
          <a:xfrm>
            <a:off x="611388" y="4674655"/>
            <a:ext cx="9068100" cy="2062500"/>
          </a:xfrm>
          <a:prstGeom prst="rect">
            <a:avLst/>
          </a:prstGeom>
          <a:noFill/>
          <a:ln>
            <a:noFill/>
          </a:ln>
        </p:spPr>
        <p:txBody>
          <a:bodyPr anchorCtr="0" anchor="t" bIns="45700" lIns="91425" spcFirstLastPara="1" rIns="91425" wrap="square" tIns="45700">
            <a:spAutoFit/>
          </a:bodyPr>
          <a:lstStyle/>
          <a:p>
            <a:pPr indent="-330200" lvl="0" marL="457200" rtl="0" algn="l">
              <a:spcBef>
                <a:spcPts val="0"/>
              </a:spcBef>
              <a:spcAft>
                <a:spcPts val="0"/>
              </a:spcAft>
              <a:buSzPts val="1600"/>
              <a:buFont typeface="Noto Sans Symbols"/>
              <a:buChar char="⮚"/>
            </a:pPr>
            <a:r>
              <a:rPr lang="en-US" sz="1600"/>
              <a:t>Prévisions des ventes</a:t>
            </a:r>
            <a:endParaRPr sz="1600"/>
          </a:p>
          <a:p>
            <a:pPr indent="0" lvl="0" marL="0" rtl="0" algn="l">
              <a:spcBef>
                <a:spcPts val="0"/>
              </a:spcBef>
              <a:spcAft>
                <a:spcPts val="0"/>
              </a:spcAft>
              <a:buNone/>
            </a:pPr>
            <a:r>
              <a:rPr lang="en-US" sz="1600"/>
              <a:t>L'estimation des ventes futures permet de planifier la production, les besoins financiers et de fixer des objectifs de vente.</a:t>
            </a:r>
            <a:endParaRPr sz="1600"/>
          </a:p>
          <a:p>
            <a:pPr indent="0" lvl="0" marL="457200" rtl="0" algn="l">
              <a:spcBef>
                <a:spcPts val="0"/>
              </a:spcBef>
              <a:spcAft>
                <a:spcPts val="0"/>
              </a:spcAft>
              <a:buNone/>
            </a:pPr>
            <a:r>
              <a:t/>
            </a:r>
            <a:endParaRPr sz="1600"/>
          </a:p>
          <a:p>
            <a:pPr indent="-330200" lvl="0" marL="457200" rtl="0" algn="l">
              <a:spcBef>
                <a:spcPts val="0"/>
              </a:spcBef>
              <a:spcAft>
                <a:spcPts val="0"/>
              </a:spcAft>
              <a:buSzPts val="1600"/>
              <a:buChar char="•"/>
            </a:pPr>
            <a:r>
              <a:rPr lang="en-US" sz="1600"/>
              <a:t>Examiner les ventes passées : Utilisez les données historiques pour prédire les ventes futures.</a:t>
            </a:r>
            <a:endParaRPr sz="1600"/>
          </a:p>
          <a:p>
            <a:pPr indent="-330200" lvl="0" marL="457200" rtl="0" algn="l">
              <a:spcBef>
                <a:spcPts val="0"/>
              </a:spcBef>
              <a:spcAft>
                <a:spcPts val="0"/>
              </a:spcAft>
              <a:buSzPts val="1600"/>
              <a:buChar char="•"/>
            </a:pPr>
            <a:r>
              <a:rPr lang="en-US" sz="1600"/>
              <a:t>Suivre les tendances du marché : Observez les tendances économiques pour affiner vos prévisions de ventes.</a:t>
            </a:r>
            <a:endParaRPr sz="1600"/>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3" name="Shape 1053"/>
        <p:cNvGrpSpPr/>
        <p:nvPr/>
      </p:nvGrpSpPr>
      <p:grpSpPr>
        <a:xfrm>
          <a:off x="0" y="0"/>
          <a:ext cx="0" cy="0"/>
          <a:chOff x="0" y="0"/>
          <a:chExt cx="0" cy="0"/>
        </a:xfrm>
      </p:grpSpPr>
      <p:pic>
        <p:nvPicPr>
          <p:cNvPr id="1054" name="Google Shape;1054;p124"/>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055" name="Google Shape;1055;p124"/>
          <p:cNvSpPr txBox="1"/>
          <p:nvPr/>
        </p:nvSpPr>
        <p:spPr>
          <a:xfrm>
            <a:off x="700505" y="2164027"/>
            <a:ext cx="4724700" cy="3294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700"/>
              <a:buFont typeface="Arial"/>
              <a:buNone/>
            </a:pPr>
            <a:r>
              <a:t/>
            </a:r>
            <a:endParaRPr b="1" i="0" sz="1600" u="none" cap="none" strike="noStrike">
              <a:solidFill>
                <a:schemeClr val="dk1"/>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Noto Sans Symbols"/>
              <a:buChar char="⮚"/>
            </a:pPr>
            <a:r>
              <a:rPr b="1" lang="en-US" sz="1600">
                <a:solidFill>
                  <a:schemeClr val="dk1"/>
                </a:solidFill>
              </a:rPr>
              <a:t>Planification financière</a:t>
            </a:r>
            <a:endParaRPr sz="1600"/>
          </a:p>
          <a:p>
            <a:pPr indent="0" lvl="0" marL="0" marR="0" rtl="0" algn="just">
              <a:lnSpc>
                <a:spcPct val="100000"/>
              </a:lnSpc>
              <a:spcBef>
                <a:spcPts val="0"/>
              </a:spcBef>
              <a:spcAft>
                <a:spcPts val="0"/>
              </a:spcAft>
              <a:buClr>
                <a:srgbClr val="000000"/>
              </a:buClr>
              <a:buSzPts val="1700"/>
              <a:buFont typeface="Arial"/>
              <a:buNone/>
            </a:pPr>
            <a:r>
              <a:rPr lang="en-US" sz="1600">
                <a:solidFill>
                  <a:schemeClr val="dk1"/>
                </a:solidFill>
              </a:rPr>
              <a:t>Préparer les finances de votre entreprise pour l'avenir implique</a:t>
            </a:r>
            <a:endParaRPr sz="1600"/>
          </a:p>
          <a:p>
            <a:pPr indent="0" lvl="0" marL="0" marR="0" rtl="0" algn="just">
              <a:lnSpc>
                <a:spcPct val="100000"/>
              </a:lnSpc>
              <a:spcBef>
                <a:spcPts val="0"/>
              </a:spcBef>
              <a:spcAft>
                <a:spcPts val="0"/>
              </a:spcAft>
              <a:buClr>
                <a:srgbClr val="000000"/>
              </a:buClr>
              <a:buSzPts val="1700"/>
              <a:buFont typeface="Arial"/>
              <a:buNone/>
            </a:pPr>
            <a:r>
              <a:t/>
            </a:r>
            <a:endParaRPr b="1" i="0" sz="1600" u="none" cap="none" strike="noStrike">
              <a:solidFill>
                <a:schemeClr val="dk1"/>
              </a:solidFill>
              <a:latin typeface="Arial"/>
              <a:ea typeface="Arial"/>
              <a:cs typeface="Arial"/>
              <a:sym typeface="Arial"/>
            </a:endParaRPr>
          </a:p>
          <a:p>
            <a:pPr indent="-330200" lvl="0" marL="457200" rtl="0" algn="just">
              <a:spcBef>
                <a:spcPts val="0"/>
              </a:spcBef>
              <a:spcAft>
                <a:spcPts val="0"/>
              </a:spcAft>
              <a:buSzPts val="1600"/>
              <a:buChar char="•"/>
            </a:pPr>
            <a:r>
              <a:rPr b="1" lang="en-US" sz="1600">
                <a:solidFill>
                  <a:schemeClr val="dk1"/>
                </a:solidFill>
              </a:rPr>
              <a:t>Gestion des flux de trésorerie: </a:t>
            </a:r>
            <a:r>
              <a:rPr lang="en-US" sz="1600">
                <a:solidFill>
                  <a:schemeClr val="dk1"/>
                </a:solidFill>
              </a:rPr>
              <a:t>garantir des fonds suffisants pour les opérations.</a:t>
            </a:r>
            <a:endParaRPr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Planification des investissements: </a:t>
            </a:r>
            <a:r>
              <a:rPr lang="en-US" sz="1600">
                <a:solidFill>
                  <a:schemeClr val="dk1"/>
                </a:solidFill>
              </a:rPr>
              <a:t>Choisir des investissements pour développer votre entreprise.</a:t>
            </a:r>
            <a:endParaRPr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Gestion des risques:</a:t>
            </a:r>
            <a:r>
              <a:rPr lang="en-US" sz="1600">
                <a:solidFill>
                  <a:schemeClr val="dk1"/>
                </a:solidFill>
              </a:rPr>
              <a:t> Identifier les risques financiers potentiels et préparer des stratégies pour les atténuer.</a:t>
            </a:r>
            <a:endParaRPr sz="1600">
              <a:solidFill>
                <a:schemeClr val="dk1"/>
              </a:solidFill>
            </a:endParaRPr>
          </a:p>
        </p:txBody>
      </p:sp>
      <p:pic>
        <p:nvPicPr>
          <p:cNvPr id="1056" name="Google Shape;1056;p124"/>
          <p:cNvPicPr preferRelativeResize="0"/>
          <p:nvPr/>
        </p:nvPicPr>
        <p:blipFill rotWithShape="1">
          <a:blip r:embed="rId4">
            <a:alphaModFix/>
          </a:blip>
          <a:srcRect b="0" l="0" r="0" t="0"/>
          <a:stretch/>
        </p:blipFill>
        <p:spPr>
          <a:xfrm>
            <a:off x="5815353" y="2241548"/>
            <a:ext cx="4365525" cy="3076575"/>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0" name="Shape 1060"/>
        <p:cNvGrpSpPr/>
        <p:nvPr/>
      </p:nvGrpSpPr>
      <p:grpSpPr>
        <a:xfrm>
          <a:off x="0" y="0"/>
          <a:ext cx="0" cy="0"/>
          <a:chOff x="0" y="0"/>
          <a:chExt cx="0" cy="0"/>
        </a:xfrm>
      </p:grpSpPr>
      <p:pic>
        <p:nvPicPr>
          <p:cNvPr id="1061" name="Google Shape;1061;p125"/>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1062" name="Google Shape;1062;p125"/>
          <p:cNvSpPr txBox="1"/>
          <p:nvPr/>
        </p:nvSpPr>
        <p:spPr>
          <a:xfrm>
            <a:off x="718501" y="585121"/>
            <a:ext cx="8637300" cy="32940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600">
                <a:solidFill>
                  <a:schemeClr val="dk1"/>
                </a:solidFill>
              </a:rPr>
              <a:t>Gestion de la trésorerie</a:t>
            </a:r>
            <a:endParaRPr b="1"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La gestion de la trésorerie consiste à s'assurer que votre entreprise dispose toujours de suffisamment d'argent pour continuer à fonctionner.</a:t>
            </a:r>
            <a:endParaRPr sz="16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t/>
            </a:r>
            <a:endParaRPr b="1" i="0" sz="1600" u="none" cap="none" strike="noStrike">
              <a:solidFill>
                <a:schemeClr val="dk1"/>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Noto Sans Symbols"/>
              <a:buChar char="⮚"/>
            </a:pPr>
            <a:r>
              <a:rPr b="1" lang="en-US" sz="1600">
                <a:solidFill>
                  <a:schemeClr val="dk1"/>
                </a:solidFill>
              </a:rPr>
              <a:t>Qu'est-ce que le cash-flow?</a:t>
            </a:r>
            <a:endParaRPr b="1"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lang="en-US" sz="1600">
                <a:solidFill>
                  <a:schemeClr val="dk1"/>
                </a:solidFill>
              </a:rPr>
              <a:t>Le flux de trésorerie est l'argent qui entre et sort de votre entreprise. Il s'agit en quelque sorte du rythme cardiaque de votre entreprise, qui assure son bon fonctionnement.</a:t>
            </a:r>
            <a:endParaRPr sz="1600"/>
          </a:p>
          <a:p>
            <a:pPr indent="0" lvl="0" marL="0" marR="0" rtl="0" algn="just">
              <a:lnSpc>
                <a:spcPct val="100000"/>
              </a:lnSpc>
              <a:spcBef>
                <a:spcPts val="0"/>
              </a:spcBef>
              <a:spcAft>
                <a:spcPts val="0"/>
              </a:spcAft>
              <a:buClr>
                <a:srgbClr val="000000"/>
              </a:buClr>
              <a:buSzPts val="1700"/>
              <a:buFont typeface="Arial"/>
              <a:buNone/>
            </a:pPr>
            <a:r>
              <a:t/>
            </a:r>
            <a:endParaRPr b="0" i="0" sz="1600" u="none" cap="none" strike="noStrike">
              <a:solidFill>
                <a:schemeClr val="dk1"/>
              </a:solidFill>
              <a:latin typeface="Arial"/>
              <a:ea typeface="Arial"/>
              <a:cs typeface="Arial"/>
              <a:sym typeface="Arial"/>
            </a:endParaRPr>
          </a:p>
          <a:p>
            <a:pPr indent="0" lvl="0" marL="0" rtl="0" algn="just">
              <a:spcBef>
                <a:spcPts val="0"/>
              </a:spcBef>
              <a:spcAft>
                <a:spcPts val="0"/>
              </a:spcAft>
              <a:buNone/>
            </a:pPr>
            <a:r>
              <a:rPr lang="en-US" sz="1600">
                <a:solidFill>
                  <a:schemeClr val="dk1"/>
                </a:solidFill>
              </a:rPr>
              <a:t>Pourquoi la gestion de la trésorerie est-elle importante?</a:t>
            </a:r>
            <a:endParaRPr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Elle permet à votre entreprise de survivre:</a:t>
            </a:r>
            <a:r>
              <a:rPr lang="en-US" sz="1600">
                <a:solidFill>
                  <a:schemeClr val="dk1"/>
                </a:solidFill>
              </a:rPr>
              <a:t> Une bonne gestion des flux de trésorerie permet à votre entreprise de disposer de suffisamment d'argent pour fonctionner.</a:t>
            </a:r>
            <a:endParaRPr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Éviter les problèmes financiers: </a:t>
            </a:r>
            <a:r>
              <a:rPr lang="en-US" sz="1600">
                <a:solidFill>
                  <a:schemeClr val="dk1"/>
                </a:solidFill>
              </a:rPr>
              <a:t>Elle vous permet de ne pas vous retrouver à court d'argent de manière inattendue.</a:t>
            </a:r>
            <a:endParaRPr sz="1600">
              <a:solidFill>
                <a:schemeClr val="dk1"/>
              </a:solidFill>
            </a:endParaRPr>
          </a:p>
        </p:txBody>
      </p:sp>
      <p:sp>
        <p:nvSpPr>
          <p:cNvPr id="1063" name="Google Shape;1063;p125"/>
          <p:cNvSpPr txBox="1"/>
          <p:nvPr/>
        </p:nvSpPr>
        <p:spPr>
          <a:xfrm>
            <a:off x="820921" y="3816735"/>
            <a:ext cx="9050100" cy="2801400"/>
          </a:xfrm>
          <a:prstGeom prst="rect">
            <a:avLst/>
          </a:prstGeom>
          <a:noFill/>
          <a:ln>
            <a:noFill/>
          </a:ln>
        </p:spPr>
        <p:txBody>
          <a:bodyPr anchorCtr="0" anchor="t" bIns="45700" lIns="91425" spcFirstLastPara="1" rIns="91425" wrap="square" tIns="45700">
            <a:spAutoFit/>
          </a:bodyPr>
          <a:lstStyle/>
          <a:p>
            <a:pPr indent="-279400" lvl="0" marL="285750" marR="0" rtl="0" algn="l">
              <a:lnSpc>
                <a:spcPct val="100000"/>
              </a:lnSpc>
              <a:spcBef>
                <a:spcPts val="0"/>
              </a:spcBef>
              <a:spcAft>
                <a:spcPts val="0"/>
              </a:spcAft>
              <a:buClr>
                <a:srgbClr val="000000"/>
              </a:buClr>
              <a:buSzPts val="1600"/>
              <a:buFont typeface="Noto Sans Symbols"/>
              <a:buChar char="⮚"/>
            </a:pPr>
            <a:r>
              <a:rPr b="1" lang="en-US" sz="1600">
                <a:solidFill>
                  <a:schemeClr val="dk1"/>
                </a:solidFill>
              </a:rPr>
              <a:t>Stratégies simples pour une trésorerie saine</a:t>
            </a:r>
            <a:endParaRPr sz="1600"/>
          </a:p>
          <a:p>
            <a:pPr indent="-330200" lvl="0" marL="457200" rtl="0" algn="just">
              <a:spcBef>
                <a:spcPts val="0"/>
              </a:spcBef>
              <a:spcAft>
                <a:spcPts val="0"/>
              </a:spcAft>
              <a:buClr>
                <a:schemeClr val="dk1"/>
              </a:buClr>
              <a:buSzPts val="1600"/>
              <a:buChar char="•"/>
            </a:pPr>
            <a:r>
              <a:rPr b="1" lang="en-US" sz="1600">
                <a:solidFill>
                  <a:schemeClr val="dk1"/>
                </a:solidFill>
              </a:rPr>
              <a:t>Suivez les entrées et les sorties d'argent:</a:t>
            </a:r>
            <a:r>
              <a:rPr lang="en-US" sz="1600">
                <a:solidFill>
                  <a:schemeClr val="dk1"/>
                </a:solidFill>
              </a:rPr>
              <a:t> Sachez quand vous êtes payé et quand vous devez payer des factures.</a:t>
            </a:r>
            <a:endParaRPr sz="1600">
              <a:solidFill>
                <a:schemeClr val="dk1"/>
              </a:solidFill>
            </a:endParaRPr>
          </a:p>
          <a:p>
            <a:pPr indent="-330200" lvl="0" marL="457200" rtl="0" algn="just">
              <a:spcBef>
                <a:spcPts val="0"/>
              </a:spcBef>
              <a:spcAft>
                <a:spcPts val="0"/>
              </a:spcAft>
              <a:buClr>
                <a:schemeClr val="dk1"/>
              </a:buClr>
              <a:buSzPts val="1600"/>
              <a:buChar char="•"/>
            </a:pPr>
            <a:r>
              <a:rPr b="1" lang="en-US" sz="1600">
                <a:solidFill>
                  <a:schemeClr val="dk1"/>
                </a:solidFill>
              </a:rPr>
              <a:t>Accélérer les paiements: </a:t>
            </a:r>
            <a:r>
              <a:rPr lang="en-US" sz="1600">
                <a:solidFill>
                  <a:schemeClr val="dk1"/>
                </a:solidFill>
              </a:rPr>
              <a:t>Essayez d'obtenir des clients qu'ils vous paient plus rapidement. </a:t>
            </a:r>
            <a:endParaRPr sz="1600">
              <a:solidFill>
                <a:schemeClr val="dk1"/>
              </a:solidFill>
            </a:endParaRPr>
          </a:p>
          <a:p>
            <a:pPr indent="-330200" lvl="0" marL="457200" rtl="0" algn="just">
              <a:spcBef>
                <a:spcPts val="0"/>
              </a:spcBef>
              <a:spcAft>
                <a:spcPts val="0"/>
              </a:spcAft>
              <a:buClr>
                <a:schemeClr val="dk1"/>
              </a:buClr>
              <a:buSzPts val="1600"/>
              <a:buChar char="•"/>
            </a:pPr>
            <a:r>
              <a:rPr b="1" lang="en-US" sz="1600">
                <a:solidFill>
                  <a:schemeClr val="dk1"/>
                </a:solidFill>
              </a:rPr>
              <a:t>Retarder</a:t>
            </a:r>
            <a:r>
              <a:rPr b="1" lang="en-US" sz="1600">
                <a:solidFill>
                  <a:schemeClr val="dk1"/>
                </a:solidFill>
              </a:rPr>
              <a:t> judicieusement les paiements sortants:</a:t>
            </a:r>
            <a:r>
              <a:rPr lang="en-US" sz="1600">
                <a:solidFill>
                  <a:schemeClr val="dk1"/>
                </a:solidFill>
              </a:rPr>
              <a:t> Payez vos factures à temps, mais utilisez la totalité du délai de paiement si nécessaire.</a:t>
            </a:r>
            <a:endParaRPr sz="1600">
              <a:solidFill>
                <a:schemeClr val="dk1"/>
              </a:solidFill>
            </a:endParaRPr>
          </a:p>
          <a:p>
            <a:pPr indent="-330200" lvl="0" marL="457200" rtl="0" algn="just">
              <a:spcBef>
                <a:spcPts val="0"/>
              </a:spcBef>
              <a:spcAft>
                <a:spcPts val="0"/>
              </a:spcAft>
              <a:buClr>
                <a:schemeClr val="dk1"/>
              </a:buClr>
              <a:buSzPts val="1600"/>
              <a:buChar char="•"/>
            </a:pPr>
            <a:r>
              <a:rPr b="1" lang="en-US" sz="1600">
                <a:solidFill>
                  <a:schemeClr val="dk1"/>
                </a:solidFill>
              </a:rPr>
              <a:t>Prévoyez les grosses dépenses: </a:t>
            </a:r>
            <a:r>
              <a:rPr lang="en-US" sz="1600">
                <a:solidFill>
                  <a:schemeClr val="dk1"/>
                </a:solidFill>
              </a:rPr>
              <a:t>Épargnez régulièrement un peu d'argent pour vous préparer à faire face à des dépenses importantes ou à des périodes de ralentissement de l'activité.</a:t>
            </a:r>
            <a:endParaRPr sz="1600">
              <a:solidFill>
                <a:schemeClr val="dk1"/>
              </a:solidFill>
            </a:endParaRPr>
          </a:p>
          <a:p>
            <a:pPr indent="-330200" lvl="0" marL="457200" rtl="0" algn="just">
              <a:spcBef>
                <a:spcPts val="0"/>
              </a:spcBef>
              <a:spcAft>
                <a:spcPts val="0"/>
              </a:spcAft>
              <a:buClr>
                <a:schemeClr val="dk1"/>
              </a:buClr>
              <a:buSzPts val="1600"/>
              <a:buChar char="•"/>
            </a:pPr>
            <a:r>
              <a:rPr b="1" lang="en-US" sz="1600">
                <a:solidFill>
                  <a:schemeClr val="dk1"/>
                </a:solidFill>
              </a:rPr>
              <a:t>Examinez régulièrement votre trésorerie:</a:t>
            </a:r>
            <a:r>
              <a:rPr lang="en-US" sz="1600">
                <a:solidFill>
                  <a:schemeClr val="dk1"/>
                </a:solidFill>
              </a:rPr>
              <a:t> Vérifiez souvent vos flux de trésorerie pour éviter les surprises.</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7" name="Shape 1067"/>
        <p:cNvGrpSpPr/>
        <p:nvPr/>
      </p:nvGrpSpPr>
      <p:grpSpPr>
        <a:xfrm>
          <a:off x="0" y="0"/>
          <a:ext cx="0" cy="0"/>
          <a:chOff x="0" y="0"/>
          <a:chExt cx="0" cy="0"/>
        </a:xfrm>
      </p:grpSpPr>
      <p:pic>
        <p:nvPicPr>
          <p:cNvPr id="1068" name="Google Shape;1068;p12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69" name="Google Shape;1069;p126"/>
          <p:cNvSpPr txBox="1"/>
          <p:nvPr/>
        </p:nvSpPr>
        <p:spPr>
          <a:xfrm>
            <a:off x="899555" y="1106716"/>
            <a:ext cx="6627600" cy="1569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lang="en-US" sz="1600">
                <a:solidFill>
                  <a:schemeClr val="dk1"/>
                </a:solidFill>
              </a:rPr>
              <a:t>La </a:t>
            </a:r>
            <a:r>
              <a:rPr b="1" lang="en-US" sz="1600">
                <a:solidFill>
                  <a:schemeClr val="dk1"/>
                </a:solidFill>
              </a:rPr>
              <a:t>gestion des risques financiers</a:t>
            </a:r>
            <a:r>
              <a:rPr lang="en-US" sz="1600">
                <a:solidFill>
                  <a:schemeClr val="dk1"/>
                </a:solidFill>
              </a:rPr>
              <a:t> est cruciale pour la réussite d'une entreprise, en particulier pour les jeunes entrepreneurs. Elle consiste à identifier, analyser et atténuer les risques susceptibles d'avoir un impact sur la santé financière d'une entreprise, à protéger son capital et ses bénéfices afin de maintenir un flux de trésorerie stable et d'assurer sa viabilité à long terme.</a:t>
            </a:r>
            <a:endParaRPr b="0" i="0" sz="1600" u="none" cap="none" strike="noStrike">
              <a:solidFill>
                <a:schemeClr val="dk1"/>
              </a:solidFill>
              <a:latin typeface="Arial"/>
              <a:ea typeface="Arial"/>
              <a:cs typeface="Arial"/>
              <a:sym typeface="Arial"/>
            </a:endParaRPr>
          </a:p>
        </p:txBody>
      </p:sp>
      <p:pic>
        <p:nvPicPr>
          <p:cNvPr id="1070" name="Google Shape;1070;p126"/>
          <p:cNvPicPr preferRelativeResize="0"/>
          <p:nvPr/>
        </p:nvPicPr>
        <p:blipFill rotWithShape="1">
          <a:blip r:embed="rId4">
            <a:alphaModFix/>
          </a:blip>
          <a:srcRect b="0" l="0" r="0" t="0"/>
          <a:stretch/>
        </p:blipFill>
        <p:spPr>
          <a:xfrm>
            <a:off x="899555" y="2776672"/>
            <a:ext cx="2298675" cy="2298675"/>
          </a:xfrm>
          <a:prstGeom prst="rect">
            <a:avLst/>
          </a:prstGeom>
          <a:noFill/>
          <a:ln>
            <a:noFill/>
          </a:ln>
        </p:spPr>
      </p:pic>
      <p:sp>
        <p:nvSpPr>
          <p:cNvPr id="1071" name="Google Shape;1071;p126"/>
          <p:cNvSpPr txBox="1"/>
          <p:nvPr/>
        </p:nvSpPr>
        <p:spPr>
          <a:xfrm>
            <a:off x="4049380" y="3613775"/>
            <a:ext cx="5742900" cy="2555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en-US" sz="1600"/>
              <a:t>Les étapes clés de la gestion des risques financiers</a:t>
            </a:r>
            <a:endParaRPr sz="1600"/>
          </a:p>
          <a:p>
            <a:pPr indent="0" lvl="0" marL="0" marR="0" rtl="0" algn="l">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330200" lvl="0" marL="457200" rtl="0" algn="l">
              <a:spcBef>
                <a:spcPts val="0"/>
              </a:spcBef>
              <a:spcAft>
                <a:spcPts val="0"/>
              </a:spcAft>
              <a:buSzPts val="1600"/>
              <a:buChar char="•"/>
            </a:pPr>
            <a:r>
              <a:rPr b="1" lang="en-US" sz="1600"/>
              <a:t>Identification des risques: </a:t>
            </a:r>
            <a:r>
              <a:rPr lang="en-US" sz="1600"/>
              <a:t>Reconnaître les menaces potentielles qui pèsent sur les finances de l'entreprise.</a:t>
            </a:r>
            <a:endParaRPr sz="1600"/>
          </a:p>
          <a:p>
            <a:pPr indent="-330200" lvl="0" marL="457200" rtl="0" algn="l">
              <a:spcBef>
                <a:spcPts val="0"/>
              </a:spcBef>
              <a:spcAft>
                <a:spcPts val="0"/>
              </a:spcAft>
              <a:buSzPts val="1600"/>
              <a:buChar char="•"/>
            </a:pPr>
            <a:r>
              <a:rPr b="1" lang="en-US" sz="1600"/>
              <a:t>Évaluation des risques:</a:t>
            </a:r>
            <a:r>
              <a:rPr lang="en-US" sz="1600"/>
              <a:t> Évaluer la probabilité et l'impact de ces risques.</a:t>
            </a:r>
            <a:endParaRPr sz="1600"/>
          </a:p>
          <a:p>
            <a:pPr indent="-330200" lvl="0" marL="457200" rtl="0" algn="l">
              <a:spcBef>
                <a:spcPts val="0"/>
              </a:spcBef>
              <a:spcAft>
                <a:spcPts val="0"/>
              </a:spcAft>
              <a:buSzPts val="1600"/>
              <a:buChar char="•"/>
            </a:pPr>
            <a:r>
              <a:rPr b="1" lang="en-US" sz="1600"/>
              <a:t>Atténuation des risques: </a:t>
            </a:r>
            <a:r>
              <a:rPr lang="en-US" sz="1600"/>
              <a:t>Élaborer et mettre en œuvre des stratégies pour minimiser ou éviter les risques.</a:t>
            </a:r>
            <a:endParaRPr sz="1600"/>
          </a:p>
          <a:p>
            <a:pPr indent="-330200" lvl="0" marL="457200" rtl="0" algn="l">
              <a:spcBef>
                <a:spcPts val="0"/>
              </a:spcBef>
              <a:spcAft>
                <a:spcPts val="0"/>
              </a:spcAft>
              <a:buSzPts val="1600"/>
              <a:buChar char="•"/>
            </a:pPr>
            <a:r>
              <a:rPr b="1" lang="en-US" sz="1600"/>
              <a:t>Suivi des risques:</a:t>
            </a:r>
            <a:r>
              <a:rPr lang="en-US" sz="1600"/>
              <a:t> Examiner et ajuster en permanence les stratégies de gestion des risques.</a:t>
            </a:r>
            <a:endParaRPr sz="1600"/>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5" name="Shape 1075"/>
        <p:cNvGrpSpPr/>
        <p:nvPr/>
      </p:nvGrpSpPr>
      <p:grpSpPr>
        <a:xfrm>
          <a:off x="0" y="0"/>
          <a:ext cx="0" cy="0"/>
          <a:chOff x="0" y="0"/>
          <a:chExt cx="0" cy="0"/>
        </a:xfrm>
      </p:grpSpPr>
      <p:pic>
        <p:nvPicPr>
          <p:cNvPr id="1076" name="Google Shape;1076;p127"/>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077" name="Google Shape;1077;p127"/>
          <p:cNvSpPr txBox="1"/>
          <p:nvPr/>
        </p:nvSpPr>
        <p:spPr>
          <a:xfrm>
            <a:off x="610529" y="1389210"/>
            <a:ext cx="9603900" cy="42789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en-US" sz="1600"/>
              <a:t>Types de risques financiers</a:t>
            </a:r>
            <a:endParaRPr b="1" sz="1600"/>
          </a:p>
          <a:p>
            <a:pPr indent="0" lvl="0" marL="457200" rtl="0" algn="l">
              <a:spcBef>
                <a:spcPts val="0"/>
              </a:spcBef>
              <a:spcAft>
                <a:spcPts val="0"/>
              </a:spcAft>
              <a:buNone/>
            </a:pPr>
            <a:r>
              <a:t/>
            </a:r>
            <a:endParaRPr b="1" sz="1600"/>
          </a:p>
          <a:p>
            <a:pPr indent="-330200" lvl="0" marL="457200" rtl="0" algn="l">
              <a:spcBef>
                <a:spcPts val="0"/>
              </a:spcBef>
              <a:spcAft>
                <a:spcPts val="0"/>
              </a:spcAft>
              <a:buSzPts val="1600"/>
              <a:buChar char="•"/>
            </a:pPr>
            <a:r>
              <a:rPr b="1" lang="en-US" sz="1600"/>
              <a:t>Risque de marché: </a:t>
            </a:r>
            <a:r>
              <a:rPr lang="en-US" sz="1600"/>
              <a:t>pertes dues aux fluctuations du marché, telles que les variations des taux d'intérêt ou des taux de change.</a:t>
            </a:r>
            <a:endParaRPr sz="1600"/>
          </a:p>
          <a:p>
            <a:pPr indent="0" lvl="0" marL="457200" rtl="0" algn="l">
              <a:spcBef>
                <a:spcPts val="0"/>
              </a:spcBef>
              <a:spcAft>
                <a:spcPts val="0"/>
              </a:spcAft>
              <a:buNone/>
            </a:pPr>
            <a:r>
              <a:t/>
            </a:r>
            <a:endParaRPr b="1" sz="1600"/>
          </a:p>
          <a:p>
            <a:pPr indent="0" lvl="0" marL="457200" rtl="0" algn="l">
              <a:spcBef>
                <a:spcPts val="0"/>
              </a:spcBef>
              <a:spcAft>
                <a:spcPts val="0"/>
              </a:spcAft>
              <a:buNone/>
            </a:pPr>
            <a:r>
              <a:t/>
            </a:r>
            <a:endParaRPr b="1" sz="1600"/>
          </a:p>
          <a:p>
            <a:pPr indent="-330200" lvl="0" marL="457200" rtl="0" algn="l">
              <a:spcBef>
                <a:spcPts val="0"/>
              </a:spcBef>
              <a:spcAft>
                <a:spcPts val="0"/>
              </a:spcAft>
              <a:buSzPts val="1600"/>
              <a:buChar char="•"/>
            </a:pPr>
            <a:r>
              <a:rPr b="1" lang="en-US" sz="1600"/>
              <a:t>Risque de crédit: </a:t>
            </a:r>
            <a:r>
              <a:rPr lang="en-US" sz="1600"/>
              <a:t>pertes dues à l'incapacité d'un emprunteur ou d'une contrepartie à remplir ses obligations, ce qui a un impact sur les flux de trésorerie.</a:t>
            </a:r>
            <a:endParaRPr sz="1600"/>
          </a:p>
          <a:p>
            <a:pPr indent="0" lvl="0" marL="457200" rtl="0" algn="l">
              <a:spcBef>
                <a:spcPts val="0"/>
              </a:spcBef>
              <a:spcAft>
                <a:spcPts val="0"/>
              </a:spcAft>
              <a:buNone/>
            </a:pPr>
            <a:r>
              <a:t/>
            </a:r>
            <a:endParaRPr b="1" sz="1600"/>
          </a:p>
          <a:p>
            <a:pPr indent="0" lvl="0" marL="457200" rtl="0" algn="l">
              <a:spcBef>
                <a:spcPts val="0"/>
              </a:spcBef>
              <a:spcAft>
                <a:spcPts val="0"/>
              </a:spcAft>
              <a:buNone/>
            </a:pPr>
            <a:r>
              <a:t/>
            </a:r>
            <a:endParaRPr b="1" sz="1600"/>
          </a:p>
          <a:p>
            <a:pPr indent="-330200" lvl="0" marL="457200" rtl="0" algn="l">
              <a:spcBef>
                <a:spcPts val="0"/>
              </a:spcBef>
              <a:spcAft>
                <a:spcPts val="0"/>
              </a:spcAft>
              <a:buSzPts val="1600"/>
              <a:buChar char="•"/>
            </a:pPr>
            <a:r>
              <a:rPr b="1" lang="en-US" sz="1600"/>
              <a:t>Risque de liquidité:</a:t>
            </a:r>
            <a:r>
              <a:rPr lang="en-US" sz="1600"/>
              <a:t> incapacité à faire face aux obligations financières à court terme, ce qui affecte les opérations.</a:t>
            </a:r>
            <a:endParaRPr sz="1600"/>
          </a:p>
          <a:p>
            <a:pPr indent="0" lvl="0" marL="457200" rtl="0" algn="l">
              <a:spcBef>
                <a:spcPts val="0"/>
              </a:spcBef>
              <a:spcAft>
                <a:spcPts val="0"/>
              </a:spcAft>
              <a:buNone/>
            </a:pPr>
            <a:r>
              <a:t/>
            </a:r>
            <a:endParaRPr b="1" sz="1600"/>
          </a:p>
          <a:p>
            <a:pPr indent="0" lvl="0" marL="457200" rtl="0" algn="l">
              <a:spcBef>
                <a:spcPts val="0"/>
              </a:spcBef>
              <a:spcAft>
                <a:spcPts val="0"/>
              </a:spcAft>
              <a:buNone/>
            </a:pPr>
            <a:r>
              <a:t/>
            </a:r>
            <a:endParaRPr b="1" sz="1600"/>
          </a:p>
          <a:p>
            <a:pPr indent="-330200" lvl="0" marL="457200" rtl="0" algn="l">
              <a:spcBef>
                <a:spcPts val="0"/>
              </a:spcBef>
              <a:spcAft>
                <a:spcPts val="0"/>
              </a:spcAft>
              <a:buSzPts val="1600"/>
              <a:buChar char="•"/>
            </a:pPr>
            <a:r>
              <a:rPr b="1" lang="en-US" sz="1600"/>
              <a:t>Risque opérationnel: </a:t>
            </a:r>
            <a:r>
              <a:rPr lang="en-US" sz="1600"/>
              <a:t>pertes dues à des défaillances ou à des inefficacités internes, telles que des processus défectueux ou des erreurs humaines, ce qui est important pour les entreprises plus petites ou plus récentes.</a:t>
            </a:r>
            <a:endParaRPr sz="1600"/>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1" name="Shape 1081"/>
        <p:cNvGrpSpPr/>
        <p:nvPr/>
      </p:nvGrpSpPr>
      <p:grpSpPr>
        <a:xfrm>
          <a:off x="0" y="0"/>
          <a:ext cx="0" cy="0"/>
          <a:chOff x="0" y="0"/>
          <a:chExt cx="0" cy="0"/>
        </a:xfrm>
      </p:grpSpPr>
      <p:pic>
        <p:nvPicPr>
          <p:cNvPr id="1082" name="Google Shape;1082;p12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83" name="Google Shape;1083;p128"/>
          <p:cNvSpPr txBox="1"/>
          <p:nvPr/>
        </p:nvSpPr>
        <p:spPr>
          <a:xfrm>
            <a:off x="590913" y="1209301"/>
            <a:ext cx="9510000" cy="58182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1600">
                <a:solidFill>
                  <a:schemeClr val="dk1"/>
                </a:solidFill>
              </a:rPr>
              <a:t>Identification des risques</a:t>
            </a:r>
            <a:endParaRPr b="1" sz="1600">
              <a:solidFill>
                <a:schemeClr val="dk1"/>
              </a:solidFill>
            </a:endParaRPr>
          </a:p>
          <a:p>
            <a:pPr indent="0" lvl="0" marL="0" rtl="0" algn="just">
              <a:spcBef>
                <a:spcPts val="0"/>
              </a:spcBef>
              <a:spcAft>
                <a:spcPts val="0"/>
              </a:spcAft>
              <a:buClr>
                <a:schemeClr val="dk1"/>
              </a:buClr>
              <a:buSzPts val="1100"/>
              <a:buFont typeface="Arial"/>
              <a:buNone/>
            </a:pPr>
            <a:r>
              <a:rPr lang="en-US" sz="1600">
                <a:solidFill>
                  <a:schemeClr val="dk1"/>
                </a:solidFill>
              </a:rPr>
              <a:t>L'identification des risques est le processus qui consiste à reconnaître les menaces potentielles susceptibles d'avoir un impact négatif sur les finances d'une entreprise. C'est la première étape, et la plus cruciale, du processus de gestion des risques. Les risques financiers des entreprises peuvent provenir de diverses sources, telles que les fluctuations du marché, les problèmes de crédit, les défaillances opérationnelles et les événements extérieurs.</a:t>
            </a:r>
            <a:endParaRPr sz="16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1"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rtl="0" algn="just">
              <a:spcBef>
                <a:spcPts val="0"/>
              </a:spcBef>
              <a:spcAft>
                <a:spcPts val="0"/>
              </a:spcAft>
              <a:buClr>
                <a:schemeClr val="dk1"/>
              </a:buClr>
              <a:buSzPts val="1100"/>
              <a:buFont typeface="Arial"/>
              <a:buNone/>
            </a:pPr>
            <a:r>
              <a:rPr b="1" lang="en-US" sz="1600">
                <a:solidFill>
                  <a:schemeClr val="dk1"/>
                </a:solidFill>
              </a:rPr>
              <a:t>Étapes de l'identification des risques</a:t>
            </a:r>
            <a:endParaRPr b="1" sz="1600">
              <a:solidFill>
                <a:schemeClr val="dk1"/>
              </a:solidFill>
            </a:endParaRPr>
          </a:p>
          <a:p>
            <a:pPr indent="0" lvl="0" marL="0" rtl="0" algn="just">
              <a:spcBef>
                <a:spcPts val="0"/>
              </a:spcBef>
              <a:spcAft>
                <a:spcPts val="0"/>
              </a:spcAft>
              <a:buClr>
                <a:schemeClr val="dk1"/>
              </a:buClr>
              <a:buSzPts val="1100"/>
              <a:buFont typeface="Arial"/>
              <a:buNone/>
            </a:pPr>
            <a:r>
              <a:rPr b="1" lang="en-US" sz="1600">
                <a:solidFill>
                  <a:schemeClr val="dk1"/>
                </a:solidFill>
              </a:rPr>
              <a:t>Étape 1: </a:t>
            </a:r>
            <a:r>
              <a:rPr lang="en-US" sz="1600">
                <a:solidFill>
                  <a:schemeClr val="dk1"/>
                </a:solidFill>
              </a:rPr>
              <a:t>Collecte d'informations - Recueillir des données à partir de diverses sources, telles que les états financiers, les rapports de marché et les informations sectorielles, et comprendre l'environnement de l'entreprise, y compris les concurrents, les réglementations et les conditions économiques.</a:t>
            </a:r>
            <a:endParaRPr sz="1600">
              <a:solidFill>
                <a:schemeClr val="dk1"/>
              </a:solidFill>
            </a:endParaRPr>
          </a:p>
          <a:p>
            <a:pPr indent="0" lvl="0" marL="0" rtl="0" algn="just">
              <a:spcBef>
                <a:spcPts val="0"/>
              </a:spcBef>
              <a:spcAft>
                <a:spcPts val="0"/>
              </a:spcAft>
              <a:buClr>
                <a:schemeClr val="dk1"/>
              </a:buClr>
              <a:buSzPts val="1100"/>
              <a:buFont typeface="Arial"/>
              <a:buNone/>
            </a:pPr>
            <a:r>
              <a:rPr b="1" lang="en-US" sz="1600">
                <a:solidFill>
                  <a:schemeClr val="dk1"/>
                </a:solidFill>
              </a:rPr>
              <a:t>Étape 2: </a:t>
            </a:r>
            <a:r>
              <a:rPr lang="en-US" sz="1600">
                <a:solidFill>
                  <a:schemeClr val="dk1"/>
                </a:solidFill>
              </a:rPr>
              <a:t>Analyser les activités de l'entreprise - Examiner les processus internes, tels que la production, les ventes et la gestion de la chaîne d'approvisionnement, afin d'identifier les domaines de vulnérabilité financière potentielle.</a:t>
            </a:r>
            <a:endParaRPr sz="1600">
              <a:solidFill>
                <a:schemeClr val="dk1"/>
              </a:solidFill>
            </a:endParaRPr>
          </a:p>
          <a:p>
            <a:pPr indent="0" lvl="0" marL="0" rtl="0" algn="just">
              <a:spcBef>
                <a:spcPts val="0"/>
              </a:spcBef>
              <a:spcAft>
                <a:spcPts val="0"/>
              </a:spcAft>
              <a:buClr>
                <a:schemeClr val="dk1"/>
              </a:buClr>
              <a:buSzPts val="1100"/>
              <a:buFont typeface="Arial"/>
              <a:buNone/>
            </a:pPr>
            <a:r>
              <a:rPr b="1" lang="en-US" sz="1600">
                <a:solidFill>
                  <a:schemeClr val="dk1"/>
                </a:solidFill>
              </a:rPr>
              <a:t>Étape 3:</a:t>
            </a:r>
            <a:r>
              <a:rPr lang="en-US" sz="1600">
                <a:solidFill>
                  <a:schemeClr val="dk1"/>
                </a:solidFill>
              </a:rPr>
              <a:t> Impliquer les parties prenantes - Impliquer les employés, les clients, les fournisseurs et les experts dans les discussions afin d'obtenir des points de vue divers sur les risques potentiels.</a:t>
            </a:r>
            <a:endParaRPr sz="1600">
              <a:solidFill>
                <a:schemeClr val="dk1"/>
              </a:solidFill>
            </a:endParaRPr>
          </a:p>
          <a:p>
            <a:pPr indent="0" lvl="0" marL="0" rtl="0" algn="just">
              <a:spcBef>
                <a:spcPts val="0"/>
              </a:spcBef>
              <a:spcAft>
                <a:spcPts val="0"/>
              </a:spcAft>
              <a:buClr>
                <a:schemeClr val="dk1"/>
              </a:buClr>
              <a:buSzPts val="1100"/>
              <a:buFont typeface="Arial"/>
              <a:buNone/>
            </a:pPr>
            <a:r>
              <a:rPr b="1" lang="en-US" sz="1600">
                <a:solidFill>
                  <a:schemeClr val="dk1"/>
                </a:solidFill>
              </a:rPr>
              <a:t>Étape 4:</a:t>
            </a:r>
            <a:r>
              <a:rPr lang="en-US" sz="1600">
                <a:solidFill>
                  <a:schemeClr val="dk1"/>
                </a:solidFill>
              </a:rPr>
              <a:t> Identifier les menaces potentielles - Utiliser les informations recueillies pour identifier les domaines spécifiques dans lesquels l'entreprise pourrait être confrontée à des risques financiers.</a:t>
            </a:r>
            <a:endParaRPr sz="1600">
              <a:solidFill>
                <a:schemeClr val="dk1"/>
              </a:solidFill>
            </a:endParaRPr>
          </a:p>
          <a:p>
            <a:pPr indent="0" lvl="0" marL="0" rtl="0" algn="just">
              <a:spcBef>
                <a:spcPts val="0"/>
              </a:spcBef>
              <a:spcAft>
                <a:spcPts val="0"/>
              </a:spcAft>
              <a:buClr>
                <a:schemeClr val="dk1"/>
              </a:buClr>
              <a:buSzPts val="1100"/>
              <a:buFont typeface="Arial"/>
              <a:buNone/>
            </a:pPr>
            <a:r>
              <a:rPr lang="en-US" sz="1600">
                <a:solidFill>
                  <a:schemeClr val="dk1"/>
                </a:solidFill>
              </a:rPr>
              <a:t>Reconnaître les signes de menaces potentielles, tels que des changements soudains dans la demande du marché ou l'instabilité des fournisseurs.</a:t>
            </a:r>
            <a:endParaRPr sz="16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0" i="0" sz="1700" u="sng" cap="none" strike="noStrike">
              <a:solidFill>
                <a:schemeClr val="dk1"/>
              </a:solidFill>
              <a:latin typeface="Arial"/>
              <a:ea typeface="Arial"/>
              <a:cs typeface="Arial"/>
              <a:sym typeface="Arial"/>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7" name="Shape 1087"/>
        <p:cNvGrpSpPr/>
        <p:nvPr/>
      </p:nvGrpSpPr>
      <p:grpSpPr>
        <a:xfrm>
          <a:off x="0" y="0"/>
          <a:ext cx="0" cy="0"/>
          <a:chOff x="0" y="0"/>
          <a:chExt cx="0" cy="0"/>
        </a:xfrm>
      </p:grpSpPr>
      <p:pic>
        <p:nvPicPr>
          <p:cNvPr id="1088" name="Google Shape;1088;p129"/>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1089" name="Google Shape;1089;p129"/>
          <p:cNvSpPr txBox="1"/>
          <p:nvPr/>
        </p:nvSpPr>
        <p:spPr>
          <a:xfrm>
            <a:off x="589486" y="799210"/>
            <a:ext cx="9510000" cy="3063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t/>
            </a:r>
            <a:endParaRPr b="0" i="0" sz="1600" u="none" cap="none" strike="noStrike">
              <a:solidFill>
                <a:schemeClr val="dk1"/>
              </a:solidFill>
              <a:latin typeface="Arial"/>
              <a:ea typeface="Arial"/>
              <a:cs typeface="Arial"/>
              <a:sym typeface="Arial"/>
            </a:endParaRPr>
          </a:p>
          <a:p>
            <a:pPr indent="0" lvl="0" marL="0" rtl="0" algn="just">
              <a:spcBef>
                <a:spcPts val="0"/>
              </a:spcBef>
              <a:spcAft>
                <a:spcPts val="0"/>
              </a:spcAft>
              <a:buNone/>
            </a:pPr>
            <a:r>
              <a:rPr b="1" lang="en-US" sz="1600">
                <a:solidFill>
                  <a:schemeClr val="dk1"/>
                </a:solidFill>
              </a:rPr>
              <a:t>Outils et techniques d'identification des risques</a:t>
            </a:r>
            <a:endParaRPr b="1" sz="1600">
              <a:solidFill>
                <a:schemeClr val="dk1"/>
              </a:solidFill>
            </a:endParaRPr>
          </a:p>
          <a:p>
            <a:pPr indent="0" lvl="0" marL="457200" rtl="0" algn="just">
              <a:spcBef>
                <a:spcPts val="0"/>
              </a:spcBef>
              <a:spcAft>
                <a:spcPts val="0"/>
              </a:spcAft>
              <a:buNone/>
            </a:pPr>
            <a:r>
              <a:t/>
            </a:r>
            <a:endParaRPr b="1"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Analyse SWOT (forces, faiblesses, opportunités, menaces): </a:t>
            </a:r>
            <a:r>
              <a:rPr lang="en-US" sz="1600">
                <a:solidFill>
                  <a:schemeClr val="dk1"/>
                </a:solidFill>
              </a:rPr>
              <a:t>Outil de planification stratégique permettant d'identifier les facteurs internes et externes affectant l'entreprise.</a:t>
            </a:r>
            <a:endParaRPr sz="1600">
              <a:solidFill>
                <a:schemeClr val="dk1"/>
              </a:solidFill>
            </a:endParaRPr>
          </a:p>
          <a:p>
            <a:pPr indent="0" lvl="0" marL="457200" rtl="0" algn="just">
              <a:spcBef>
                <a:spcPts val="0"/>
              </a:spcBef>
              <a:spcAft>
                <a:spcPts val="0"/>
              </a:spcAft>
              <a:buNone/>
            </a:pPr>
            <a:r>
              <a:t/>
            </a:r>
            <a:endParaRPr b="1"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Listes de contrôle: </a:t>
            </a:r>
            <a:r>
              <a:rPr lang="en-US" sz="1600">
                <a:solidFill>
                  <a:schemeClr val="dk1"/>
                </a:solidFill>
              </a:rPr>
              <a:t>Élaborer ou utiliser des listes de contrôle existantes, adaptées au secteur d'activité, afin de s'assurer que tous les risques potentiels sont pris en compte.</a:t>
            </a:r>
            <a:endParaRPr sz="1600">
              <a:solidFill>
                <a:schemeClr val="dk1"/>
              </a:solidFill>
            </a:endParaRPr>
          </a:p>
          <a:p>
            <a:pPr indent="0" lvl="0" marL="457200" rtl="0" algn="just">
              <a:spcBef>
                <a:spcPts val="0"/>
              </a:spcBef>
              <a:spcAft>
                <a:spcPts val="0"/>
              </a:spcAft>
              <a:buNone/>
            </a:pPr>
            <a:r>
              <a:t/>
            </a:r>
            <a:endParaRPr b="1"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Séances de remue-méninges: </a:t>
            </a:r>
            <a:r>
              <a:rPr lang="en-US" sz="1600">
                <a:solidFill>
                  <a:schemeClr val="dk1"/>
                </a:solidFill>
              </a:rPr>
              <a:t>Organiser des réunions d'équipe pour réfléchir aux risques potentiels dans différents domaines de l'entreprise.</a:t>
            </a:r>
            <a:endParaRPr sz="16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0" i="0" sz="1700" u="sng" cap="none" strike="noStrike">
              <a:solidFill>
                <a:schemeClr val="dk1"/>
              </a:solidFill>
              <a:latin typeface="Arial"/>
              <a:ea typeface="Arial"/>
              <a:cs typeface="Arial"/>
              <a:sym typeface="Arial"/>
            </a:endParaRPr>
          </a:p>
        </p:txBody>
      </p:sp>
      <p:pic>
        <p:nvPicPr>
          <p:cNvPr id="1090" name="Google Shape;1090;p129"/>
          <p:cNvPicPr preferRelativeResize="0"/>
          <p:nvPr/>
        </p:nvPicPr>
        <p:blipFill rotWithShape="1">
          <a:blip r:embed="rId4">
            <a:alphaModFix/>
          </a:blip>
          <a:srcRect b="0" l="0" r="0" t="0"/>
          <a:stretch/>
        </p:blipFill>
        <p:spPr>
          <a:xfrm>
            <a:off x="2693268" y="3779837"/>
            <a:ext cx="5133975" cy="2705100"/>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4" name="Shape 1094"/>
        <p:cNvGrpSpPr/>
        <p:nvPr/>
      </p:nvGrpSpPr>
      <p:grpSpPr>
        <a:xfrm>
          <a:off x="0" y="0"/>
          <a:ext cx="0" cy="0"/>
          <a:chOff x="0" y="0"/>
          <a:chExt cx="0" cy="0"/>
        </a:xfrm>
      </p:grpSpPr>
      <p:pic>
        <p:nvPicPr>
          <p:cNvPr id="1095" name="Google Shape;1095;p13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96" name="Google Shape;1096;p130"/>
          <p:cNvSpPr txBox="1"/>
          <p:nvPr/>
        </p:nvSpPr>
        <p:spPr>
          <a:xfrm>
            <a:off x="802888" y="755318"/>
            <a:ext cx="8642100" cy="2955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1700">
                <a:solidFill>
                  <a:schemeClr val="dk1"/>
                </a:solidFill>
              </a:rPr>
              <a:t>L'évaluation des risques </a:t>
            </a:r>
            <a:endParaRPr b="1" sz="1700">
              <a:solidFill>
                <a:schemeClr val="dk1"/>
              </a:solidFill>
            </a:endParaRPr>
          </a:p>
          <a:p>
            <a:pPr indent="0" lvl="0" marL="0" rtl="0" algn="just">
              <a:spcBef>
                <a:spcPts val="0"/>
              </a:spcBef>
              <a:spcAft>
                <a:spcPts val="0"/>
              </a:spcAft>
              <a:buClr>
                <a:schemeClr val="dk1"/>
              </a:buClr>
              <a:buSzPts val="1100"/>
              <a:buFont typeface="Arial"/>
              <a:buNone/>
            </a:pPr>
            <a:r>
              <a:t/>
            </a:r>
            <a:endParaRPr b="1" sz="1700">
              <a:solidFill>
                <a:schemeClr val="dk1"/>
              </a:solidFill>
            </a:endParaRPr>
          </a:p>
          <a:p>
            <a:pPr indent="0" lvl="0" marL="0" rtl="0" algn="just">
              <a:spcBef>
                <a:spcPts val="0"/>
              </a:spcBef>
              <a:spcAft>
                <a:spcPts val="0"/>
              </a:spcAft>
              <a:buClr>
                <a:schemeClr val="dk1"/>
              </a:buClr>
              <a:buSzPts val="1100"/>
              <a:buFont typeface="Arial"/>
              <a:buNone/>
            </a:pPr>
            <a:r>
              <a:rPr lang="en-US" sz="1700">
                <a:solidFill>
                  <a:schemeClr val="dk1"/>
                </a:solidFill>
              </a:rPr>
              <a:t>L'évaluation des risques est le processus qui consiste à déterminer la probabilité et les conséquences des risques et qui constitue un élément essentiel de la stratégie de gestion des risques.</a:t>
            </a:r>
            <a:endParaRPr sz="1700">
              <a:solidFill>
                <a:schemeClr val="dk1"/>
              </a:solidFill>
            </a:endParaRPr>
          </a:p>
          <a:p>
            <a:pPr indent="-177800" lvl="0" marL="285750" marR="0" rtl="0" algn="just">
              <a:lnSpc>
                <a:spcPct val="100000"/>
              </a:lnSpc>
              <a:spcBef>
                <a:spcPts val="0"/>
              </a:spcBef>
              <a:spcAft>
                <a:spcPts val="0"/>
              </a:spcAft>
              <a:buClr>
                <a:srgbClr val="000000"/>
              </a:buClr>
              <a:buSzPts val="1700"/>
              <a:buFont typeface="Noto Sans Symbols"/>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lang="en-US" sz="1700">
                <a:solidFill>
                  <a:schemeClr val="dk1"/>
                </a:solidFill>
              </a:rPr>
              <a:t>Concepts clés de l'évaluation des risques</a:t>
            </a:r>
            <a:endParaRPr b="1" i="0" sz="1700" u="none" cap="none" strike="noStrike">
              <a:solidFill>
                <a:schemeClr val="dk1"/>
              </a:solidFill>
              <a:latin typeface="Arial"/>
              <a:ea typeface="Arial"/>
              <a:cs typeface="Arial"/>
              <a:sym typeface="Arial"/>
            </a:endParaRPr>
          </a:p>
          <a:p>
            <a:pPr indent="-336550" lvl="0" marL="457200" rtl="0" algn="just">
              <a:spcBef>
                <a:spcPts val="0"/>
              </a:spcBef>
              <a:spcAft>
                <a:spcPts val="0"/>
              </a:spcAft>
              <a:buSzPts val="1700"/>
              <a:buChar char="•"/>
            </a:pPr>
            <a:r>
              <a:rPr b="1" lang="en-US" sz="1700">
                <a:solidFill>
                  <a:schemeClr val="dk1"/>
                </a:solidFill>
              </a:rPr>
              <a:t>Probabilité du risque: </a:t>
            </a:r>
            <a:r>
              <a:rPr lang="en-US" sz="1600">
                <a:solidFill>
                  <a:schemeClr val="dk1"/>
                </a:solidFill>
              </a:rPr>
              <a:t>La probabilité qu'un risque se produise.</a:t>
            </a:r>
            <a:endParaRPr sz="1600">
              <a:solidFill>
                <a:schemeClr val="dk1"/>
              </a:solidFill>
            </a:endParaRPr>
          </a:p>
          <a:p>
            <a:pPr indent="-336550" lvl="0" marL="457200" rtl="0" algn="just">
              <a:spcBef>
                <a:spcPts val="0"/>
              </a:spcBef>
              <a:spcAft>
                <a:spcPts val="0"/>
              </a:spcAft>
              <a:buSzPts val="1700"/>
              <a:buChar char="•"/>
            </a:pPr>
            <a:r>
              <a:rPr b="1" lang="en-US" sz="1700">
                <a:solidFill>
                  <a:schemeClr val="dk1"/>
                </a:solidFill>
              </a:rPr>
              <a:t>Impact du risque: </a:t>
            </a:r>
            <a:r>
              <a:rPr lang="en-US" sz="1600">
                <a:solidFill>
                  <a:schemeClr val="dk1"/>
                </a:solidFill>
              </a:rPr>
              <a:t>Les conséquences ou effets potentiels d'un risque s'il se produit.</a:t>
            </a:r>
            <a:endParaRPr sz="1600">
              <a:solidFill>
                <a:schemeClr val="dk1"/>
              </a:solidFill>
            </a:endParaRPr>
          </a:p>
          <a:p>
            <a:pPr indent="-336550" lvl="0" marL="457200" rtl="0" algn="just">
              <a:spcBef>
                <a:spcPts val="0"/>
              </a:spcBef>
              <a:spcAft>
                <a:spcPts val="0"/>
              </a:spcAft>
              <a:buSzPts val="1700"/>
              <a:buChar char="•"/>
            </a:pPr>
            <a:r>
              <a:rPr b="1" lang="en-US" sz="1600">
                <a:solidFill>
                  <a:schemeClr val="dk1"/>
                </a:solidFill>
              </a:rPr>
              <a:t>Priorité du risque:</a:t>
            </a:r>
            <a:r>
              <a:rPr lang="en-US" sz="1600">
                <a:solidFill>
                  <a:schemeClr val="dk1"/>
                </a:solidFill>
              </a:rPr>
              <a:t> Détermination des risques nécessitant une attention immédiate en fonction de leur probabilité et de leur impact.</a:t>
            </a:r>
            <a:endParaRPr sz="1600">
              <a:solidFill>
                <a:schemeClr val="dk1"/>
              </a:solidFill>
            </a:endParaRPr>
          </a:p>
        </p:txBody>
      </p:sp>
      <p:pic>
        <p:nvPicPr>
          <p:cNvPr id="1097" name="Google Shape;1097;p130"/>
          <p:cNvPicPr preferRelativeResize="0"/>
          <p:nvPr/>
        </p:nvPicPr>
        <p:blipFill rotWithShape="1">
          <a:blip r:embed="rId4">
            <a:alphaModFix/>
          </a:blip>
          <a:srcRect b="0" l="0" r="0" t="0"/>
          <a:stretch/>
        </p:blipFill>
        <p:spPr>
          <a:xfrm>
            <a:off x="2790075" y="3779836"/>
            <a:ext cx="4588576" cy="2462525"/>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pic>
        <p:nvPicPr>
          <p:cNvPr id="1102" name="Google Shape;1102;p131"/>
          <p:cNvPicPr preferRelativeResize="0"/>
          <p:nvPr/>
        </p:nvPicPr>
        <p:blipFill rotWithShape="1">
          <a:blip r:embed="rId3">
            <a:alphaModFix/>
          </a:blip>
          <a:srcRect b="0" l="0" r="0" t="0"/>
          <a:stretch/>
        </p:blipFill>
        <p:spPr>
          <a:xfrm>
            <a:off x="-35526" y="0"/>
            <a:ext cx="10725921" cy="7559673"/>
          </a:xfrm>
          <a:prstGeom prst="rect">
            <a:avLst/>
          </a:prstGeom>
          <a:noFill/>
          <a:ln>
            <a:noFill/>
          </a:ln>
        </p:spPr>
      </p:pic>
      <p:sp>
        <p:nvSpPr>
          <p:cNvPr id="1103" name="Google Shape;1103;p131"/>
          <p:cNvSpPr txBox="1"/>
          <p:nvPr/>
        </p:nvSpPr>
        <p:spPr>
          <a:xfrm>
            <a:off x="457201" y="1086565"/>
            <a:ext cx="9032400" cy="5264100"/>
          </a:xfrm>
          <a:prstGeom prst="rect">
            <a:avLst/>
          </a:prstGeom>
          <a:noFill/>
          <a:ln>
            <a:noFill/>
          </a:ln>
        </p:spPr>
        <p:txBody>
          <a:bodyPr anchorCtr="0" anchor="t" bIns="45700" lIns="91425" spcFirstLastPara="1" rIns="91425" wrap="square" tIns="45700">
            <a:spAutoFit/>
          </a:bodyPr>
          <a:lstStyle/>
          <a:p>
            <a:pPr indent="-279400" lvl="0" marL="285750" marR="0" rtl="0" algn="just">
              <a:lnSpc>
                <a:spcPct val="100000"/>
              </a:lnSpc>
              <a:spcBef>
                <a:spcPts val="0"/>
              </a:spcBef>
              <a:spcAft>
                <a:spcPts val="0"/>
              </a:spcAft>
              <a:buClr>
                <a:srgbClr val="000000"/>
              </a:buClr>
              <a:buSzPts val="1600"/>
              <a:buFont typeface="Noto Sans Symbols"/>
              <a:buChar char="⮚"/>
            </a:pPr>
            <a:r>
              <a:rPr b="1" lang="en-US" sz="1600">
                <a:solidFill>
                  <a:schemeClr val="dk1"/>
                </a:solidFill>
              </a:rPr>
              <a:t>Étapes de l'évaluation des risques</a:t>
            </a:r>
            <a:endParaRPr sz="1600"/>
          </a:p>
          <a:p>
            <a:pPr indent="0" lvl="0" marL="0" marR="0" rtl="0" algn="just">
              <a:lnSpc>
                <a:spcPct val="100000"/>
              </a:lnSpc>
              <a:spcBef>
                <a:spcPts val="0"/>
              </a:spcBef>
              <a:spcAft>
                <a:spcPts val="0"/>
              </a:spcAft>
              <a:buNone/>
            </a:pPr>
            <a:r>
              <a:t/>
            </a:r>
            <a:endParaRPr b="1" i="0" sz="1600" u="none" cap="none" strike="noStrike">
              <a:solidFill>
                <a:schemeClr val="dk1"/>
              </a:solidFill>
              <a:latin typeface="Arial"/>
              <a:ea typeface="Arial"/>
              <a:cs typeface="Arial"/>
              <a:sym typeface="Arial"/>
            </a:endParaRPr>
          </a:p>
          <a:p>
            <a:pPr indent="-330200" lvl="0" marL="457200" rtl="0" algn="just">
              <a:spcBef>
                <a:spcPts val="0"/>
              </a:spcBef>
              <a:spcAft>
                <a:spcPts val="0"/>
              </a:spcAft>
              <a:buSzPts val="1600"/>
              <a:buChar char="•"/>
            </a:pPr>
            <a:r>
              <a:rPr b="1" lang="en-US" sz="1600">
                <a:solidFill>
                  <a:schemeClr val="dk1"/>
                </a:solidFill>
              </a:rPr>
              <a:t>Identifier les risques: </a:t>
            </a:r>
            <a:r>
              <a:rPr lang="en-US" sz="1600">
                <a:solidFill>
                  <a:schemeClr val="dk1"/>
                </a:solidFill>
              </a:rPr>
              <a:t>Commencer par une liste exhaustive des risques potentiels identifiés lors de la phase d'identification des risques.</a:t>
            </a:r>
            <a:endParaRPr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Évaluer la probabilité: </a:t>
            </a:r>
            <a:r>
              <a:rPr lang="en-US" sz="1600">
                <a:solidFill>
                  <a:schemeClr val="dk1"/>
                </a:solidFill>
              </a:rPr>
              <a:t>Évaluer la probabilité que chaque risque se produise, en tenant compte de facteurs tels que les données historiques, les tendances du secteur et les avis d'experts.</a:t>
            </a:r>
            <a:endParaRPr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Évaluer l'impact: </a:t>
            </a:r>
            <a:r>
              <a:rPr lang="en-US" sz="1600">
                <a:solidFill>
                  <a:schemeClr val="dk1"/>
                </a:solidFill>
              </a:rPr>
              <a:t>Déterminer la gravité potentielle de l'impact de chaque risque. Il peut s'agir d'une perte financière, d'une atteinte à la réputation ou d'une perturbation opérationnelle.</a:t>
            </a:r>
            <a:endParaRPr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Classer les risques par ordre de priorité: </a:t>
            </a:r>
            <a:r>
              <a:rPr lang="en-US" sz="1600">
                <a:solidFill>
                  <a:schemeClr val="dk1"/>
                </a:solidFill>
              </a:rPr>
              <a:t>Classer les risques en fonction de leur probabilité et de leur impact afin de se concentrer sur les plus importants.</a:t>
            </a:r>
            <a:endParaRPr sz="1600">
              <a:solidFill>
                <a:schemeClr val="dk1"/>
              </a:solidFill>
            </a:endParaRPr>
          </a:p>
          <a:p>
            <a:pPr indent="0" lvl="0" marL="0" marR="0" rtl="0" algn="just">
              <a:lnSpc>
                <a:spcPct val="100000"/>
              </a:lnSpc>
              <a:spcBef>
                <a:spcPts val="0"/>
              </a:spcBef>
              <a:spcAft>
                <a:spcPts val="0"/>
              </a:spcAft>
              <a:buNone/>
            </a:pPr>
            <a:r>
              <a:t/>
            </a:r>
            <a:endParaRPr b="0" i="0" sz="1600" u="none" cap="none" strike="noStrike">
              <a:solidFill>
                <a:schemeClr val="dk1"/>
              </a:solidFill>
              <a:latin typeface="Arial"/>
              <a:ea typeface="Arial"/>
              <a:cs typeface="Arial"/>
              <a:sym typeface="Arial"/>
            </a:endParaRPr>
          </a:p>
          <a:p>
            <a:pPr indent="-177800" lvl="0" marL="285750" marR="0" rtl="0" algn="just">
              <a:lnSpc>
                <a:spcPct val="100000"/>
              </a:lnSpc>
              <a:spcBef>
                <a:spcPts val="0"/>
              </a:spcBef>
              <a:spcAft>
                <a:spcPts val="0"/>
              </a:spcAft>
              <a:buClr>
                <a:srgbClr val="000000"/>
              </a:buClr>
              <a:buSzPts val="1700"/>
              <a:buFont typeface="Arial"/>
              <a:buNone/>
            </a:pPr>
            <a:r>
              <a:t/>
            </a:r>
            <a:endParaRPr b="0" i="0" sz="1600" u="none" cap="none" strike="noStrike">
              <a:solidFill>
                <a:schemeClr val="dk1"/>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Noto Sans Symbols"/>
              <a:buChar char="⮚"/>
            </a:pPr>
            <a:r>
              <a:rPr b="1" lang="en-US" sz="1600">
                <a:solidFill>
                  <a:schemeClr val="dk1"/>
                </a:solidFill>
              </a:rPr>
              <a:t>Outils et techniques d'évaluation des risques</a:t>
            </a:r>
            <a:endParaRPr b="1" sz="1600">
              <a:solidFill>
                <a:schemeClr val="dk1"/>
              </a:solidFill>
            </a:endParaRPr>
          </a:p>
          <a:p>
            <a:pPr indent="0" lvl="0" marL="457200" marR="0" rtl="0" algn="just">
              <a:lnSpc>
                <a:spcPct val="100000"/>
              </a:lnSpc>
              <a:spcBef>
                <a:spcPts val="0"/>
              </a:spcBef>
              <a:spcAft>
                <a:spcPts val="0"/>
              </a:spcAft>
              <a:buNone/>
            </a:pPr>
            <a:r>
              <a:t/>
            </a:r>
            <a:endParaRPr b="1"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Matrice des risques: </a:t>
            </a:r>
            <a:r>
              <a:rPr lang="en-US" sz="1600">
                <a:solidFill>
                  <a:schemeClr val="dk1"/>
                </a:solidFill>
              </a:rPr>
              <a:t>Outil permettant de visualiser et de hiérarchiser les risques en fonction de leur probabilité et de leur impact.</a:t>
            </a:r>
            <a:endParaRPr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Analyse qualitative: </a:t>
            </a:r>
            <a:r>
              <a:rPr lang="en-US" sz="1600">
                <a:solidFill>
                  <a:schemeClr val="dk1"/>
                </a:solidFill>
              </a:rPr>
              <a:t>Utilisation de termes descriptifs pour évaluer l'ampleur et la probabilité des risques.</a:t>
            </a:r>
            <a:endParaRPr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Analyse quantitative: </a:t>
            </a:r>
            <a:r>
              <a:rPr lang="en-US" sz="1600">
                <a:solidFill>
                  <a:schemeClr val="dk1"/>
                </a:solidFill>
              </a:rPr>
              <a:t>Application de valeurs numériques ou de statistiques pour mesurer et comparer les risques.</a:t>
            </a:r>
            <a:endParaRPr sz="1600">
              <a:solidFill>
                <a:schemeClr val="dk1"/>
              </a:solidFill>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pic>
        <p:nvPicPr>
          <p:cNvPr id="1108" name="Google Shape;1108;p132"/>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109" name="Google Shape;1109;p132"/>
          <p:cNvSpPr txBox="1"/>
          <p:nvPr/>
        </p:nvSpPr>
        <p:spPr>
          <a:xfrm>
            <a:off x="812288" y="760344"/>
            <a:ext cx="8732700" cy="1077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1600">
                <a:solidFill>
                  <a:schemeClr val="dk1"/>
                </a:solidFill>
              </a:rPr>
              <a:t>Surveillance des risques</a:t>
            </a:r>
            <a:endParaRPr b="1" sz="1600">
              <a:solidFill>
                <a:schemeClr val="dk1"/>
              </a:solidFill>
            </a:endParaRPr>
          </a:p>
          <a:p>
            <a:pPr indent="0" lvl="0" marL="0" rtl="0" algn="just">
              <a:spcBef>
                <a:spcPts val="0"/>
              </a:spcBef>
              <a:spcAft>
                <a:spcPts val="0"/>
              </a:spcAft>
              <a:buClr>
                <a:schemeClr val="dk1"/>
              </a:buClr>
              <a:buSzPts val="1100"/>
              <a:buFont typeface="Arial"/>
              <a:buNone/>
            </a:pPr>
            <a:r>
              <a:rPr lang="en-US" sz="1600">
                <a:solidFill>
                  <a:schemeClr val="dk1"/>
                </a:solidFill>
              </a:rPr>
              <a:t>La surveillance des risques est un processus continu de suivi et d'évaluation des niveaux de risque dans un environnement commercial. Il s'agit de revoir et d'actualiser régulièrement les stratégies de gestion des risques afin de s'assurer qu'elles restent efficaces.</a:t>
            </a:r>
            <a:endParaRPr sz="1600">
              <a:solidFill>
                <a:schemeClr val="dk1"/>
              </a:solidFill>
            </a:endParaRPr>
          </a:p>
        </p:txBody>
      </p:sp>
      <p:sp>
        <p:nvSpPr>
          <p:cNvPr id="1110" name="Google Shape;1110;p132"/>
          <p:cNvSpPr txBox="1"/>
          <p:nvPr/>
        </p:nvSpPr>
        <p:spPr>
          <a:xfrm>
            <a:off x="812288" y="2174489"/>
            <a:ext cx="8732700" cy="4802400"/>
          </a:xfrm>
          <a:prstGeom prst="rect">
            <a:avLst/>
          </a:prstGeom>
          <a:noFill/>
          <a:ln>
            <a:noFill/>
          </a:ln>
        </p:spPr>
        <p:txBody>
          <a:bodyPr anchorCtr="0" anchor="t" bIns="45700" lIns="91425" spcFirstLastPara="1" rIns="91425" wrap="square" tIns="45700">
            <a:spAutoFit/>
          </a:bodyPr>
          <a:lstStyle/>
          <a:p>
            <a:pPr indent="-279400" lvl="0" marL="285750" marR="0" rtl="0" algn="just">
              <a:lnSpc>
                <a:spcPct val="100000"/>
              </a:lnSpc>
              <a:spcBef>
                <a:spcPts val="0"/>
              </a:spcBef>
              <a:spcAft>
                <a:spcPts val="0"/>
              </a:spcAft>
              <a:buClr>
                <a:srgbClr val="000000"/>
              </a:buClr>
              <a:buSzPts val="1600"/>
              <a:buFont typeface="Noto Sans Symbols"/>
              <a:buChar char="⮚"/>
            </a:pPr>
            <a:r>
              <a:rPr b="1" lang="en-US" sz="1600">
                <a:solidFill>
                  <a:schemeClr val="dk1"/>
                </a:solidFill>
              </a:rPr>
              <a:t>Mise en œuvre d'un plan de surveillance des risques</a:t>
            </a:r>
            <a:endParaRPr sz="1600"/>
          </a:p>
          <a:p>
            <a:pPr indent="0" lvl="0" marL="0" marR="0" rtl="0" algn="just">
              <a:lnSpc>
                <a:spcPct val="100000"/>
              </a:lnSpc>
              <a:spcBef>
                <a:spcPts val="0"/>
              </a:spcBef>
              <a:spcAft>
                <a:spcPts val="0"/>
              </a:spcAft>
              <a:buNone/>
            </a:pPr>
            <a:r>
              <a:t/>
            </a:r>
            <a:endParaRPr b="1" i="0" sz="1600" u="none" cap="none" strike="noStrike">
              <a:solidFill>
                <a:schemeClr val="dk1"/>
              </a:solidFill>
              <a:latin typeface="Arial"/>
              <a:ea typeface="Arial"/>
              <a:cs typeface="Arial"/>
              <a:sym typeface="Arial"/>
            </a:endParaRPr>
          </a:p>
          <a:p>
            <a:pPr indent="-330200" lvl="0" marL="457200" rtl="0" algn="just">
              <a:spcBef>
                <a:spcPts val="0"/>
              </a:spcBef>
              <a:spcAft>
                <a:spcPts val="0"/>
              </a:spcAft>
              <a:buSzPts val="1600"/>
              <a:buChar char="•"/>
            </a:pPr>
            <a:r>
              <a:rPr b="1" lang="en-US" sz="1600">
                <a:solidFill>
                  <a:schemeClr val="dk1"/>
                </a:solidFill>
              </a:rPr>
              <a:t>Mettre en place des processus de suivi: </a:t>
            </a:r>
            <a:r>
              <a:rPr lang="en-US" sz="1600">
                <a:solidFill>
                  <a:schemeClr val="dk1"/>
                </a:solidFill>
              </a:rPr>
              <a:t>Mettre en place des procédures pour examiner régulièrement les risques et l'efficacité des stratégies de gestion des risques.</a:t>
            </a:r>
            <a:endParaRPr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Sélectionner des indicateurs clés de risque (KRI): </a:t>
            </a:r>
            <a:r>
              <a:rPr lang="en-US" sz="1600">
                <a:solidFill>
                  <a:schemeClr val="dk1"/>
                </a:solidFill>
              </a:rPr>
              <a:t>Identifier et utiliser des mesures spécifiques qui signalent les changements dans l'exposition au risque.</a:t>
            </a:r>
            <a:endParaRPr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Intégration dans les processus opérationnels: </a:t>
            </a:r>
            <a:r>
              <a:rPr lang="en-US" sz="1600">
                <a:solidFill>
                  <a:schemeClr val="dk1"/>
                </a:solidFill>
              </a:rPr>
              <a:t>Veiller à ce que la surveillance des risques fasse partie des activités quotidiennes de l'entreprise et ne constitue pas une tâche distincte ou isolée.</a:t>
            </a:r>
            <a:endParaRPr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Rapports réguliers: </a:t>
            </a:r>
            <a:r>
              <a:rPr lang="en-US" sz="1600">
                <a:solidFill>
                  <a:schemeClr val="dk1"/>
                </a:solidFill>
              </a:rPr>
              <a:t>Développer une routine pour rapporter et discuter des résultats liés aux risques avec les parties prenantes concernées.</a:t>
            </a:r>
            <a:endParaRPr sz="16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Noto Sans Symbols"/>
              <a:buChar char="⮚"/>
            </a:pPr>
            <a:r>
              <a:rPr b="1" lang="en-US" sz="1600">
                <a:solidFill>
                  <a:schemeClr val="dk1"/>
                </a:solidFill>
              </a:rPr>
              <a:t>Outils et techniques pour une surveillance efficace des risques</a:t>
            </a:r>
            <a:endParaRPr sz="1600"/>
          </a:p>
          <a:p>
            <a:pPr indent="0" lvl="0" marL="0" marR="0" rtl="0" algn="just">
              <a:lnSpc>
                <a:spcPct val="100000"/>
              </a:lnSpc>
              <a:spcBef>
                <a:spcPts val="0"/>
              </a:spcBef>
              <a:spcAft>
                <a:spcPts val="0"/>
              </a:spcAft>
              <a:buNone/>
            </a:pPr>
            <a:r>
              <a:t/>
            </a:r>
            <a:endParaRPr b="1" i="0" sz="1600" u="none" cap="none" strike="noStrike">
              <a:solidFill>
                <a:schemeClr val="dk1"/>
              </a:solidFill>
              <a:latin typeface="Arial"/>
              <a:ea typeface="Arial"/>
              <a:cs typeface="Arial"/>
              <a:sym typeface="Arial"/>
            </a:endParaRPr>
          </a:p>
          <a:p>
            <a:pPr indent="-330200" lvl="0" marL="457200" rtl="0" algn="just">
              <a:spcBef>
                <a:spcPts val="0"/>
              </a:spcBef>
              <a:spcAft>
                <a:spcPts val="0"/>
              </a:spcAft>
              <a:buSzPts val="1600"/>
              <a:buChar char="•"/>
            </a:pPr>
            <a:r>
              <a:rPr b="1" lang="en-US" sz="1600">
                <a:solidFill>
                  <a:schemeClr val="dk1"/>
                </a:solidFill>
              </a:rPr>
              <a:t>Tableaux de bord des risques: </a:t>
            </a:r>
            <a:r>
              <a:rPr lang="en-US" sz="1600">
                <a:solidFill>
                  <a:schemeClr val="dk1"/>
                </a:solidFill>
              </a:rPr>
              <a:t>Utilisation de tableaux de bord numériques pour afficher les principaux indicateurs de risque et les tendances.</a:t>
            </a:r>
            <a:endParaRPr sz="1600">
              <a:solidFill>
                <a:schemeClr val="dk1"/>
              </a:solidFill>
            </a:endParaRPr>
          </a:p>
          <a:p>
            <a:pPr indent="-330200" lvl="0" marL="457200" rtl="0" algn="just">
              <a:spcBef>
                <a:spcPts val="0"/>
              </a:spcBef>
              <a:spcAft>
                <a:spcPts val="0"/>
              </a:spcAft>
              <a:buSzPts val="1600"/>
              <a:buChar char="•"/>
            </a:pPr>
            <a:r>
              <a:rPr b="1" lang="en-US" sz="1600">
                <a:solidFill>
                  <a:schemeClr val="dk1"/>
                </a:solidFill>
              </a:rPr>
              <a:t>Réunions d'examen: </a:t>
            </a:r>
            <a:r>
              <a:rPr lang="en-US" sz="1600">
                <a:solidFill>
                  <a:schemeClr val="dk1"/>
                </a:solidFill>
              </a:rPr>
              <a:t>Réunions régulières pour discuter de l'état des risques et des stratégies de gestion.</a:t>
            </a:r>
            <a:endParaRPr sz="1600">
              <a:solidFill>
                <a:schemeClr val="dk1"/>
              </a:solidFil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4" name="Shape 1114"/>
        <p:cNvGrpSpPr/>
        <p:nvPr/>
      </p:nvGrpSpPr>
      <p:grpSpPr>
        <a:xfrm>
          <a:off x="0" y="0"/>
          <a:ext cx="0" cy="0"/>
          <a:chOff x="0" y="0"/>
          <a:chExt cx="0" cy="0"/>
        </a:xfrm>
      </p:grpSpPr>
      <p:pic>
        <p:nvPicPr>
          <p:cNvPr id="1115" name="Google Shape;1115;p133"/>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1116" name="Google Shape;1116;p133"/>
          <p:cNvSpPr txBox="1"/>
          <p:nvPr/>
        </p:nvSpPr>
        <p:spPr>
          <a:xfrm>
            <a:off x="815269" y="1149500"/>
            <a:ext cx="8353800" cy="2354100"/>
          </a:xfrm>
          <a:prstGeom prst="rect">
            <a:avLst/>
          </a:prstGeom>
          <a:noFill/>
          <a:ln>
            <a:noFill/>
          </a:ln>
        </p:spPr>
        <p:txBody>
          <a:bodyPr anchorCtr="0" anchor="t" bIns="45700" lIns="91425" spcFirstLastPara="1" rIns="91425" wrap="square" tIns="45700">
            <a:spAutoFit/>
          </a:bodyPr>
          <a:lstStyle/>
          <a:p>
            <a:pPr indent="0" lvl="0" marL="457200" rtl="0" algn="l">
              <a:lnSpc>
                <a:spcPct val="115000"/>
              </a:lnSpc>
              <a:spcBef>
                <a:spcPts val="0"/>
              </a:spcBef>
              <a:spcAft>
                <a:spcPts val="0"/>
              </a:spcAft>
              <a:buClr>
                <a:schemeClr val="dk1"/>
              </a:buClr>
              <a:buSzPts val="1100"/>
              <a:buFont typeface="Arial"/>
              <a:buNone/>
            </a:pPr>
            <a:r>
              <a:t/>
            </a:r>
            <a:endParaRPr sz="16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b="1" lang="en-US" sz="1600">
                <a:solidFill>
                  <a:schemeClr val="dk1"/>
                </a:solidFill>
              </a:rPr>
              <a:t>Le cadre européen de compétences en entrepreneuriat (EntreComp) </a:t>
            </a:r>
            <a:endParaRPr b="1" sz="1600">
              <a:solidFill>
                <a:schemeClr val="dk1"/>
              </a:solidFill>
            </a:endParaRPr>
          </a:p>
          <a:p>
            <a:pPr indent="0" lvl="0" marL="457200" rtl="0" algn="l">
              <a:lnSpc>
                <a:spcPct val="115000"/>
              </a:lnSpc>
              <a:spcBef>
                <a:spcPts val="0"/>
              </a:spcBef>
              <a:spcAft>
                <a:spcPts val="0"/>
              </a:spcAft>
              <a:buClr>
                <a:schemeClr val="dk1"/>
              </a:buClr>
              <a:buSzPts val="1100"/>
              <a:buFont typeface="Arial"/>
              <a:buNone/>
            </a:pPr>
            <a:r>
              <a:t/>
            </a:r>
            <a:endParaRPr sz="16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US" sz="1600">
                <a:solidFill>
                  <a:schemeClr val="dk1"/>
                </a:solidFill>
              </a:rPr>
              <a:t>Pour mieux comprendre les compétences liées à l'esprit d'entreprise, l'UE a créé en 2018 le cadre européen des compétences entrepreneuriales (EntreComp), qui sert de référence pour expliquer ce que signifie avoir un état d'esprit entrepreneurial. </a:t>
            </a:r>
            <a:endParaRPr sz="1600">
              <a:solidFill>
                <a:schemeClr val="dk1"/>
              </a:solidFill>
            </a:endParaRPr>
          </a:p>
          <a:p>
            <a:pPr indent="0" lvl="0" marL="457200" marR="0" rtl="0" algn="l">
              <a:lnSpc>
                <a:spcPct val="115000"/>
              </a:lnSpc>
              <a:spcBef>
                <a:spcPts val="0"/>
              </a:spcBef>
              <a:spcAft>
                <a:spcPts val="0"/>
              </a:spcAft>
              <a:buClr>
                <a:srgbClr val="000000"/>
              </a:buClr>
              <a:buSzPts val="1700"/>
              <a:buFont typeface="Arial"/>
              <a:buNone/>
            </a:pPr>
            <a:r>
              <a:t/>
            </a:r>
            <a:endParaRPr sz="1700">
              <a:solidFill>
                <a:schemeClr val="dk1"/>
              </a:solidFill>
            </a:endParaRPr>
          </a:p>
          <a:p>
            <a:pPr indent="0" lvl="0" marL="457200" marR="0" rtl="0" algn="l">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 </a:t>
            </a:r>
            <a:endParaRPr b="1" i="0" sz="1700" u="none" cap="none" strike="noStrike">
              <a:solidFill>
                <a:schemeClr val="dk1"/>
              </a:solidFill>
              <a:latin typeface="Arial"/>
              <a:ea typeface="Arial"/>
              <a:cs typeface="Arial"/>
              <a:sym typeface="Arial"/>
            </a:endParaRPr>
          </a:p>
        </p:txBody>
      </p:sp>
      <p:sp>
        <p:nvSpPr>
          <p:cNvPr id="1117" name="Google Shape;1117;p133"/>
          <p:cNvSpPr txBox="1"/>
          <p:nvPr/>
        </p:nvSpPr>
        <p:spPr>
          <a:xfrm>
            <a:off x="714343" y="698100"/>
            <a:ext cx="9263100" cy="338700"/>
          </a:xfrm>
          <a:prstGeom prst="rect">
            <a:avLst/>
          </a:prstGeom>
          <a:noFill/>
          <a:ln>
            <a:noFill/>
          </a:ln>
        </p:spPr>
        <p:txBody>
          <a:bodyPr anchorCtr="0" anchor="t" bIns="45700" lIns="91425" spcFirstLastPara="1" rIns="91425" wrap="square" tIns="45700">
            <a:spAutoFit/>
          </a:bodyPr>
          <a:lstStyle/>
          <a:p>
            <a:pPr indent="0" lvl="0" marL="457200" marR="0" rtl="0" algn="ctr">
              <a:lnSpc>
                <a:spcPct val="100000"/>
              </a:lnSpc>
              <a:spcBef>
                <a:spcPts val="0"/>
              </a:spcBef>
              <a:spcAft>
                <a:spcPts val="0"/>
              </a:spcAft>
              <a:buClr>
                <a:srgbClr val="000000"/>
              </a:buClr>
              <a:buSzPts val="1700"/>
              <a:buFont typeface="Arial"/>
              <a:buNone/>
            </a:pPr>
            <a:r>
              <a:rPr b="1" lang="en-US" sz="1600">
                <a:solidFill>
                  <a:schemeClr val="dk1"/>
                </a:solidFill>
              </a:rPr>
              <a:t>Une introduction à la compétence entrepreneuriale  </a:t>
            </a:r>
            <a:endParaRPr b="0" i="1" sz="1600" u="none" cap="none" strike="noStrike">
              <a:solidFill>
                <a:schemeClr val="dk1"/>
              </a:solidFill>
              <a:latin typeface="Arial"/>
              <a:ea typeface="Arial"/>
              <a:cs typeface="Arial"/>
              <a:sym typeface="Arial"/>
            </a:endParaRPr>
          </a:p>
        </p:txBody>
      </p:sp>
      <p:pic>
        <p:nvPicPr>
          <p:cNvPr id="1118" name="Google Shape;1118;p133"/>
          <p:cNvPicPr preferRelativeResize="0"/>
          <p:nvPr/>
        </p:nvPicPr>
        <p:blipFill rotWithShape="1">
          <a:blip r:embed="rId4">
            <a:alphaModFix/>
          </a:blip>
          <a:srcRect b="0" l="0" r="0" t="0"/>
          <a:stretch/>
        </p:blipFill>
        <p:spPr>
          <a:xfrm>
            <a:off x="2651368" y="3268036"/>
            <a:ext cx="5391926" cy="2957165"/>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pic>
        <p:nvPicPr>
          <p:cNvPr id="1123" name="Google Shape;1123;p13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24" name="Google Shape;1124;p134"/>
          <p:cNvSpPr txBox="1"/>
          <p:nvPr/>
        </p:nvSpPr>
        <p:spPr>
          <a:xfrm>
            <a:off x="813851" y="1149500"/>
            <a:ext cx="8353800" cy="54897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Intro</a:t>
            </a:r>
            <a:endParaRPr b="1" i="0" sz="1700" u="none" cap="none" strike="noStrike">
              <a:solidFill>
                <a:schemeClr val="dk1"/>
              </a:solidFill>
              <a:latin typeface="Arial"/>
              <a:ea typeface="Arial"/>
              <a:cs typeface="Arial"/>
              <a:sym typeface="Arial"/>
            </a:endParaRPr>
          </a:p>
          <a:p>
            <a:pPr indent="0" lvl="0" marL="457200" rtl="0" algn="l">
              <a:lnSpc>
                <a:spcPct val="115000"/>
              </a:lnSpc>
              <a:spcBef>
                <a:spcPts val="0"/>
              </a:spcBef>
              <a:spcAft>
                <a:spcPts val="0"/>
              </a:spcAft>
              <a:buClr>
                <a:schemeClr val="dk1"/>
              </a:buClr>
              <a:buSzPts val="1100"/>
              <a:buFont typeface="Arial"/>
              <a:buNone/>
            </a:pPr>
            <a:r>
              <a:rPr lang="en-US" sz="1600">
                <a:solidFill>
                  <a:schemeClr val="dk1"/>
                </a:solidFill>
              </a:rPr>
              <a:t>L'UE a reconnu l'importance de la mise en réseau et les difficultés liées à l'accès aux marchés. C'est pourquoi elle a créé le programme COSME et le réseau Enterprise Europe Network, qui fournit des ressources à toutes les entreprises souhaitant se développer sur de nouveaux marchés. Les PME peuvent s'adresser au partenaire local de leur région pour obtenir des conseils et des informations. Plus de 600 organisations partenaires dans 54 pays ont la capacité d'atteindre plus de 2 millions de PME.</a:t>
            </a:r>
            <a:endParaRPr sz="16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US" sz="1600">
                <a:solidFill>
                  <a:schemeClr val="dk1"/>
                </a:solidFill>
              </a:rPr>
              <a:t>Si vous souhaitez ouvrir une nouvelle entreprise dans le monde entier, le réseau Entreprise propose également des points de contact locaux dans différents pays de l'UE et hors de l'UE :</a:t>
            </a:r>
            <a:r>
              <a:rPr b="0" i="0" lang="en-US" sz="1600" u="none" cap="none" strike="noStrike">
                <a:solidFill>
                  <a:schemeClr val="dk1"/>
                </a:solidFill>
                <a:latin typeface="Arial"/>
                <a:ea typeface="Arial"/>
                <a:cs typeface="Arial"/>
                <a:sym typeface="Arial"/>
              </a:rPr>
              <a:t> </a:t>
            </a:r>
            <a:r>
              <a:rPr b="0" i="0" lang="en-US" sz="1600" u="sng" cap="none" strike="noStrike">
                <a:solidFill>
                  <a:schemeClr val="hlink"/>
                </a:solidFill>
                <a:latin typeface="Arial"/>
                <a:ea typeface="Arial"/>
                <a:cs typeface="Arial"/>
                <a:sym typeface="Arial"/>
                <a:hlinkClick r:id="rId4"/>
              </a:rPr>
              <a:t>https://een.ec.europa.eu/local-contact-points</a:t>
            </a:r>
            <a:r>
              <a:rPr b="0" i="0" lang="en-US" sz="1600" u="none" cap="none" strike="noStrike">
                <a:solidFill>
                  <a:schemeClr val="dk1"/>
                </a:solidFill>
                <a:latin typeface="Arial"/>
                <a:ea typeface="Arial"/>
                <a:cs typeface="Arial"/>
                <a:sym typeface="Arial"/>
              </a:rPr>
              <a:t> </a:t>
            </a:r>
            <a:endParaRPr b="0" i="0" sz="16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lang="en-US" sz="1600">
                <a:solidFill>
                  <a:schemeClr val="dk1"/>
                </a:solidFill>
              </a:rPr>
              <a:t>Un autre site web proposé par l'UE soutient également les femmes entrepreneurs et différents anges qui peuvent vous soutenir pendant votre projet: </a:t>
            </a:r>
            <a:r>
              <a:rPr b="0" i="0" lang="en-US" sz="1600" u="sng" cap="none" strike="noStrike">
                <a:solidFill>
                  <a:schemeClr val="hlink"/>
                </a:solidFill>
                <a:latin typeface="Arial"/>
                <a:ea typeface="Arial"/>
                <a:cs typeface="Arial"/>
                <a:sym typeface="Arial"/>
                <a:hlinkClick r:id="rId5"/>
              </a:rPr>
              <a:t>https://single-market-economy.ec.europa.eu/smes/supporting-entrepreneurship/women-entrepreneurs/support-tools-and-networks-women_en</a:t>
            </a:r>
            <a:endParaRPr b="0" i="0" sz="16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lang="en-US" sz="1600">
                <a:solidFill>
                  <a:schemeClr val="dk1"/>
                </a:solidFill>
              </a:rPr>
              <a:t>L'UE offre également des fonds et un soutien économique pour créer une entreprise.</a:t>
            </a:r>
            <a:endParaRPr b="1" i="0" sz="1600" u="none" cap="none" strike="noStrike">
              <a:solidFill>
                <a:schemeClr val="dk1"/>
              </a:solidFill>
              <a:latin typeface="Arial"/>
              <a:ea typeface="Arial"/>
              <a:cs typeface="Arial"/>
              <a:sym typeface="Arial"/>
            </a:endParaRPr>
          </a:p>
        </p:txBody>
      </p:sp>
      <p:sp>
        <p:nvSpPr>
          <p:cNvPr id="1125" name="Google Shape;1125;p134"/>
          <p:cNvSpPr txBox="1"/>
          <p:nvPr/>
        </p:nvSpPr>
        <p:spPr>
          <a:xfrm>
            <a:off x="714350" y="684450"/>
            <a:ext cx="9263100" cy="354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lang="en-US" sz="1700">
                <a:solidFill>
                  <a:schemeClr val="dk1"/>
                </a:solidFill>
              </a:rPr>
              <a:t> Options de financement pour les entrepreneurs</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9" name="Shape 1129"/>
        <p:cNvGrpSpPr/>
        <p:nvPr/>
      </p:nvGrpSpPr>
      <p:grpSpPr>
        <a:xfrm>
          <a:off x="0" y="0"/>
          <a:ext cx="0" cy="0"/>
          <a:chOff x="0" y="0"/>
          <a:chExt cx="0" cy="0"/>
        </a:xfrm>
      </p:grpSpPr>
      <p:pic>
        <p:nvPicPr>
          <p:cNvPr id="1130" name="Google Shape;1130;p135"/>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31" name="Google Shape;1131;p135"/>
          <p:cNvSpPr txBox="1"/>
          <p:nvPr/>
        </p:nvSpPr>
        <p:spPr>
          <a:xfrm>
            <a:off x="813851" y="1149500"/>
            <a:ext cx="8353800" cy="202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rPr b="1" lang="en-US" sz="1500">
                <a:solidFill>
                  <a:schemeClr val="dk1"/>
                </a:solidFill>
              </a:rPr>
              <a:t>Aperçu des sources de financement au sein des Fonds européens (2021 - 2027)</a:t>
            </a:r>
            <a:endParaRPr b="1" i="0" sz="15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1" i="0" sz="15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1" i="0" sz="15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dk1"/>
              </a:solidFill>
              <a:latin typeface="Arial"/>
              <a:ea typeface="Arial"/>
              <a:cs typeface="Arial"/>
              <a:sym typeface="Arial"/>
            </a:endParaRPr>
          </a:p>
        </p:txBody>
      </p:sp>
      <p:sp>
        <p:nvSpPr>
          <p:cNvPr id="1132" name="Google Shape;1132;p135"/>
          <p:cNvSpPr txBox="1"/>
          <p:nvPr/>
        </p:nvSpPr>
        <p:spPr>
          <a:xfrm>
            <a:off x="877200" y="684450"/>
            <a:ext cx="92631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lang="en-US" sz="2400">
                <a:solidFill>
                  <a:schemeClr val="dk1"/>
                </a:solidFill>
              </a:rPr>
              <a:t> Options de financement pour les entrepreneurs</a:t>
            </a:r>
            <a:endParaRPr b="0" i="1" sz="1500" u="none" cap="none" strike="noStrike">
              <a:solidFill>
                <a:schemeClr val="dk1"/>
              </a:solidFill>
              <a:latin typeface="Arial"/>
              <a:ea typeface="Arial"/>
              <a:cs typeface="Arial"/>
              <a:sym typeface="Arial"/>
            </a:endParaRPr>
          </a:p>
        </p:txBody>
      </p:sp>
      <p:pic>
        <p:nvPicPr>
          <p:cNvPr id="1133" name="Google Shape;1133;p135"/>
          <p:cNvPicPr preferRelativeResize="0"/>
          <p:nvPr/>
        </p:nvPicPr>
        <p:blipFill rotWithShape="1">
          <a:blip r:embed="rId4">
            <a:alphaModFix/>
          </a:blip>
          <a:srcRect b="0" l="0" r="0" t="0"/>
          <a:stretch/>
        </p:blipFill>
        <p:spPr>
          <a:xfrm>
            <a:off x="1493848" y="1981823"/>
            <a:ext cx="7704126" cy="3980349"/>
          </a:xfrm>
          <a:prstGeom prst="rect">
            <a:avLst/>
          </a:prstGeom>
          <a:noFill/>
          <a:ln>
            <a:noFill/>
          </a:ln>
        </p:spPr>
      </p:pic>
      <p:sp>
        <p:nvSpPr>
          <p:cNvPr id="1134" name="Google Shape;1134;p135"/>
          <p:cNvSpPr/>
          <p:nvPr/>
        </p:nvSpPr>
        <p:spPr>
          <a:xfrm>
            <a:off x="8670600" y="2209200"/>
            <a:ext cx="1469700" cy="762300"/>
          </a:xfrm>
          <a:prstGeom prst="rect">
            <a:avLst/>
          </a:prstGeom>
          <a:solidFill>
            <a:srgbClr val="F7894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Temporary instrument to power the recovery</a:t>
            </a:r>
            <a:endParaRPr b="0" i="0" sz="1200" u="none" cap="none" strike="noStrike">
              <a:solidFill>
                <a:schemeClr val="dk1"/>
              </a:solidFill>
              <a:latin typeface="Arial"/>
              <a:ea typeface="Arial"/>
              <a:cs typeface="Arial"/>
              <a:sym typeface="Arial"/>
            </a:endParaRPr>
          </a:p>
        </p:txBody>
      </p:sp>
      <p:sp>
        <p:nvSpPr>
          <p:cNvPr id="1135" name="Google Shape;1135;p135"/>
          <p:cNvSpPr/>
          <p:nvPr/>
        </p:nvSpPr>
        <p:spPr>
          <a:xfrm>
            <a:off x="554325" y="2209200"/>
            <a:ext cx="1469700" cy="762300"/>
          </a:xfrm>
          <a:prstGeom prst="rect">
            <a:avLst/>
          </a:prstGeom>
          <a:solidFill>
            <a:srgbClr val="2FA7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The EU’s long-term budget for 2021 to 2027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9" name="Shape 1139"/>
        <p:cNvGrpSpPr/>
        <p:nvPr/>
      </p:nvGrpSpPr>
      <p:grpSpPr>
        <a:xfrm>
          <a:off x="0" y="0"/>
          <a:ext cx="0" cy="0"/>
          <a:chOff x="0" y="0"/>
          <a:chExt cx="0" cy="0"/>
        </a:xfrm>
      </p:grpSpPr>
      <p:pic>
        <p:nvPicPr>
          <p:cNvPr id="1140" name="Google Shape;1140;p136"/>
          <p:cNvPicPr preferRelativeResize="0"/>
          <p:nvPr/>
        </p:nvPicPr>
        <p:blipFill rotWithShape="1">
          <a:blip r:embed="rId3">
            <a:alphaModFix/>
          </a:blip>
          <a:srcRect b="0" l="0" r="0" t="0"/>
          <a:stretch/>
        </p:blipFill>
        <p:spPr>
          <a:xfrm>
            <a:off x="1420" y="0"/>
            <a:ext cx="10701518" cy="7559673"/>
          </a:xfrm>
          <a:prstGeom prst="rect">
            <a:avLst/>
          </a:prstGeom>
          <a:noFill/>
          <a:ln>
            <a:noFill/>
          </a:ln>
        </p:spPr>
      </p:pic>
      <p:sp>
        <p:nvSpPr>
          <p:cNvPr id="1141" name="Google Shape;1141;p136"/>
          <p:cNvSpPr txBox="1"/>
          <p:nvPr/>
        </p:nvSpPr>
        <p:spPr>
          <a:xfrm>
            <a:off x="813850" y="1759100"/>
            <a:ext cx="9337200" cy="2350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457200" rtl="0" algn="l">
              <a:lnSpc>
                <a:spcPct val="115000"/>
              </a:lnSpc>
              <a:spcBef>
                <a:spcPts val="0"/>
              </a:spcBef>
              <a:spcAft>
                <a:spcPts val="0"/>
              </a:spcAft>
              <a:buNone/>
            </a:pPr>
            <a:r>
              <a:rPr b="1" lang="en-US" sz="1600">
                <a:solidFill>
                  <a:schemeClr val="dk1"/>
                </a:solidFill>
              </a:rPr>
              <a:t>Les deux fonds les plus importants proposés par les Fonds européens pour la période 2021 - 2027 sont: </a:t>
            </a:r>
            <a:endParaRPr b="1" sz="1600">
              <a:solidFill>
                <a:schemeClr val="dk1"/>
              </a:solidFill>
            </a:endParaRPr>
          </a:p>
          <a:p>
            <a:pPr indent="0" lvl="0" marL="457200" rtl="0" algn="l">
              <a:lnSpc>
                <a:spcPct val="115000"/>
              </a:lnSpc>
              <a:spcBef>
                <a:spcPts val="0"/>
              </a:spcBef>
              <a:spcAft>
                <a:spcPts val="0"/>
              </a:spcAft>
              <a:buNone/>
            </a:pPr>
            <a:r>
              <a:t/>
            </a:r>
            <a:endParaRPr b="1" sz="1700">
              <a:solidFill>
                <a:schemeClr val="dk1"/>
              </a:solidFill>
            </a:endParaRPr>
          </a:p>
          <a:p>
            <a:pPr indent="-323850" lvl="0" marL="457200" rtl="0" algn="l">
              <a:lnSpc>
                <a:spcPct val="115000"/>
              </a:lnSpc>
              <a:spcBef>
                <a:spcPts val="0"/>
              </a:spcBef>
              <a:spcAft>
                <a:spcPts val="0"/>
              </a:spcAft>
              <a:buClr>
                <a:srgbClr val="404040"/>
              </a:buClr>
              <a:buSzPts val="1500"/>
              <a:buChar char="●"/>
            </a:pPr>
            <a:r>
              <a:rPr lang="en-US" sz="1600">
                <a:solidFill>
                  <a:schemeClr val="dk1"/>
                </a:solidFill>
              </a:rPr>
              <a:t>Programme du marché unique </a:t>
            </a:r>
            <a:endParaRPr sz="1600">
              <a:solidFill>
                <a:schemeClr val="dk1"/>
              </a:solidFill>
            </a:endParaRPr>
          </a:p>
          <a:p>
            <a:pPr indent="-323850" lvl="0" marL="457200" rtl="0" algn="l">
              <a:lnSpc>
                <a:spcPct val="115000"/>
              </a:lnSpc>
              <a:spcBef>
                <a:spcPts val="0"/>
              </a:spcBef>
              <a:spcAft>
                <a:spcPts val="0"/>
              </a:spcAft>
              <a:buClr>
                <a:srgbClr val="404040"/>
              </a:buClr>
              <a:buSzPts val="1500"/>
              <a:buChar char="●"/>
            </a:pPr>
            <a:r>
              <a:rPr lang="en-US" sz="1600">
                <a:solidFill>
                  <a:schemeClr val="dk1"/>
                </a:solidFill>
              </a:rPr>
              <a:t>Erasmus pour les jeunes entrepreneurs</a:t>
            </a:r>
            <a:endParaRPr sz="1600">
              <a:solidFill>
                <a:schemeClr val="dk1"/>
              </a:solidFill>
            </a:endParaRPr>
          </a:p>
          <a:p>
            <a:pPr indent="0" lvl="0" marL="457200" marR="0" rtl="0" algn="l">
              <a:lnSpc>
                <a:spcPct val="115000"/>
              </a:lnSpc>
              <a:spcBef>
                <a:spcPts val="0"/>
              </a:spcBef>
              <a:spcAft>
                <a:spcPts val="0"/>
              </a:spcAft>
              <a:buNone/>
            </a:pPr>
            <a:r>
              <a:t/>
            </a:r>
            <a:endParaRPr b="1" sz="1700">
              <a:solidFill>
                <a:schemeClr val="dk1"/>
              </a:solidFill>
            </a:endParaRPr>
          </a:p>
        </p:txBody>
      </p:sp>
      <p:sp>
        <p:nvSpPr>
          <p:cNvPr id="1142" name="Google Shape;1142;p136"/>
          <p:cNvSpPr txBox="1"/>
          <p:nvPr/>
        </p:nvSpPr>
        <p:spPr>
          <a:xfrm>
            <a:off x="877200" y="684450"/>
            <a:ext cx="92739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a:t>
            </a:r>
            <a:r>
              <a:rPr b="1" lang="en-US" sz="2400">
                <a:solidFill>
                  <a:schemeClr val="dk1"/>
                </a:solidFill>
              </a:rPr>
              <a:t> </a:t>
            </a:r>
            <a:r>
              <a:rPr b="1" lang="en-US" sz="1600">
                <a:solidFill>
                  <a:schemeClr val="dk1"/>
                </a:solidFill>
              </a:rPr>
              <a:t>Options de financement pour les entrepreneurs</a:t>
            </a:r>
            <a:r>
              <a:rPr i="1" lang="en-US" sz="1600">
                <a:solidFill>
                  <a:schemeClr val="dk1"/>
                </a:solidFill>
              </a:rPr>
              <a:t> </a:t>
            </a:r>
            <a:r>
              <a:rPr b="1" i="0" lang="en-US" sz="1700" u="none" cap="none" strike="noStrike">
                <a:solidFill>
                  <a:schemeClr val="dk1"/>
                </a:solidFill>
                <a:latin typeface="Arial"/>
                <a:ea typeface="Arial"/>
                <a:cs typeface="Arial"/>
                <a:sym typeface="Arial"/>
              </a:rPr>
              <a:t>2021 - 2027</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6" name="Shape 1146"/>
        <p:cNvGrpSpPr/>
        <p:nvPr/>
      </p:nvGrpSpPr>
      <p:grpSpPr>
        <a:xfrm>
          <a:off x="0" y="0"/>
          <a:ext cx="0" cy="0"/>
          <a:chOff x="0" y="0"/>
          <a:chExt cx="0" cy="0"/>
        </a:xfrm>
      </p:grpSpPr>
      <p:pic>
        <p:nvPicPr>
          <p:cNvPr id="1147" name="Google Shape;1147;p137"/>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48" name="Google Shape;1148;p137"/>
          <p:cNvSpPr txBox="1"/>
          <p:nvPr/>
        </p:nvSpPr>
        <p:spPr>
          <a:xfrm>
            <a:off x="813850" y="997100"/>
            <a:ext cx="8645100" cy="51711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Clr>
                <a:schemeClr val="dk1"/>
              </a:buClr>
              <a:buSzPts val="1100"/>
              <a:buFont typeface="Arial"/>
              <a:buNone/>
            </a:pPr>
            <a:r>
              <a:rPr b="1" lang="en-US" sz="1600">
                <a:solidFill>
                  <a:schemeClr val="dk1"/>
                </a:solidFill>
              </a:rPr>
              <a:t>Aperçu des sources de financement dans le cadre des Fonds européens (2021 - 2027)</a:t>
            </a:r>
            <a:endParaRPr b="1" sz="1600">
              <a:solidFill>
                <a:schemeClr val="dk1"/>
              </a:solidFill>
            </a:endParaRPr>
          </a:p>
          <a:p>
            <a:pPr indent="0" lvl="0" marL="0" rtl="0" algn="just">
              <a:lnSpc>
                <a:spcPct val="115000"/>
              </a:lnSpc>
              <a:spcBef>
                <a:spcPts val="0"/>
              </a:spcBef>
              <a:spcAft>
                <a:spcPts val="0"/>
              </a:spcAft>
              <a:buClr>
                <a:schemeClr val="dk1"/>
              </a:buClr>
              <a:buSzPts val="1100"/>
              <a:buFont typeface="Arial"/>
              <a:buNone/>
            </a:pPr>
            <a:r>
              <a:rPr b="1" lang="en-US" sz="1600">
                <a:solidFill>
                  <a:schemeClr val="dk1"/>
                </a:solidFill>
              </a:rPr>
              <a:t>Programme du marché unique (PMU) par l'EISMEA (Agence exécutive du Conseil européen de l'innovation et des PME)</a:t>
            </a:r>
            <a:endParaRPr b="1" sz="1600">
              <a:solidFill>
                <a:schemeClr val="dk1"/>
              </a:solidFill>
            </a:endParaRPr>
          </a:p>
          <a:p>
            <a:pPr indent="0" lvl="0" marL="0" marR="0" rtl="0" algn="just">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rtl="0" algn="just">
              <a:lnSpc>
                <a:spcPct val="115000"/>
              </a:lnSpc>
              <a:spcBef>
                <a:spcPts val="0"/>
              </a:spcBef>
              <a:spcAft>
                <a:spcPts val="0"/>
              </a:spcAft>
              <a:buNone/>
            </a:pPr>
            <a:r>
              <a:rPr lang="en-US" sz="1600">
                <a:solidFill>
                  <a:schemeClr val="dk1"/>
                </a:solidFill>
              </a:rPr>
              <a:t>Le programme du marché unique est le programme de financement de l'UE destiné à financer des activités favorisant le bon fonctionnement et la viabilité du marché intérieur.</a:t>
            </a:r>
            <a:endParaRPr sz="1600">
              <a:solidFill>
                <a:schemeClr val="dk1"/>
              </a:solidFill>
            </a:endParaRPr>
          </a:p>
          <a:p>
            <a:pPr indent="0" lvl="0" marL="0" rtl="0" algn="just">
              <a:lnSpc>
                <a:spcPct val="115000"/>
              </a:lnSpc>
              <a:spcBef>
                <a:spcPts val="0"/>
              </a:spcBef>
              <a:spcAft>
                <a:spcPts val="0"/>
              </a:spcAft>
              <a:buNone/>
            </a:pPr>
            <a:r>
              <a:rPr lang="en-US" sz="1600">
                <a:solidFill>
                  <a:schemeClr val="dk1"/>
                </a:solidFill>
              </a:rPr>
              <a:t>Le programme du marché unique, doté de 4,2 milliards d'euros, renforcera la gouvernance du marché unique de l'UE. Il contribuera à:</a:t>
            </a:r>
            <a:endParaRPr sz="1600">
              <a:solidFill>
                <a:schemeClr val="dk1"/>
              </a:solidFill>
            </a:endParaRPr>
          </a:p>
          <a:p>
            <a:pPr indent="-292100" lvl="0" marL="457200" rtl="0" algn="just">
              <a:lnSpc>
                <a:spcPct val="115000"/>
              </a:lnSpc>
              <a:spcBef>
                <a:spcPts val="0"/>
              </a:spcBef>
              <a:spcAft>
                <a:spcPts val="0"/>
              </a:spcAft>
              <a:buClr>
                <a:srgbClr val="404040"/>
              </a:buClr>
              <a:buSzPts val="1000"/>
              <a:buChar char="●"/>
            </a:pPr>
            <a:r>
              <a:rPr lang="en-US" sz="1600">
                <a:solidFill>
                  <a:schemeClr val="dk1"/>
                </a:solidFill>
              </a:rPr>
              <a:t>améliorer le fonctionnement du marché intérieur grâce à des mesures telles que l'amélioration de la surveillance du marché, l'aide à la résolution des problèmes pour les citoyens et les entreprises, et le renforcement de la politique de concurrence</a:t>
            </a:r>
            <a:endParaRPr sz="1600">
              <a:solidFill>
                <a:schemeClr val="dk1"/>
              </a:solidFill>
            </a:endParaRPr>
          </a:p>
          <a:p>
            <a:pPr indent="-292100" lvl="0" marL="457200" rtl="0" algn="just">
              <a:lnSpc>
                <a:spcPct val="115000"/>
              </a:lnSpc>
              <a:spcBef>
                <a:spcPts val="0"/>
              </a:spcBef>
              <a:spcAft>
                <a:spcPts val="0"/>
              </a:spcAft>
              <a:buClr>
                <a:srgbClr val="404040"/>
              </a:buClr>
              <a:buSzPts val="1000"/>
              <a:buChar char="●"/>
            </a:pPr>
            <a:r>
              <a:rPr b="1" lang="en-US" sz="1600">
                <a:solidFill>
                  <a:schemeClr val="dk1"/>
                </a:solidFill>
              </a:rPr>
              <a:t>stimuler la compétitivité des entreprises, en particulier des petites et moyennes entreprises (PME), </a:t>
            </a:r>
            <a:endParaRPr b="1" sz="1600">
              <a:solidFill>
                <a:schemeClr val="dk1"/>
              </a:solidFill>
            </a:endParaRPr>
          </a:p>
          <a:p>
            <a:pPr indent="-292100" lvl="0" marL="457200" rtl="0" algn="just">
              <a:lnSpc>
                <a:spcPct val="115000"/>
              </a:lnSpc>
              <a:spcBef>
                <a:spcPts val="0"/>
              </a:spcBef>
              <a:spcAft>
                <a:spcPts val="0"/>
              </a:spcAft>
              <a:buClr>
                <a:srgbClr val="404040"/>
              </a:buClr>
              <a:buSzPts val="1000"/>
              <a:buChar char="●"/>
            </a:pPr>
            <a:r>
              <a:rPr lang="en-US" sz="1600">
                <a:solidFill>
                  <a:schemeClr val="dk1"/>
                </a:solidFill>
              </a:rPr>
              <a:t>élaborer des normes européennes efficaces et des normes internationales en matière d'information financière et non financière et d'audit</a:t>
            </a:r>
            <a:endParaRPr sz="1600">
              <a:solidFill>
                <a:schemeClr val="dk1"/>
              </a:solidFill>
            </a:endParaRPr>
          </a:p>
          <a:p>
            <a:pPr indent="-292100" lvl="0" marL="457200" rtl="0" algn="just">
              <a:lnSpc>
                <a:spcPct val="115000"/>
              </a:lnSpc>
              <a:spcBef>
                <a:spcPts val="0"/>
              </a:spcBef>
              <a:spcAft>
                <a:spcPts val="0"/>
              </a:spcAft>
              <a:buClr>
                <a:srgbClr val="404040"/>
              </a:buClr>
              <a:buSzPts val="1000"/>
              <a:buChar char="●"/>
            </a:pPr>
            <a:r>
              <a:rPr lang="en-US" sz="1600">
                <a:solidFill>
                  <a:schemeClr val="dk1"/>
                </a:solidFill>
              </a:rPr>
              <a:t>renforcer la protection des consommateurs</a:t>
            </a:r>
            <a:endParaRPr sz="1600">
              <a:solidFill>
                <a:schemeClr val="dk1"/>
              </a:solidFill>
            </a:endParaRPr>
          </a:p>
          <a:p>
            <a:pPr indent="-292100" lvl="0" marL="457200" rtl="0" algn="just">
              <a:lnSpc>
                <a:spcPct val="115000"/>
              </a:lnSpc>
              <a:spcBef>
                <a:spcPts val="0"/>
              </a:spcBef>
              <a:spcAft>
                <a:spcPts val="0"/>
              </a:spcAft>
              <a:buClr>
                <a:srgbClr val="404040"/>
              </a:buClr>
              <a:buSzPts val="1000"/>
              <a:buChar char="●"/>
            </a:pPr>
            <a:r>
              <a:rPr lang="en-US" sz="1600">
                <a:solidFill>
                  <a:schemeClr val="dk1"/>
                </a:solidFill>
              </a:rPr>
              <a:t>maintenir un niveau élevé de sécurité alimentaire</a:t>
            </a:r>
            <a:endParaRPr sz="1600">
              <a:solidFill>
                <a:schemeClr val="dk1"/>
              </a:solidFill>
            </a:endParaRPr>
          </a:p>
          <a:p>
            <a:pPr indent="-292100" lvl="0" marL="457200" rtl="0" algn="just">
              <a:lnSpc>
                <a:spcPct val="115000"/>
              </a:lnSpc>
              <a:spcBef>
                <a:spcPts val="0"/>
              </a:spcBef>
              <a:spcAft>
                <a:spcPts val="0"/>
              </a:spcAft>
              <a:buClr>
                <a:srgbClr val="404040"/>
              </a:buClr>
              <a:buSzPts val="1000"/>
              <a:buChar char="●"/>
            </a:pPr>
            <a:r>
              <a:rPr lang="en-US" sz="1600">
                <a:solidFill>
                  <a:schemeClr val="dk1"/>
                </a:solidFill>
              </a:rPr>
              <a:t>produire et diffuser des statistiques de haute qualité.</a:t>
            </a:r>
            <a:endParaRPr sz="1600">
              <a:solidFill>
                <a:schemeClr val="dk1"/>
              </a:solidFill>
            </a:endParaRPr>
          </a:p>
        </p:txBody>
      </p:sp>
      <p:sp>
        <p:nvSpPr>
          <p:cNvPr id="1149" name="Google Shape;1149;p137"/>
          <p:cNvSpPr txBox="1"/>
          <p:nvPr/>
        </p:nvSpPr>
        <p:spPr>
          <a:xfrm>
            <a:off x="877200" y="532050"/>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lang="en-US" sz="1700">
                <a:solidFill>
                  <a:schemeClr val="dk1"/>
                </a:solidFill>
              </a:rPr>
              <a:t> Options de financement pour les entrepreneurs</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3" name="Shape 1153"/>
        <p:cNvGrpSpPr/>
        <p:nvPr/>
      </p:nvGrpSpPr>
      <p:grpSpPr>
        <a:xfrm>
          <a:off x="0" y="0"/>
          <a:ext cx="0" cy="0"/>
          <a:chOff x="0" y="0"/>
          <a:chExt cx="0" cy="0"/>
        </a:xfrm>
      </p:grpSpPr>
      <p:pic>
        <p:nvPicPr>
          <p:cNvPr id="1154" name="Google Shape;1154;p138"/>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155" name="Google Shape;1155;p138"/>
          <p:cNvSpPr txBox="1"/>
          <p:nvPr/>
        </p:nvSpPr>
        <p:spPr>
          <a:xfrm>
            <a:off x="373710" y="935304"/>
            <a:ext cx="9623400" cy="56136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Clr>
                <a:schemeClr val="dk1"/>
              </a:buClr>
              <a:buSzPts val="1100"/>
              <a:buFont typeface="Arial"/>
              <a:buNone/>
            </a:pPr>
            <a:r>
              <a:rPr b="1" lang="en-US" sz="1600">
                <a:solidFill>
                  <a:schemeClr val="dk1"/>
                </a:solidFill>
              </a:rPr>
              <a:t>Bénéficiaires:</a:t>
            </a:r>
            <a:endParaRPr b="1" sz="1600">
              <a:solidFill>
                <a:schemeClr val="dk1"/>
              </a:solidFill>
            </a:endParaRPr>
          </a:p>
          <a:p>
            <a:pPr indent="0" lvl="0" marL="0" rtl="0" algn="just">
              <a:lnSpc>
                <a:spcPct val="115000"/>
              </a:lnSpc>
              <a:spcBef>
                <a:spcPts val="0"/>
              </a:spcBef>
              <a:spcAft>
                <a:spcPts val="0"/>
              </a:spcAft>
              <a:buClr>
                <a:schemeClr val="dk1"/>
              </a:buClr>
              <a:buSzPts val="1100"/>
              <a:buFont typeface="Arial"/>
              <a:buNone/>
            </a:pPr>
            <a:r>
              <a:rPr lang="en-US" sz="1600">
                <a:solidFill>
                  <a:schemeClr val="dk1"/>
                </a:solidFill>
              </a:rPr>
              <a:t>Petites et moyennes entreprises et start-ups</a:t>
            </a:r>
            <a:endParaRPr sz="1600">
              <a:solidFill>
                <a:schemeClr val="dk1"/>
              </a:solidFill>
            </a:endParaRPr>
          </a:p>
          <a:p>
            <a:pPr indent="0" lvl="0" marL="0" marR="0" rtl="0" algn="just">
              <a:lnSpc>
                <a:spcPct val="115000"/>
              </a:lnSpc>
              <a:spcBef>
                <a:spcPts val="0"/>
              </a:spcBef>
              <a:spcAft>
                <a:spcPts val="0"/>
              </a:spcAft>
              <a:buClr>
                <a:srgbClr val="000000"/>
              </a:buClr>
              <a:buSzPts val="1700"/>
              <a:buFont typeface="Arial"/>
              <a:buNone/>
            </a:pPr>
            <a:r>
              <a:t/>
            </a:r>
            <a:endParaRPr b="1" sz="1700">
              <a:solidFill>
                <a:schemeClr val="dk1"/>
              </a:solidFil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rtl="0" algn="just">
              <a:lnSpc>
                <a:spcPct val="115000"/>
              </a:lnSpc>
              <a:spcBef>
                <a:spcPts val="0"/>
              </a:spcBef>
              <a:spcAft>
                <a:spcPts val="0"/>
              </a:spcAft>
              <a:buClr>
                <a:schemeClr val="dk1"/>
              </a:buClr>
              <a:buSzPts val="1100"/>
              <a:buFont typeface="Arial"/>
              <a:buNone/>
            </a:pPr>
            <a:r>
              <a:rPr b="1" lang="en-US" sz="1600">
                <a:solidFill>
                  <a:schemeClr val="dk1"/>
                </a:solidFill>
              </a:rPr>
              <a:t>Domaines d'action:</a:t>
            </a:r>
            <a:endParaRPr b="1" sz="1600">
              <a:solidFill>
                <a:schemeClr val="dk1"/>
              </a:solidFill>
            </a:endParaRPr>
          </a:p>
          <a:p>
            <a:pPr indent="0" lvl="0" marL="0" rtl="0" algn="just">
              <a:lnSpc>
                <a:spcPct val="115000"/>
              </a:lnSpc>
              <a:spcBef>
                <a:spcPts val="0"/>
              </a:spcBef>
              <a:spcAft>
                <a:spcPts val="0"/>
              </a:spcAft>
              <a:buClr>
                <a:schemeClr val="dk1"/>
              </a:buClr>
              <a:buSzPts val="1100"/>
              <a:buFont typeface="Arial"/>
              <a:buNone/>
            </a:pPr>
            <a:r>
              <a:rPr lang="en-US" sz="1600">
                <a:solidFill>
                  <a:schemeClr val="dk1"/>
                </a:solidFill>
              </a:rPr>
              <a:t>Agriculture, énergie et environnement, recherche, innovation, santé, sécurité, transports, tourisme et gouvernance.</a:t>
            </a:r>
            <a:endParaRPr sz="1600">
              <a:solidFill>
                <a:schemeClr val="dk1"/>
              </a:solidFil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lang="en-US" sz="1600">
                <a:solidFill>
                  <a:schemeClr val="dk1"/>
                </a:solidFill>
              </a:rPr>
              <a:t>Les appels à propositions pour les actions de soutien aux entreprises de l'UE dans le cadre du programme du marché unique seront annoncés sur le</a:t>
            </a:r>
            <a:r>
              <a:rPr b="0" i="0" lang="en-US" sz="1600" u="none" cap="none" strike="noStrike">
                <a:solidFill>
                  <a:schemeClr val="dk1"/>
                </a:solidFill>
                <a:latin typeface="Arial"/>
                <a:ea typeface="Arial"/>
                <a:cs typeface="Arial"/>
                <a:sym typeface="Arial"/>
              </a:rPr>
              <a:t> </a:t>
            </a:r>
            <a:r>
              <a:rPr b="0" i="0" lang="en-US" sz="1600" u="sng" cap="none" strike="noStrike">
                <a:solidFill>
                  <a:schemeClr val="hlink"/>
                </a:solidFill>
                <a:latin typeface="Arial"/>
                <a:ea typeface="Arial"/>
                <a:cs typeface="Arial"/>
                <a:sym typeface="Arial"/>
                <a:hlinkClick r:id="rId4"/>
              </a:rPr>
              <a:t>website of the European Innovation Council and SMEs Executive Agency</a:t>
            </a:r>
            <a:r>
              <a:rPr b="0" i="0" lang="en-US" sz="1600" u="none" cap="none" strike="noStrike">
                <a:solidFill>
                  <a:schemeClr val="dk1"/>
                </a:solidFill>
                <a:latin typeface="Arial"/>
                <a:ea typeface="Arial"/>
                <a:cs typeface="Arial"/>
                <a:sym typeface="Arial"/>
              </a:rPr>
              <a:t> </a:t>
            </a:r>
            <a:r>
              <a:rPr lang="en-US" sz="1600">
                <a:solidFill>
                  <a:schemeClr val="dk1"/>
                </a:solidFill>
              </a:rPr>
              <a:t>et publiés sur le portail de la Commission européenne consacré aux</a:t>
            </a:r>
            <a:r>
              <a:rPr b="0" i="0" lang="en-US" sz="1600" u="none" cap="none" strike="noStrike">
                <a:solidFill>
                  <a:schemeClr val="dk1"/>
                </a:solidFill>
                <a:latin typeface="Arial"/>
                <a:ea typeface="Arial"/>
                <a:cs typeface="Arial"/>
                <a:sym typeface="Arial"/>
              </a:rPr>
              <a:t> </a:t>
            </a:r>
            <a:r>
              <a:rPr b="0" i="0" lang="en-US" sz="1600" u="sng" cap="none" strike="noStrike">
                <a:solidFill>
                  <a:schemeClr val="hlink"/>
                </a:solidFill>
                <a:latin typeface="Arial"/>
                <a:ea typeface="Arial"/>
                <a:cs typeface="Arial"/>
                <a:sym typeface="Arial"/>
                <a:hlinkClick r:id="rId5"/>
              </a:rPr>
              <a:t>Funding and tender portal</a:t>
            </a:r>
            <a:r>
              <a:rPr b="0" i="0" lang="en-US" sz="1600" u="none" cap="none" strike="noStrike">
                <a:solidFill>
                  <a:schemeClr val="dk1"/>
                </a:solidFill>
                <a:latin typeface="Arial"/>
                <a:ea typeface="Arial"/>
                <a:cs typeface="Arial"/>
                <a:sym typeface="Arial"/>
              </a:rPr>
              <a:t>.</a:t>
            </a:r>
            <a:endParaRPr sz="1600">
              <a:solidFill>
                <a:schemeClr val="dk1"/>
              </a:solidFill>
            </a:endParaRPr>
          </a:p>
        </p:txBody>
      </p:sp>
      <p:pic>
        <p:nvPicPr>
          <p:cNvPr id="1156" name="Google Shape;1156;p138"/>
          <p:cNvPicPr preferRelativeResize="0"/>
          <p:nvPr/>
        </p:nvPicPr>
        <p:blipFill rotWithShape="1">
          <a:blip r:embed="rId6">
            <a:alphaModFix/>
          </a:blip>
          <a:srcRect b="0" l="0" r="0" t="0"/>
          <a:stretch/>
        </p:blipFill>
        <p:spPr>
          <a:xfrm>
            <a:off x="3691052" y="2986819"/>
            <a:ext cx="2988817" cy="1921382"/>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0" name="Shape 1160"/>
        <p:cNvGrpSpPr/>
        <p:nvPr/>
      </p:nvGrpSpPr>
      <p:grpSpPr>
        <a:xfrm>
          <a:off x="0" y="0"/>
          <a:ext cx="0" cy="0"/>
          <a:chOff x="0" y="0"/>
          <a:chExt cx="0" cy="0"/>
        </a:xfrm>
      </p:grpSpPr>
      <p:pic>
        <p:nvPicPr>
          <p:cNvPr id="1161" name="Google Shape;1161;p13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62" name="Google Shape;1162;p139"/>
          <p:cNvSpPr txBox="1"/>
          <p:nvPr/>
        </p:nvSpPr>
        <p:spPr>
          <a:xfrm>
            <a:off x="638075" y="805828"/>
            <a:ext cx="5160600" cy="51711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Clr>
                <a:schemeClr val="dk1"/>
              </a:buClr>
              <a:buSzPts val="1100"/>
              <a:buFont typeface="Arial"/>
              <a:buNone/>
            </a:pPr>
            <a:r>
              <a:rPr b="1" lang="en-US" sz="1600">
                <a:solidFill>
                  <a:schemeClr val="dk1"/>
                </a:solidFill>
              </a:rPr>
              <a:t>Aperçu des sources de financement des Fonds européens (2021 - 2027)</a:t>
            </a:r>
            <a:endParaRPr b="1" sz="1600">
              <a:solidFill>
                <a:schemeClr val="dk1"/>
              </a:solidFill>
            </a:endParaRPr>
          </a:p>
          <a:p>
            <a:pPr indent="0" lvl="0" marL="0" rtl="0" algn="just">
              <a:lnSpc>
                <a:spcPct val="115000"/>
              </a:lnSpc>
              <a:spcBef>
                <a:spcPts val="0"/>
              </a:spcBef>
              <a:spcAft>
                <a:spcPts val="0"/>
              </a:spcAft>
              <a:buClr>
                <a:schemeClr val="dk1"/>
              </a:buClr>
              <a:buSzPts val="1100"/>
              <a:buFont typeface="Arial"/>
              <a:buNone/>
            </a:pPr>
            <a:r>
              <a:rPr b="1" lang="en-US" sz="1600">
                <a:solidFill>
                  <a:schemeClr val="dk1"/>
                </a:solidFill>
              </a:rPr>
              <a:t>Erasmus pour les jeunes entrepreneurs</a:t>
            </a:r>
            <a:endParaRPr b="1" sz="1600">
              <a:solidFill>
                <a:schemeClr val="dk1"/>
              </a:solidFil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rtl="0" algn="just">
              <a:lnSpc>
                <a:spcPct val="115000"/>
              </a:lnSpc>
              <a:spcBef>
                <a:spcPts val="0"/>
              </a:spcBef>
              <a:spcAft>
                <a:spcPts val="0"/>
              </a:spcAft>
              <a:buClr>
                <a:schemeClr val="dk1"/>
              </a:buClr>
              <a:buSzPts val="1100"/>
              <a:buFont typeface="Arial"/>
              <a:buNone/>
            </a:pPr>
            <a:r>
              <a:rPr lang="en-US" sz="1600">
                <a:solidFill>
                  <a:schemeClr val="dk1"/>
                </a:solidFill>
              </a:rPr>
              <a:t>Erasmus pour jeunes entrepreneurs est un programme d'échange transfrontalier qui donne aux nouveaux entrepreneurs ou à ceux qui aspirent à le devenir la possibilité d'apprendre auprès d'entrepreneurs expérimentés qui dirigent de petites entreprises dans d'autres pays participants.</a:t>
            </a:r>
            <a:endParaRPr sz="1600">
              <a:solidFill>
                <a:schemeClr val="dk1"/>
              </a:solidFill>
            </a:endParaRPr>
          </a:p>
          <a:p>
            <a:pPr indent="0" lvl="0" marL="0" rtl="0" algn="just">
              <a:lnSpc>
                <a:spcPct val="115000"/>
              </a:lnSpc>
              <a:spcBef>
                <a:spcPts val="0"/>
              </a:spcBef>
              <a:spcAft>
                <a:spcPts val="0"/>
              </a:spcAft>
              <a:buClr>
                <a:schemeClr val="dk1"/>
              </a:buClr>
              <a:buSzPts val="1100"/>
              <a:buFont typeface="Arial"/>
              <a:buNone/>
            </a:pPr>
            <a:r>
              <a:t/>
            </a:r>
            <a:endParaRPr sz="1600">
              <a:solidFill>
                <a:schemeClr val="dk1"/>
              </a:solidFill>
            </a:endParaRPr>
          </a:p>
          <a:p>
            <a:pPr indent="0" lvl="0" marL="0" rtl="0" algn="just">
              <a:lnSpc>
                <a:spcPct val="115000"/>
              </a:lnSpc>
              <a:spcBef>
                <a:spcPts val="0"/>
              </a:spcBef>
              <a:spcAft>
                <a:spcPts val="0"/>
              </a:spcAft>
              <a:buClr>
                <a:schemeClr val="dk1"/>
              </a:buClr>
              <a:buSzPts val="1100"/>
              <a:buFont typeface="Arial"/>
              <a:buNone/>
            </a:pPr>
            <a:r>
              <a:rPr lang="en-US" sz="1600">
                <a:solidFill>
                  <a:schemeClr val="dk1"/>
                </a:solidFill>
              </a:rPr>
              <a:t>L'échange d'expérience a lieu au cours d'un séjour chez l'entrepreneur expérimenté, ce qui aide le nouvel entrepreneur à acquérir les compétences nécessaires à la gestion d'une petite entreprise. L'hôte bénéficie de nouvelles perspectives pour son entreprise et a la possibilité de coopérer avec des partenaires étrangers ou de découvrir de nouveaux marchés.</a:t>
            </a:r>
            <a:endParaRPr sz="1600">
              <a:solidFill>
                <a:schemeClr val="dk1"/>
              </a:solidFill>
            </a:endParaRPr>
          </a:p>
        </p:txBody>
      </p:sp>
      <p:sp>
        <p:nvSpPr>
          <p:cNvPr id="1163" name="Google Shape;1163;p139"/>
          <p:cNvSpPr txBox="1"/>
          <p:nvPr/>
        </p:nvSpPr>
        <p:spPr>
          <a:xfrm>
            <a:off x="877200" y="451925"/>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lang="en-US" sz="1700">
                <a:solidFill>
                  <a:schemeClr val="dk1"/>
                </a:solidFill>
              </a:rPr>
              <a:t> Options de financement pour les entrepreneurs</a:t>
            </a:r>
            <a:endParaRPr b="0" i="1" sz="1700" u="none" cap="none" strike="noStrike">
              <a:solidFill>
                <a:schemeClr val="dk1"/>
              </a:solidFill>
              <a:latin typeface="Arial"/>
              <a:ea typeface="Arial"/>
              <a:cs typeface="Arial"/>
              <a:sym typeface="Arial"/>
            </a:endParaRPr>
          </a:p>
        </p:txBody>
      </p:sp>
      <p:pic>
        <p:nvPicPr>
          <p:cNvPr id="1164" name="Google Shape;1164;p139"/>
          <p:cNvPicPr preferRelativeResize="0"/>
          <p:nvPr/>
        </p:nvPicPr>
        <p:blipFill rotWithShape="1">
          <a:blip r:embed="rId4">
            <a:alphaModFix/>
          </a:blip>
          <a:srcRect b="0" l="0" r="0" t="0"/>
          <a:stretch/>
        </p:blipFill>
        <p:spPr>
          <a:xfrm>
            <a:off x="6076551" y="2001163"/>
            <a:ext cx="3445749" cy="1408050"/>
          </a:xfrm>
          <a:prstGeom prst="rect">
            <a:avLst/>
          </a:prstGeom>
          <a:noFill/>
          <a:ln>
            <a:noFill/>
          </a:ln>
        </p:spPr>
      </p:pic>
      <p:sp>
        <p:nvSpPr>
          <p:cNvPr id="1165" name="Google Shape;1165;p139"/>
          <p:cNvSpPr txBox="1"/>
          <p:nvPr/>
        </p:nvSpPr>
        <p:spPr>
          <a:xfrm>
            <a:off x="6012038" y="3564631"/>
            <a:ext cx="4360200" cy="25242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None/>
            </a:pPr>
            <a:r>
              <a:rPr b="1" lang="en-US" sz="1600">
                <a:solidFill>
                  <a:schemeClr val="dk1"/>
                </a:solidFill>
              </a:rPr>
              <a:t>Qui peut participer?</a:t>
            </a:r>
            <a:endParaRPr b="1" sz="1600">
              <a:solidFill>
                <a:schemeClr val="dk1"/>
              </a:solidFill>
            </a:endParaRPr>
          </a:p>
          <a:p>
            <a:pPr indent="-298450" lvl="0" marL="457200" rtl="0" algn="just">
              <a:spcBef>
                <a:spcPts val="0"/>
              </a:spcBef>
              <a:spcAft>
                <a:spcPts val="0"/>
              </a:spcAft>
              <a:buClr>
                <a:srgbClr val="374151"/>
              </a:buClr>
              <a:buSzPts val="1100"/>
              <a:buChar char="•"/>
            </a:pPr>
            <a:r>
              <a:rPr lang="en-US" sz="1600">
                <a:solidFill>
                  <a:schemeClr val="dk1"/>
                </a:solidFill>
              </a:rPr>
              <a:t>Les nouveaux entrepreneurs, qui prévoient fermement de créer leur propre entreprise ou qui en ont déjà créé une au cours des trois dernières années.</a:t>
            </a:r>
            <a:endParaRPr sz="1600">
              <a:solidFill>
                <a:schemeClr val="dk1"/>
              </a:solidFill>
            </a:endParaRPr>
          </a:p>
          <a:p>
            <a:pPr indent="-298450" lvl="0" marL="457200" rtl="0" algn="just">
              <a:spcBef>
                <a:spcPts val="0"/>
              </a:spcBef>
              <a:spcAft>
                <a:spcPts val="0"/>
              </a:spcAft>
              <a:buClr>
                <a:srgbClr val="374151"/>
              </a:buClr>
              <a:buSzPts val="1100"/>
              <a:buChar char="•"/>
            </a:pPr>
            <a:r>
              <a:rPr lang="en-US" sz="1600">
                <a:solidFill>
                  <a:schemeClr val="dk1"/>
                </a:solidFill>
              </a:rPr>
              <a:t>Les entrepreneurs expérimentés qui possèdent ou gèrent une petite ou moyenne entreprise dans l'un des pays participants.</a:t>
            </a:r>
            <a:endParaRPr sz="1600">
              <a:solidFill>
                <a:schemeClr val="dk1"/>
              </a:solidFill>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9" name="Shape 1169"/>
        <p:cNvGrpSpPr/>
        <p:nvPr/>
      </p:nvGrpSpPr>
      <p:grpSpPr>
        <a:xfrm>
          <a:off x="0" y="0"/>
          <a:ext cx="0" cy="0"/>
          <a:chOff x="0" y="0"/>
          <a:chExt cx="0" cy="0"/>
        </a:xfrm>
      </p:grpSpPr>
      <p:pic>
        <p:nvPicPr>
          <p:cNvPr id="1170" name="Google Shape;1170;p14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71" name="Google Shape;1171;p140"/>
          <p:cNvSpPr txBox="1"/>
          <p:nvPr/>
        </p:nvSpPr>
        <p:spPr>
          <a:xfrm>
            <a:off x="638075" y="1149500"/>
            <a:ext cx="9375300" cy="53688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Clr>
                <a:schemeClr val="dk1"/>
              </a:buClr>
              <a:buSzPts val="1100"/>
              <a:buFont typeface="Arial"/>
              <a:buNone/>
            </a:pPr>
            <a:r>
              <a:rPr b="1" lang="en-US" sz="1600">
                <a:solidFill>
                  <a:schemeClr val="dk1"/>
                </a:solidFill>
              </a:rPr>
              <a:t>Aperçu des sources de financement des Fonds européens (2021 - 2027)</a:t>
            </a:r>
            <a:endParaRPr b="1" sz="1600">
              <a:solidFill>
                <a:schemeClr val="dk1"/>
              </a:solidFill>
            </a:endParaRPr>
          </a:p>
          <a:p>
            <a:pPr indent="0" lvl="0" marL="0" rtl="0" algn="just">
              <a:lnSpc>
                <a:spcPct val="115000"/>
              </a:lnSpc>
              <a:spcBef>
                <a:spcPts val="0"/>
              </a:spcBef>
              <a:spcAft>
                <a:spcPts val="0"/>
              </a:spcAft>
              <a:buClr>
                <a:schemeClr val="dk1"/>
              </a:buClr>
              <a:buSzPts val="1100"/>
              <a:buFont typeface="Arial"/>
              <a:buNone/>
            </a:pPr>
            <a:r>
              <a:rPr b="1" lang="en-US" sz="1600">
                <a:solidFill>
                  <a:schemeClr val="dk1"/>
                </a:solidFill>
              </a:rPr>
              <a:t>Erasmus pour les jeunes entrepreneurs</a:t>
            </a:r>
            <a:endParaRPr b="1" sz="1700">
              <a:solidFill>
                <a:schemeClr val="dk1"/>
              </a:solidFill>
            </a:endParaRPr>
          </a:p>
          <a:p>
            <a:pPr indent="0" lvl="0" marL="0" rtl="0" algn="just">
              <a:spcBef>
                <a:spcPts val="1800"/>
              </a:spcBef>
              <a:spcAft>
                <a:spcPts val="0"/>
              </a:spcAft>
              <a:buClr>
                <a:schemeClr val="dk1"/>
              </a:buClr>
              <a:buSzPts val="1100"/>
              <a:buFont typeface="Arial"/>
              <a:buNone/>
            </a:pPr>
            <a:r>
              <a:rPr b="1" lang="en-US" sz="1600">
                <a:solidFill>
                  <a:schemeClr val="dk1"/>
                </a:solidFill>
              </a:rPr>
              <a:t>Comment participer</a:t>
            </a:r>
            <a:endParaRPr sz="1600">
              <a:solidFill>
                <a:schemeClr val="dk1"/>
              </a:solidFill>
            </a:endParaRPr>
          </a:p>
          <a:p>
            <a:pPr indent="0" lvl="0" marL="0" rtl="0" algn="just">
              <a:spcBef>
                <a:spcPts val="1800"/>
              </a:spcBef>
              <a:spcAft>
                <a:spcPts val="0"/>
              </a:spcAft>
              <a:buClr>
                <a:schemeClr val="dk1"/>
              </a:buClr>
              <a:buSzPts val="1100"/>
              <a:buFont typeface="Arial"/>
              <a:buNone/>
            </a:pPr>
            <a:r>
              <a:rPr lang="en-US" sz="1600">
                <a:solidFill>
                  <a:schemeClr val="dk1"/>
                </a:solidFill>
              </a:rPr>
              <a:t>Les nouveaux entrepreneurs et les entrepreneurs expérimentés qui souhaitent participer au programme d'échange d'entrepreneurs peuvent poser leur candidature sur le </a:t>
            </a:r>
            <a:r>
              <a:rPr lang="en-US" sz="1600">
                <a:solidFill>
                  <a:schemeClr val="hlink"/>
                </a:solidFill>
                <a:uFill>
                  <a:noFill/>
                </a:uFill>
                <a:hlinkClick r:id="rId4"/>
              </a:rPr>
              <a:t>programme website</a:t>
            </a:r>
            <a:r>
              <a:rPr lang="en-US" sz="1600">
                <a:solidFill>
                  <a:schemeClr val="dk1"/>
                </a:solidFill>
              </a:rPr>
              <a:t> et choisir le point de contact local qu'ils préfèrent dans leur pays de résidence respectif. Votre candidature doit comprendre un CV, une lettre de motivation et, si vous êtes un nouvel entrepreneur, un plan d'affaires. Une fois votre candidature acceptée, vous pouvez rechercher un entrepreneur dans la base de données du programme. Nous vous recommandons de lire attentivement le </a:t>
            </a:r>
            <a:r>
              <a:rPr lang="en-US" sz="1600">
                <a:solidFill>
                  <a:schemeClr val="hlink"/>
                </a:solidFill>
                <a:uFill>
                  <a:noFill/>
                </a:uFill>
                <a:hlinkClick r:id="rId5"/>
              </a:rPr>
              <a:t>registration guide</a:t>
            </a:r>
            <a:r>
              <a:rPr lang="en-US" sz="1600">
                <a:solidFill>
                  <a:schemeClr val="dk1"/>
                </a:solidFill>
              </a:rPr>
              <a:t> afin de disposer de toutes les informations nécessaires avant d'entamer la procédure d'inscription.</a:t>
            </a:r>
            <a:endParaRPr sz="1700">
              <a:solidFill>
                <a:schemeClr val="dk1"/>
              </a:solidFill>
            </a:endParaRPr>
          </a:p>
          <a:p>
            <a:pPr indent="0" lvl="0" marL="0" rtl="0" algn="just">
              <a:spcBef>
                <a:spcPts val="1200"/>
              </a:spcBef>
              <a:spcAft>
                <a:spcPts val="0"/>
              </a:spcAft>
              <a:buClr>
                <a:schemeClr val="dk1"/>
              </a:buClr>
              <a:buSzPts val="1100"/>
              <a:buFont typeface="Arial"/>
              <a:buNone/>
            </a:pPr>
            <a:r>
              <a:rPr b="1" lang="en-US" sz="1600">
                <a:solidFill>
                  <a:schemeClr val="dk1"/>
                </a:solidFill>
              </a:rPr>
              <a:t>Projet EYE Global</a:t>
            </a:r>
            <a:endParaRPr b="1" sz="1600">
              <a:solidFill>
                <a:schemeClr val="dk1"/>
              </a:solidFill>
            </a:endParaRPr>
          </a:p>
          <a:p>
            <a:pPr indent="0" lvl="0" marL="0" rtl="0" algn="just">
              <a:spcBef>
                <a:spcPts val="1200"/>
              </a:spcBef>
              <a:spcAft>
                <a:spcPts val="0"/>
              </a:spcAft>
              <a:buClr>
                <a:schemeClr val="dk1"/>
              </a:buClr>
              <a:buSzPts val="1100"/>
              <a:buFont typeface="Arial"/>
              <a:buNone/>
            </a:pPr>
            <a:r>
              <a:rPr lang="en-US" sz="1600">
                <a:solidFill>
                  <a:schemeClr val="dk1"/>
                </a:solidFill>
              </a:rPr>
              <a:t>Grâce à des ressources financières supplémentaires, nous avons temporairement étendu le programme à des pays au-delà de l'Europe par le biais de l'EYE Global. Grâce à l'EYE Global, les nouveaux entrepreneurs des pays de l'UE et du Royaume-Uni peuvent également participer à des échanges avec des entrepreneurs hôtes du Canada (Colombie-Britannique, Ontario, Québec), d'Israël, de Singapour, de la Corée du Sud, de Taïwan et des États-Unis (État de New York et Californie).</a:t>
            </a:r>
            <a:endParaRPr b="1" i="0" sz="1700" u="none" cap="none" strike="noStrike">
              <a:solidFill>
                <a:schemeClr val="dk1"/>
              </a:solidFill>
              <a:latin typeface="Arial"/>
              <a:ea typeface="Arial"/>
              <a:cs typeface="Arial"/>
              <a:sym typeface="Arial"/>
            </a:endParaRPr>
          </a:p>
        </p:txBody>
      </p:sp>
      <p:sp>
        <p:nvSpPr>
          <p:cNvPr id="1172" name="Google Shape;1172;p140"/>
          <p:cNvSpPr txBox="1"/>
          <p:nvPr/>
        </p:nvSpPr>
        <p:spPr>
          <a:xfrm>
            <a:off x="877200" y="684450"/>
            <a:ext cx="8645100" cy="600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700"/>
              <a:buFont typeface="Arial"/>
              <a:buNone/>
            </a:pPr>
            <a:r>
              <a:rPr b="1" lang="en-US" sz="1600">
                <a:solidFill>
                  <a:schemeClr val="dk1"/>
                </a:solidFill>
              </a:rPr>
              <a:t> Options de financement pour les entrepreneurs</a:t>
            </a:r>
            <a:endParaRPr i="1" sz="16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1" sz="1700">
              <a:solidFill>
                <a:schemeClr val="dk1"/>
              </a:solidFill>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6" name="Shape 1176"/>
        <p:cNvGrpSpPr/>
        <p:nvPr/>
      </p:nvGrpSpPr>
      <p:grpSpPr>
        <a:xfrm>
          <a:off x="0" y="0"/>
          <a:ext cx="0" cy="0"/>
          <a:chOff x="0" y="0"/>
          <a:chExt cx="0" cy="0"/>
        </a:xfrm>
      </p:grpSpPr>
      <p:pic>
        <p:nvPicPr>
          <p:cNvPr id="1177" name="Google Shape;1177;p14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78" name="Google Shape;1178;p141"/>
          <p:cNvSpPr txBox="1"/>
          <p:nvPr/>
        </p:nvSpPr>
        <p:spPr>
          <a:xfrm>
            <a:off x="638075" y="1149500"/>
            <a:ext cx="9375300" cy="5253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457200" rtl="0" algn="l">
              <a:lnSpc>
                <a:spcPct val="115000"/>
              </a:lnSpc>
              <a:spcBef>
                <a:spcPts val="0"/>
              </a:spcBef>
              <a:spcAft>
                <a:spcPts val="0"/>
              </a:spcAft>
              <a:buNone/>
            </a:pPr>
            <a:r>
              <a:rPr b="1" lang="en-US" sz="1600">
                <a:solidFill>
                  <a:schemeClr val="dk1"/>
                </a:solidFill>
              </a:rPr>
              <a:t>Outre les possibilités de financement, il existe d'autres possibilités de créer une entreprise:</a:t>
            </a:r>
            <a:endParaRPr b="1" sz="1600">
              <a:solidFill>
                <a:schemeClr val="dk1"/>
              </a:solidFill>
            </a:endParaRPr>
          </a:p>
          <a:p>
            <a:pPr indent="0" lvl="0" marL="457200" rtl="0" algn="l">
              <a:lnSpc>
                <a:spcPct val="115000"/>
              </a:lnSpc>
              <a:spcBef>
                <a:spcPts val="0"/>
              </a:spcBef>
              <a:spcAft>
                <a:spcPts val="0"/>
              </a:spcAft>
              <a:buNone/>
            </a:pPr>
            <a:r>
              <a:t/>
            </a:r>
            <a:endParaRPr b="1" sz="1700">
              <a:solidFill>
                <a:schemeClr val="dk1"/>
              </a:solidFill>
            </a:endParaRPr>
          </a:p>
          <a:p>
            <a:pPr indent="-317500" lvl="0" marL="457200" rtl="0" algn="l">
              <a:lnSpc>
                <a:spcPct val="115000"/>
              </a:lnSpc>
              <a:spcBef>
                <a:spcPts val="0"/>
              </a:spcBef>
              <a:spcAft>
                <a:spcPts val="0"/>
              </a:spcAft>
              <a:buClr>
                <a:srgbClr val="374151"/>
              </a:buClr>
              <a:buSzPts val="1400"/>
              <a:buChar char="●"/>
            </a:pPr>
            <a:r>
              <a:rPr lang="en-US" sz="1600">
                <a:solidFill>
                  <a:schemeClr val="dk1"/>
                </a:solidFill>
              </a:rPr>
              <a:t>Partenaires</a:t>
            </a:r>
            <a:endParaRPr sz="1600">
              <a:solidFill>
                <a:schemeClr val="dk1"/>
              </a:solidFill>
            </a:endParaRPr>
          </a:p>
          <a:p>
            <a:pPr indent="-317500" lvl="0" marL="457200" rtl="0" algn="l">
              <a:lnSpc>
                <a:spcPct val="115000"/>
              </a:lnSpc>
              <a:spcBef>
                <a:spcPts val="0"/>
              </a:spcBef>
              <a:spcAft>
                <a:spcPts val="0"/>
              </a:spcAft>
              <a:buClr>
                <a:srgbClr val="374151"/>
              </a:buClr>
              <a:buSzPts val="1400"/>
              <a:buChar char="●"/>
            </a:pPr>
            <a:r>
              <a:rPr lang="en-US" sz="1600">
                <a:solidFill>
                  <a:schemeClr val="dk1"/>
                </a:solidFill>
              </a:rPr>
              <a:t>Investisseurs personnels</a:t>
            </a:r>
            <a:endParaRPr sz="1600">
              <a:solidFill>
                <a:schemeClr val="dk1"/>
              </a:solidFill>
            </a:endParaRPr>
          </a:p>
          <a:p>
            <a:pPr indent="-317500" lvl="0" marL="457200" rtl="0" algn="l">
              <a:lnSpc>
                <a:spcPct val="115000"/>
              </a:lnSpc>
              <a:spcBef>
                <a:spcPts val="0"/>
              </a:spcBef>
              <a:spcAft>
                <a:spcPts val="0"/>
              </a:spcAft>
              <a:buClr>
                <a:srgbClr val="374151"/>
              </a:buClr>
              <a:buSzPts val="1400"/>
              <a:buChar char="●"/>
            </a:pPr>
            <a:r>
              <a:rPr lang="en-US" sz="1600">
                <a:solidFill>
                  <a:schemeClr val="dk1"/>
                </a:solidFill>
              </a:rPr>
              <a:t>les banques</a:t>
            </a:r>
            <a:endParaRPr sz="1600">
              <a:solidFill>
                <a:schemeClr val="dk1"/>
              </a:solidFill>
            </a:endParaRPr>
          </a:p>
          <a:p>
            <a:pPr indent="-317500" lvl="0" marL="457200" rtl="0" algn="l">
              <a:lnSpc>
                <a:spcPct val="115000"/>
              </a:lnSpc>
              <a:spcBef>
                <a:spcPts val="0"/>
              </a:spcBef>
              <a:spcAft>
                <a:spcPts val="0"/>
              </a:spcAft>
              <a:buClr>
                <a:srgbClr val="374151"/>
              </a:buClr>
              <a:buSzPts val="1400"/>
              <a:buChar char="●"/>
            </a:pPr>
            <a:r>
              <a:rPr lang="en-US" sz="1600">
                <a:solidFill>
                  <a:schemeClr val="dk1"/>
                </a:solidFill>
              </a:rPr>
              <a:t>Les investisseurs providentiels, qui sont souvent des personnes fortunées qui investissent dans les toutes premières phases des nouvelles entreprises. </a:t>
            </a:r>
            <a:endParaRPr sz="1600">
              <a:solidFill>
                <a:schemeClr val="dk1"/>
              </a:solidFill>
            </a:endParaRPr>
          </a:p>
          <a:p>
            <a:pPr indent="-317500" lvl="0" marL="457200" rtl="0" algn="l">
              <a:lnSpc>
                <a:spcPct val="115000"/>
              </a:lnSpc>
              <a:spcBef>
                <a:spcPts val="0"/>
              </a:spcBef>
              <a:spcAft>
                <a:spcPts val="0"/>
              </a:spcAft>
              <a:buClr>
                <a:srgbClr val="374151"/>
              </a:buClr>
              <a:buSzPts val="1400"/>
              <a:buChar char="●"/>
            </a:pPr>
            <a:r>
              <a:rPr lang="en-US" sz="1600">
                <a:solidFill>
                  <a:schemeClr val="dk1"/>
                </a:solidFill>
              </a:rPr>
              <a:t>les investisseurs en capital-risque, qui sont des investisseurs institutionnels appartenant à des sociétés de capital-risque</a:t>
            </a:r>
            <a:endParaRPr sz="1600">
              <a:solidFill>
                <a:schemeClr val="dk1"/>
              </a:solidFill>
            </a:endParaRPr>
          </a:p>
          <a:p>
            <a:pPr indent="-317500" lvl="0" marL="457200" rtl="0" algn="l">
              <a:lnSpc>
                <a:spcPct val="115000"/>
              </a:lnSpc>
              <a:spcBef>
                <a:spcPts val="0"/>
              </a:spcBef>
              <a:spcAft>
                <a:spcPts val="0"/>
              </a:spcAft>
              <a:buClr>
                <a:srgbClr val="374151"/>
              </a:buClr>
              <a:buSzPts val="1400"/>
              <a:buChar char="●"/>
            </a:pPr>
            <a:r>
              <a:rPr lang="en-US" sz="1600">
                <a:solidFill>
                  <a:schemeClr val="dk1"/>
                </a:solidFill>
              </a:rPr>
              <a:t>Le crowdfunding, tel que le Peer to peer lending. </a:t>
            </a:r>
            <a:endParaRPr sz="1600">
              <a:solidFill>
                <a:schemeClr val="dk1"/>
              </a:solidFill>
            </a:endParaRPr>
          </a:p>
          <a:p>
            <a:pPr indent="0" lvl="0" marL="45720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
        <p:nvSpPr>
          <p:cNvPr id="1179" name="Google Shape;1179;p141"/>
          <p:cNvSpPr txBox="1"/>
          <p:nvPr/>
        </p:nvSpPr>
        <p:spPr>
          <a:xfrm>
            <a:off x="877200" y="684450"/>
            <a:ext cx="8645100" cy="600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700"/>
              <a:buFont typeface="Arial"/>
              <a:buNone/>
            </a:pPr>
            <a:r>
              <a:rPr b="1" lang="en-US" sz="1600">
                <a:solidFill>
                  <a:schemeClr val="dk1"/>
                </a:solidFill>
              </a:rPr>
              <a:t> Options de financement pour les entrepreneurs</a:t>
            </a:r>
            <a:endParaRPr i="1" sz="1600">
              <a:solidFill>
                <a:schemeClr val="dk1"/>
              </a:solidFill>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3" name="Shape 1183"/>
        <p:cNvGrpSpPr/>
        <p:nvPr/>
      </p:nvGrpSpPr>
      <p:grpSpPr>
        <a:xfrm>
          <a:off x="0" y="0"/>
          <a:ext cx="0" cy="0"/>
          <a:chOff x="0" y="0"/>
          <a:chExt cx="0" cy="0"/>
        </a:xfrm>
      </p:grpSpPr>
      <p:pic>
        <p:nvPicPr>
          <p:cNvPr id="1184" name="Google Shape;1184;p14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85" name="Google Shape;1185;p142"/>
          <p:cNvSpPr txBox="1"/>
          <p:nvPr/>
        </p:nvSpPr>
        <p:spPr>
          <a:xfrm>
            <a:off x="638075" y="1261013"/>
            <a:ext cx="9375300" cy="48879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rtl="0" algn="just">
              <a:lnSpc>
                <a:spcPct val="115000"/>
              </a:lnSpc>
              <a:spcBef>
                <a:spcPts val="0"/>
              </a:spcBef>
              <a:spcAft>
                <a:spcPts val="0"/>
              </a:spcAft>
              <a:buClr>
                <a:schemeClr val="dk1"/>
              </a:buClr>
              <a:buSzPts val="1100"/>
              <a:buFont typeface="Arial"/>
              <a:buNone/>
            </a:pPr>
            <a:r>
              <a:rPr b="1" lang="en-US" sz="1600">
                <a:solidFill>
                  <a:schemeClr val="dk1"/>
                </a:solidFill>
              </a:rPr>
              <a:t>Comment présenter un projet à des investisseurs</a:t>
            </a:r>
            <a:endParaRPr b="1" sz="1600">
              <a:solidFill>
                <a:schemeClr val="dk1"/>
              </a:solidFill>
            </a:endParaRPr>
          </a:p>
          <a:p>
            <a:pPr indent="0" lvl="0" marL="0" rtl="0" algn="just">
              <a:lnSpc>
                <a:spcPct val="115000"/>
              </a:lnSpc>
              <a:spcBef>
                <a:spcPts val="0"/>
              </a:spcBef>
              <a:spcAft>
                <a:spcPts val="0"/>
              </a:spcAft>
              <a:buClr>
                <a:schemeClr val="dk1"/>
              </a:buClr>
              <a:buSzPts val="1100"/>
              <a:buFont typeface="Arial"/>
              <a:buNone/>
            </a:pPr>
            <a:r>
              <a:rPr lang="en-US" sz="1600">
                <a:solidFill>
                  <a:schemeClr val="dk1"/>
                </a:solidFill>
              </a:rPr>
              <a:t>Les présentations d'entrepreneurs sont des discours orientés vers un but précis, conçus pour persuader les investisseurs de financer une entreprise en faisant appel à la fois aux émotions et à la logique. Les entrepreneurs doivent présenter une idée commerciale claire, en expliquant qui ils sont, le problème qu'ils cherchent à résoudre, leurs produits ou services, comment ils génèrent des revenus et des bénéfices, pourquoi un investissement est nécessaire et le montant du financement requis. L'objectif principal est d'obtenir une opportunité de financement en passant l'étape de la sélection initiale dans le processus de prise de décision de l'investisseur. Une présentation convaincante convainc les inve</a:t>
            </a:r>
            <a:r>
              <a:rPr lang="en-US" sz="1600">
                <a:solidFill>
                  <a:schemeClr val="dk1"/>
                </a:solidFill>
              </a:rPr>
              <a:t>s</a:t>
            </a:r>
            <a:r>
              <a:rPr lang="en-US" sz="1600">
                <a:solidFill>
                  <a:schemeClr val="dk1"/>
                </a:solidFill>
              </a:rPr>
              <a:t>tisseurs d'engager leur argent, d'accepter le risque financier et d'investir leur temps.</a:t>
            </a:r>
            <a:endParaRPr b="1" sz="1700">
              <a:solidFill>
                <a:schemeClr val="dk1"/>
              </a:solidFill>
            </a:endParaRPr>
          </a:p>
          <a:p>
            <a:pPr indent="0" lvl="0" marL="0" marR="0" rtl="0" algn="just">
              <a:lnSpc>
                <a:spcPct val="115000"/>
              </a:lnSpc>
              <a:spcBef>
                <a:spcPts val="0"/>
              </a:spcBef>
              <a:spcAft>
                <a:spcPts val="0"/>
              </a:spcAft>
              <a:buClr>
                <a:srgbClr val="000000"/>
              </a:buClr>
              <a:buSzPts val="1700"/>
              <a:buFont typeface="Arial"/>
              <a:buNone/>
            </a:pPr>
            <a:r>
              <a:t/>
            </a:r>
            <a:endParaRPr b="1" i="0" sz="1600" u="none" cap="none" strike="noStrike">
              <a:solidFill>
                <a:schemeClr val="dk1"/>
              </a:solidFill>
              <a:latin typeface="Arial"/>
              <a:ea typeface="Arial"/>
              <a:cs typeface="Arial"/>
              <a:sym typeface="Arial"/>
            </a:endParaRPr>
          </a:p>
          <a:p>
            <a:pPr indent="0" lvl="0" marL="0" rtl="0" algn="just">
              <a:lnSpc>
                <a:spcPct val="115000"/>
              </a:lnSpc>
              <a:spcBef>
                <a:spcPts val="0"/>
              </a:spcBef>
              <a:spcAft>
                <a:spcPts val="0"/>
              </a:spcAft>
              <a:buNone/>
            </a:pPr>
            <a:r>
              <a:rPr b="1" lang="en-US" sz="1600">
                <a:solidFill>
                  <a:schemeClr val="dk1"/>
                </a:solidFill>
              </a:rPr>
              <a:t>Conseils:</a:t>
            </a:r>
            <a:endParaRPr b="1" sz="1600">
              <a:solidFill>
                <a:schemeClr val="dk1"/>
              </a:solidFill>
            </a:endParaRPr>
          </a:p>
          <a:p>
            <a:pPr indent="-317500" lvl="0" marL="457200" rtl="0" algn="just">
              <a:lnSpc>
                <a:spcPct val="115000"/>
              </a:lnSpc>
              <a:spcBef>
                <a:spcPts val="0"/>
              </a:spcBef>
              <a:spcAft>
                <a:spcPts val="0"/>
              </a:spcAft>
              <a:buClr>
                <a:srgbClr val="374151"/>
              </a:buClr>
              <a:buSzPts val="1400"/>
              <a:buChar char="●"/>
            </a:pPr>
            <a:r>
              <a:rPr lang="en-US" sz="1600">
                <a:solidFill>
                  <a:schemeClr val="dk1"/>
                </a:solidFill>
              </a:rPr>
              <a:t>Faites court et doux (partie émotionnelle)</a:t>
            </a:r>
            <a:endParaRPr sz="1600">
              <a:solidFill>
                <a:schemeClr val="dk1"/>
              </a:solidFill>
            </a:endParaRPr>
          </a:p>
          <a:p>
            <a:pPr indent="-317500" lvl="0" marL="457200" rtl="0" algn="just">
              <a:lnSpc>
                <a:spcPct val="115000"/>
              </a:lnSpc>
              <a:spcBef>
                <a:spcPts val="0"/>
              </a:spcBef>
              <a:spcAft>
                <a:spcPts val="0"/>
              </a:spcAft>
              <a:buClr>
                <a:srgbClr val="374151"/>
              </a:buClr>
              <a:buSzPts val="1400"/>
              <a:buChar char="●"/>
            </a:pPr>
            <a:r>
              <a:rPr lang="en-US" sz="1600">
                <a:solidFill>
                  <a:schemeClr val="dk1"/>
                </a:solidFill>
              </a:rPr>
              <a:t>Présentez le problème que vous allez résoudre</a:t>
            </a:r>
            <a:endParaRPr sz="1600">
              <a:solidFill>
                <a:schemeClr val="dk1"/>
              </a:solidFill>
            </a:endParaRPr>
          </a:p>
          <a:p>
            <a:pPr indent="-317500" lvl="0" marL="457200" rtl="0" algn="just">
              <a:lnSpc>
                <a:spcPct val="115000"/>
              </a:lnSpc>
              <a:spcBef>
                <a:spcPts val="0"/>
              </a:spcBef>
              <a:spcAft>
                <a:spcPts val="0"/>
              </a:spcAft>
              <a:buClr>
                <a:srgbClr val="374151"/>
              </a:buClr>
              <a:buSzPts val="1400"/>
              <a:buChar char="●"/>
            </a:pPr>
            <a:r>
              <a:rPr lang="en-US" sz="1600">
                <a:solidFill>
                  <a:schemeClr val="dk1"/>
                </a:solidFill>
              </a:rPr>
              <a:t>Soyez clair et concis (vous êtes dans un ascenseur et vous devez fleurir et attirer l'attention en 1 minute)</a:t>
            </a:r>
            <a:endParaRPr sz="1600">
              <a:solidFill>
                <a:schemeClr val="dk1"/>
              </a:solidFill>
            </a:endParaRPr>
          </a:p>
          <a:p>
            <a:pPr indent="-317500" lvl="0" marL="457200" rtl="0" algn="just">
              <a:lnSpc>
                <a:spcPct val="115000"/>
              </a:lnSpc>
              <a:spcBef>
                <a:spcPts val="0"/>
              </a:spcBef>
              <a:spcAft>
                <a:spcPts val="0"/>
              </a:spcAft>
              <a:buClr>
                <a:srgbClr val="374151"/>
              </a:buClr>
              <a:buSzPts val="1400"/>
              <a:buChar char="●"/>
            </a:pPr>
            <a:r>
              <a:rPr lang="en-US" sz="1600">
                <a:solidFill>
                  <a:schemeClr val="dk1"/>
                </a:solidFill>
              </a:rPr>
              <a:t>Entraînez-vous !!!</a:t>
            </a:r>
            <a:endParaRPr sz="1600">
              <a:solidFill>
                <a:schemeClr val="dk1"/>
              </a:solidFill>
            </a:endParaRPr>
          </a:p>
        </p:txBody>
      </p:sp>
      <p:sp>
        <p:nvSpPr>
          <p:cNvPr id="1186" name="Google Shape;1186;p142"/>
          <p:cNvSpPr txBox="1"/>
          <p:nvPr/>
        </p:nvSpPr>
        <p:spPr>
          <a:xfrm>
            <a:off x="638075" y="907110"/>
            <a:ext cx="8645100" cy="600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700"/>
              <a:buFont typeface="Arial"/>
              <a:buNone/>
            </a:pPr>
            <a:r>
              <a:rPr b="1" lang="en-US" sz="1600">
                <a:solidFill>
                  <a:schemeClr val="dk1"/>
                </a:solidFill>
              </a:rPr>
              <a:t> Options de financement pour les entrepreneurs</a:t>
            </a:r>
            <a:endParaRPr i="1" sz="16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1" sz="1700">
              <a:solidFill>
                <a:schemeClr val="dk1"/>
              </a:solidFill>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pic>
        <p:nvPicPr>
          <p:cNvPr id="1191" name="Google Shape;1191;p143"/>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92" name="Google Shape;1192;p143"/>
          <p:cNvSpPr txBox="1"/>
          <p:nvPr>
            <p:ph type="title"/>
          </p:nvPr>
        </p:nvSpPr>
        <p:spPr>
          <a:xfrm>
            <a:off x="1148799" y="1417319"/>
            <a:ext cx="8396700" cy="1260900"/>
          </a:xfrm>
          <a:prstGeom prst="rect">
            <a:avLst/>
          </a:prstGeom>
          <a:noFill/>
          <a:ln>
            <a:noFill/>
          </a:ln>
        </p:spPr>
        <p:txBody>
          <a:bodyPr anchorCtr="0" anchor="ctr" bIns="0" lIns="0" spcFirstLastPara="1" rIns="0" wrap="square" tIns="13950">
            <a:spAutoFit/>
          </a:bodyPr>
          <a:lstStyle/>
          <a:p>
            <a:pPr indent="-2533271" lvl="0" marL="2545331" marR="5078" rtl="0" algn="r">
              <a:lnSpc>
                <a:spcPct val="100000"/>
              </a:lnSpc>
              <a:spcBef>
                <a:spcPts val="110"/>
              </a:spcBef>
              <a:spcAft>
                <a:spcPts val="0"/>
              </a:spcAft>
              <a:buSzPts val="4850"/>
              <a:buNone/>
            </a:pPr>
            <a:r>
              <a:rPr lang="en-US" sz="2700"/>
              <a:t>Module 7: Intégration de la technologie et outils numériques dans votre secteur d'activité</a:t>
            </a:r>
            <a:endParaRPr/>
          </a:p>
        </p:txBody>
      </p:sp>
      <p:pic>
        <p:nvPicPr>
          <p:cNvPr id="1193" name="Google Shape;1193;p143"/>
          <p:cNvPicPr preferRelativeResize="0"/>
          <p:nvPr/>
        </p:nvPicPr>
        <p:blipFill rotWithShape="1">
          <a:blip r:embed="rId4">
            <a:alphaModFix/>
          </a:blip>
          <a:srcRect b="0" l="0" r="0" t="0"/>
          <a:stretch/>
        </p:blipFill>
        <p:spPr>
          <a:xfrm>
            <a:off x="2709746" y="2776654"/>
            <a:ext cx="5492425" cy="3365702"/>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7" name="Shape 1197"/>
        <p:cNvGrpSpPr/>
        <p:nvPr/>
      </p:nvGrpSpPr>
      <p:grpSpPr>
        <a:xfrm>
          <a:off x="0" y="0"/>
          <a:ext cx="0" cy="0"/>
          <a:chOff x="0" y="0"/>
          <a:chExt cx="0" cy="0"/>
        </a:xfrm>
      </p:grpSpPr>
      <p:pic>
        <p:nvPicPr>
          <p:cNvPr id="1198" name="Google Shape;1198;p14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99" name="Google Shape;1199;p144"/>
          <p:cNvSpPr txBox="1"/>
          <p:nvPr/>
        </p:nvSpPr>
        <p:spPr>
          <a:xfrm>
            <a:off x="1048402" y="2209438"/>
            <a:ext cx="4297500" cy="3457200"/>
          </a:xfrm>
          <a:prstGeom prst="rect">
            <a:avLst/>
          </a:prstGeom>
          <a:noFill/>
          <a:ln>
            <a:noFill/>
          </a:ln>
        </p:spPr>
        <p:txBody>
          <a:bodyPr anchorCtr="0" anchor="t" bIns="0" lIns="0" spcFirstLastPara="1" rIns="0" wrap="square" tIns="12675">
            <a:spAutoFit/>
          </a:bodyPr>
          <a:lstStyle/>
          <a:p>
            <a:pPr indent="0" lvl="0" marL="0" marR="5078" rtl="0" algn="just">
              <a:lnSpc>
                <a:spcPct val="99900"/>
              </a:lnSpc>
              <a:spcBef>
                <a:spcPts val="5"/>
              </a:spcBef>
              <a:spcAft>
                <a:spcPts val="0"/>
              </a:spcAft>
              <a:buNone/>
            </a:pPr>
            <a:r>
              <a:rPr lang="en-US" sz="1600"/>
              <a:t>Dans le monde d'aujourd'hui, qui évolue rapidement et est dominé par la technologie, les technologies de l'information et de la communication (TIC) et l'apprentissage en ligne sont devenus des outils indispensables dans divers secteurs d'activité.  Ils offrent de nombreux avantages, notamment une efficacité accrue, l'accès à une mine de connaissances et la possibilité de se tenir au courant des dernières tendances et pratiques du secteur. Les TIC facilitent la communication et la gestion des données, tandis que l'apprentissage en ligne offre des possibilités de formation flexibles et évolutives.</a:t>
            </a:r>
            <a:endParaRPr b="0" i="0" sz="1600" u="none" cap="none" strike="noStrike">
              <a:solidFill>
                <a:srgbClr val="000000"/>
              </a:solidFill>
              <a:latin typeface="Arial"/>
              <a:ea typeface="Arial"/>
              <a:cs typeface="Arial"/>
              <a:sym typeface="Arial"/>
            </a:endParaRPr>
          </a:p>
        </p:txBody>
      </p:sp>
      <p:pic>
        <p:nvPicPr>
          <p:cNvPr id="1200" name="Google Shape;1200;p144"/>
          <p:cNvPicPr preferRelativeResize="0"/>
          <p:nvPr/>
        </p:nvPicPr>
        <p:blipFill rotWithShape="1">
          <a:blip r:embed="rId4">
            <a:alphaModFix/>
          </a:blip>
          <a:srcRect b="0" l="0" r="0" t="0"/>
          <a:stretch/>
        </p:blipFill>
        <p:spPr>
          <a:xfrm>
            <a:off x="5597913" y="2704104"/>
            <a:ext cx="4653725" cy="2438139"/>
          </a:xfrm>
          <a:prstGeom prst="rect">
            <a:avLst/>
          </a:prstGeom>
          <a:noFill/>
          <a:ln>
            <a:noFill/>
          </a:ln>
        </p:spPr>
      </p:pic>
      <p:sp>
        <p:nvSpPr>
          <p:cNvPr id="1201" name="Google Shape;1201;p144"/>
          <p:cNvSpPr txBox="1"/>
          <p:nvPr/>
        </p:nvSpPr>
        <p:spPr>
          <a:xfrm>
            <a:off x="2225771" y="1237785"/>
            <a:ext cx="6588300" cy="877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en-US" sz="1700"/>
              <a:t>Chapitre 1: Intégration des TIC et de l'apprentissage en ligne dans l'industrie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5" name="Shape 1205"/>
        <p:cNvGrpSpPr/>
        <p:nvPr/>
      </p:nvGrpSpPr>
      <p:grpSpPr>
        <a:xfrm>
          <a:off x="0" y="0"/>
          <a:ext cx="0" cy="0"/>
          <a:chOff x="0" y="0"/>
          <a:chExt cx="0" cy="0"/>
        </a:xfrm>
      </p:grpSpPr>
      <p:pic>
        <p:nvPicPr>
          <p:cNvPr id="1206" name="Google Shape;1206;p145"/>
          <p:cNvPicPr preferRelativeResize="0"/>
          <p:nvPr/>
        </p:nvPicPr>
        <p:blipFill rotWithShape="1">
          <a:blip r:embed="rId3">
            <a:alphaModFix/>
          </a:blip>
          <a:srcRect b="0" l="0" r="0" t="0"/>
          <a:stretch/>
        </p:blipFill>
        <p:spPr>
          <a:xfrm>
            <a:off x="1420" y="2"/>
            <a:ext cx="10688975" cy="7559673"/>
          </a:xfrm>
          <a:prstGeom prst="rect">
            <a:avLst/>
          </a:prstGeom>
          <a:noFill/>
          <a:ln>
            <a:noFill/>
          </a:ln>
        </p:spPr>
      </p:pic>
      <p:sp>
        <p:nvSpPr>
          <p:cNvPr id="1207" name="Google Shape;1207;p145"/>
          <p:cNvSpPr txBox="1"/>
          <p:nvPr/>
        </p:nvSpPr>
        <p:spPr>
          <a:xfrm>
            <a:off x="1260274" y="1262278"/>
            <a:ext cx="8595600" cy="2413200"/>
          </a:xfrm>
          <a:prstGeom prst="rect">
            <a:avLst/>
          </a:prstGeom>
          <a:noFill/>
          <a:ln>
            <a:noFill/>
          </a:ln>
        </p:spPr>
        <p:txBody>
          <a:bodyPr anchorCtr="0" anchor="t" bIns="0" lIns="0" spcFirstLastPara="1" rIns="0" wrap="square" tIns="12675">
            <a:spAutoFit/>
          </a:bodyPr>
          <a:lstStyle/>
          <a:p>
            <a:pPr indent="0" lvl="0" marL="0" rtl="0" algn="l">
              <a:spcBef>
                <a:spcPts val="0"/>
              </a:spcBef>
              <a:spcAft>
                <a:spcPts val="0"/>
              </a:spcAft>
              <a:buNone/>
            </a:pPr>
            <a:r>
              <a:rPr b="1" lang="en-US" sz="1600">
                <a:solidFill>
                  <a:schemeClr val="dk1"/>
                </a:solidFill>
              </a:rPr>
              <a:t>Chapitre 1: Intégration des TIC et de l'apprentissage en ligne dans l'industrie</a:t>
            </a:r>
            <a:endParaRPr b="1" sz="1600"/>
          </a:p>
          <a:p>
            <a:pPr indent="0" lvl="0" marL="0" marR="0" rtl="0" algn="l">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12694" marR="0" rtl="0" algn="l">
              <a:lnSpc>
                <a:spcPct val="100000"/>
              </a:lnSpc>
              <a:spcBef>
                <a:spcPts val="1314"/>
              </a:spcBef>
              <a:spcAft>
                <a:spcPts val="0"/>
              </a:spcAft>
              <a:buNone/>
            </a:pPr>
            <a:r>
              <a:rPr b="1" lang="en-US" sz="1600"/>
              <a:t>Exemples d'entreprises utilisant les TIC et l'apprentissage en ligne</a:t>
            </a:r>
            <a:endParaRPr b="0" i="0" sz="1600" u="none" cap="none" strike="noStrike">
              <a:solidFill>
                <a:srgbClr val="000000"/>
              </a:solidFill>
              <a:latin typeface="Arial"/>
              <a:ea typeface="Arial"/>
              <a:cs typeface="Arial"/>
              <a:sym typeface="Arial"/>
            </a:endParaRPr>
          </a:p>
          <a:p>
            <a:pPr indent="-330200" lvl="0" marL="457200" rtl="0" algn="l">
              <a:spcBef>
                <a:spcPts val="120"/>
              </a:spcBef>
              <a:spcAft>
                <a:spcPts val="0"/>
              </a:spcAft>
              <a:buSzPts val="1600"/>
              <a:buChar char="●"/>
            </a:pPr>
            <a:r>
              <a:rPr lang="en-US" sz="1600"/>
              <a:t>Google: Utilise des outils TIC avancés pour l'analyse des données et l'informatique en nuage, et propose diverses ressources d'apprentissage en ligne par l'intermédiaire de plateformes telles que Google Digital Garage.</a:t>
            </a:r>
            <a:endParaRPr sz="1600"/>
          </a:p>
          <a:p>
            <a:pPr indent="-330200" lvl="0" marL="457200" rtl="0" algn="l">
              <a:spcBef>
                <a:spcPts val="0"/>
              </a:spcBef>
              <a:spcAft>
                <a:spcPts val="0"/>
              </a:spcAft>
              <a:buSzPts val="1600"/>
              <a:buChar char="●"/>
            </a:pPr>
            <a:r>
              <a:rPr lang="en-US" sz="1600"/>
              <a:t>Siemens: Utilise l'apprentissage en ligne pour la formation et le développement des employés, en utilisant des simulations virtuelles pour améliorer les compétences techniques.</a:t>
            </a:r>
            <a:endParaRPr sz="1600"/>
          </a:p>
        </p:txBody>
      </p:sp>
      <p:pic>
        <p:nvPicPr>
          <p:cNvPr id="1208" name="Google Shape;1208;p145"/>
          <p:cNvPicPr preferRelativeResize="0"/>
          <p:nvPr/>
        </p:nvPicPr>
        <p:blipFill rotWithShape="1">
          <a:blip r:embed="rId4">
            <a:alphaModFix/>
          </a:blip>
          <a:srcRect b="0" l="0" r="0" t="0"/>
          <a:stretch/>
        </p:blipFill>
        <p:spPr>
          <a:xfrm>
            <a:off x="2889838" y="4285475"/>
            <a:ext cx="4912150" cy="2254751"/>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pic>
        <p:nvPicPr>
          <p:cNvPr id="1213" name="Google Shape;1213;p146"/>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1214" name="Google Shape;1214;p146"/>
          <p:cNvSpPr txBox="1"/>
          <p:nvPr/>
        </p:nvSpPr>
        <p:spPr>
          <a:xfrm>
            <a:off x="1048401" y="1005799"/>
            <a:ext cx="8598600" cy="5514600"/>
          </a:xfrm>
          <a:prstGeom prst="rect">
            <a:avLst/>
          </a:prstGeom>
          <a:noFill/>
          <a:ln>
            <a:noFill/>
          </a:ln>
        </p:spPr>
        <p:txBody>
          <a:bodyPr anchorCtr="0" anchor="t" bIns="0" lIns="0" spcFirstLastPara="1" rIns="0" wrap="square" tIns="12675">
            <a:spAutoFit/>
          </a:bodyPr>
          <a:lstStyle/>
          <a:p>
            <a:pPr indent="0" lvl="0" marL="0" rtl="0" algn="l">
              <a:spcBef>
                <a:spcPts val="0"/>
              </a:spcBef>
              <a:spcAft>
                <a:spcPts val="0"/>
              </a:spcAft>
              <a:buNone/>
            </a:pPr>
            <a:r>
              <a:rPr b="1" lang="en-US" sz="1600">
                <a:solidFill>
                  <a:schemeClr val="dk1"/>
                </a:solidFill>
              </a:rPr>
              <a:t>Chapitre 1: Intégration des TIC et de l'apprentissage en ligne dans l'industrie</a:t>
            </a:r>
            <a:endParaRPr b="1" sz="1700"/>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4" marR="5077" rtl="0" algn="just">
              <a:lnSpc>
                <a:spcPct val="99600"/>
              </a:lnSpc>
              <a:spcBef>
                <a:spcPts val="0"/>
              </a:spcBef>
              <a:spcAft>
                <a:spcPts val="0"/>
              </a:spcAft>
              <a:buClr>
                <a:schemeClr val="dk1"/>
              </a:buClr>
              <a:buSzPts val="1100"/>
              <a:buFont typeface="Arial"/>
              <a:buNone/>
            </a:pPr>
            <a:r>
              <a:rPr b="1" lang="en-US" sz="1600"/>
              <a:t>Pourquoi les nouveaux entrepreneurs devraient utiliser les TIC et l'apprentissage en ligne</a:t>
            </a:r>
            <a:endParaRPr b="1" sz="1600"/>
          </a:p>
          <a:p>
            <a:pPr indent="0" lvl="0" marL="12694" marR="5077" rtl="0" algn="just">
              <a:lnSpc>
                <a:spcPct val="99600"/>
              </a:lnSpc>
              <a:spcBef>
                <a:spcPts val="0"/>
              </a:spcBef>
              <a:spcAft>
                <a:spcPts val="0"/>
              </a:spcAft>
              <a:buClr>
                <a:schemeClr val="dk1"/>
              </a:buClr>
              <a:buSzPts val="1100"/>
              <a:buFont typeface="Arial"/>
              <a:buNone/>
            </a:pPr>
            <a:r>
              <a:t/>
            </a:r>
            <a:endParaRPr b="1" sz="1700"/>
          </a:p>
          <a:p>
            <a:pPr indent="0" lvl="0" marL="12694" marR="5077" rtl="0" algn="just">
              <a:lnSpc>
                <a:spcPct val="99600"/>
              </a:lnSpc>
              <a:spcBef>
                <a:spcPts val="0"/>
              </a:spcBef>
              <a:spcAft>
                <a:spcPts val="0"/>
              </a:spcAft>
              <a:buSzPts val="1100"/>
              <a:buNone/>
            </a:pPr>
            <a:r>
              <a:rPr lang="en-US" sz="1600"/>
              <a:t>Pour les nouveaux entrepreneurs, l'utilisation des TIC et de l'apprentissage en ligne n'est pas seulement une commodité, mais une nécessité. Ces outils donnent aux jeunes entreprises les moyens d'être compétitives sur le marché mondial en permettant des opérations efficaces, en réduisant les coûts et en donnant accès aux dernières connaissances et formations en matière de gestion d'entreprise. L'apprentissage en ligne, en particulier, offre un moyen rentable d'acquérir de nouvelles compétences et connaissances, ce qui est crucial pour les entrepreneurs qui ont souvent des ressources limitées.</a:t>
            </a:r>
            <a:endParaRPr b="1" sz="1700"/>
          </a:p>
          <a:p>
            <a:pPr indent="0" lvl="0" marL="12694" marR="5077" rtl="0" algn="just">
              <a:lnSpc>
                <a:spcPct val="99600"/>
              </a:lnSpc>
              <a:spcBef>
                <a:spcPts val="0"/>
              </a:spcBef>
              <a:spcAft>
                <a:spcPts val="0"/>
              </a:spcAft>
              <a:buSzPts val="1100"/>
              <a:buNone/>
            </a:pPr>
            <a:r>
              <a:t/>
            </a:r>
            <a:endParaRPr b="1" sz="1700"/>
          </a:p>
          <a:p>
            <a:pPr indent="0" lvl="0" marL="12694" marR="6982" rtl="0" algn="just">
              <a:lnSpc>
                <a:spcPct val="107300"/>
              </a:lnSpc>
              <a:spcBef>
                <a:spcPts val="1688"/>
              </a:spcBef>
              <a:spcAft>
                <a:spcPts val="0"/>
              </a:spcAft>
              <a:buClr>
                <a:schemeClr val="dk1"/>
              </a:buClr>
              <a:buSzPts val="1100"/>
              <a:buFont typeface="Arial"/>
              <a:buNone/>
            </a:pPr>
            <a:r>
              <a:rPr b="1" lang="en-US" sz="1600"/>
              <a:t>Comment les TIC et l'apprentissage en ligne aident les entrepreneurs</a:t>
            </a:r>
            <a:endParaRPr b="1" sz="1600"/>
          </a:p>
          <a:p>
            <a:pPr indent="0" lvl="0" marL="12694" marR="6982" rtl="0" algn="just">
              <a:lnSpc>
                <a:spcPct val="107300"/>
              </a:lnSpc>
              <a:spcBef>
                <a:spcPts val="1688"/>
              </a:spcBef>
              <a:spcAft>
                <a:spcPts val="0"/>
              </a:spcAft>
              <a:buSzPts val="1100"/>
              <a:buNone/>
            </a:pPr>
            <a:r>
              <a:rPr lang="en-US" sz="1600"/>
              <a:t>Les outils TIC tels que les systèmes de gestion de la relation client, l'informatique en nuage et les plateformes de médias sociaux aident les entrepreneurs à rationaliser leurs opérations, à atteindre un public plus large et à gérer les relations avec les clients de manière plus efficace. Les plateformes d'apprentissage en ligne offrent aux entrepreneurs la possibilité d'apprendre à leur rythme et d'accéder à un large éventail de cours adaptés à leur secteur d'activité, du marketing numérique à la gestion financière.</a:t>
            </a:r>
            <a:endParaRPr sz="1600"/>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8" name="Shape 1218"/>
        <p:cNvGrpSpPr/>
        <p:nvPr/>
      </p:nvGrpSpPr>
      <p:grpSpPr>
        <a:xfrm>
          <a:off x="0" y="0"/>
          <a:ext cx="0" cy="0"/>
          <a:chOff x="0" y="0"/>
          <a:chExt cx="0" cy="0"/>
        </a:xfrm>
      </p:grpSpPr>
      <p:pic>
        <p:nvPicPr>
          <p:cNvPr id="1219" name="Google Shape;1219;p147"/>
          <p:cNvPicPr preferRelativeResize="0"/>
          <p:nvPr/>
        </p:nvPicPr>
        <p:blipFill rotWithShape="1">
          <a:blip r:embed="rId3">
            <a:alphaModFix/>
          </a:blip>
          <a:srcRect b="0" l="0" r="0" t="0"/>
          <a:stretch/>
        </p:blipFill>
        <p:spPr>
          <a:xfrm>
            <a:off x="1420" y="-10376"/>
            <a:ext cx="10689687" cy="7570049"/>
          </a:xfrm>
          <a:prstGeom prst="rect">
            <a:avLst/>
          </a:prstGeom>
          <a:noFill/>
          <a:ln>
            <a:noFill/>
          </a:ln>
        </p:spPr>
      </p:pic>
      <p:sp>
        <p:nvSpPr>
          <p:cNvPr id="1220" name="Google Shape;1220;p147"/>
          <p:cNvSpPr txBox="1"/>
          <p:nvPr/>
        </p:nvSpPr>
        <p:spPr>
          <a:xfrm>
            <a:off x="1037063" y="1604487"/>
            <a:ext cx="4905300" cy="3713400"/>
          </a:xfrm>
          <a:prstGeom prst="rect">
            <a:avLst/>
          </a:prstGeom>
          <a:noFill/>
          <a:ln>
            <a:noFill/>
          </a:ln>
        </p:spPr>
        <p:txBody>
          <a:bodyPr anchorCtr="0" anchor="t" bIns="0" lIns="0" spcFirstLastPara="1" rIns="0" wrap="square" tIns="12675">
            <a:spAutoFit/>
          </a:bodyPr>
          <a:lstStyle/>
          <a:p>
            <a:pPr indent="0" lvl="0" marL="0" marR="0" rtl="0" algn="l">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12694" marR="5077" rtl="0" algn="just">
              <a:lnSpc>
                <a:spcPct val="99300"/>
              </a:lnSpc>
              <a:spcBef>
                <a:spcPts val="0"/>
              </a:spcBef>
              <a:spcAft>
                <a:spcPts val="0"/>
              </a:spcAft>
              <a:buClr>
                <a:schemeClr val="dk1"/>
              </a:buClr>
              <a:buSzPts val="1100"/>
              <a:buFont typeface="Arial"/>
              <a:buNone/>
            </a:pPr>
            <a:r>
              <a:rPr b="1" lang="en-US" sz="1600"/>
              <a:t>Aspects innovants des TIC et de l'apprentissage en ligne</a:t>
            </a:r>
            <a:endParaRPr b="1" sz="1600"/>
          </a:p>
          <a:p>
            <a:pPr indent="0" lvl="0" marL="12694" marR="5077" rtl="0" algn="just">
              <a:lnSpc>
                <a:spcPct val="99300"/>
              </a:lnSpc>
              <a:spcBef>
                <a:spcPts val="0"/>
              </a:spcBef>
              <a:spcAft>
                <a:spcPts val="0"/>
              </a:spcAft>
              <a:buClr>
                <a:schemeClr val="dk1"/>
              </a:buClr>
              <a:buSzPts val="1100"/>
              <a:buFont typeface="Arial"/>
              <a:buNone/>
            </a:pPr>
            <a:r>
              <a:t/>
            </a:r>
            <a:endParaRPr b="1" sz="1700"/>
          </a:p>
          <a:p>
            <a:pPr indent="0" lvl="0" marL="12694" marR="5077" rtl="0" algn="just">
              <a:lnSpc>
                <a:spcPct val="99300"/>
              </a:lnSpc>
              <a:spcBef>
                <a:spcPts val="0"/>
              </a:spcBef>
              <a:spcAft>
                <a:spcPts val="0"/>
              </a:spcAft>
              <a:buClr>
                <a:schemeClr val="dk1"/>
              </a:buClr>
              <a:buSzPts val="1100"/>
              <a:buFont typeface="Arial"/>
              <a:buNone/>
            </a:pPr>
            <a:r>
              <a:rPr lang="en-US" sz="1600"/>
              <a:t>Les TIC et l'apprentissage en ligne sont à la pointe de l'innovation dans le domaine de l'éducation et des opérations commerciales. Ils évoluent en permanence, intégrant les dernières technologies telles que l'IA, la RV et la RA, pour offrir des expériences d'apprentissage immersives et interactives et des solutions commerciales efficaces. Cette innovation constante garantit que les entrepreneurs qui utilisent ces outils restent à la pointe de la technologie.</a:t>
            </a:r>
            <a:endParaRPr sz="1600"/>
          </a:p>
          <a:p>
            <a:pPr indent="0" lvl="0" marL="12695" marR="5078" rtl="0" algn="just">
              <a:lnSpc>
                <a:spcPct val="99300"/>
              </a:lnSpc>
              <a:spcBef>
                <a:spcPts val="0"/>
              </a:spcBef>
              <a:spcAft>
                <a:spcPts val="0"/>
              </a:spcAft>
              <a:buNone/>
            </a:pPr>
            <a:r>
              <a:t/>
            </a:r>
            <a:endParaRPr b="1" sz="1700"/>
          </a:p>
        </p:txBody>
      </p:sp>
      <p:pic>
        <p:nvPicPr>
          <p:cNvPr id="1221" name="Google Shape;1221;p147"/>
          <p:cNvPicPr preferRelativeResize="0"/>
          <p:nvPr/>
        </p:nvPicPr>
        <p:blipFill rotWithShape="1">
          <a:blip r:embed="rId4">
            <a:alphaModFix/>
          </a:blip>
          <a:srcRect b="0" l="0" r="0" t="0"/>
          <a:stretch/>
        </p:blipFill>
        <p:spPr>
          <a:xfrm>
            <a:off x="6964249" y="2192584"/>
            <a:ext cx="2670959" cy="2537180"/>
          </a:xfrm>
          <a:prstGeom prst="rect">
            <a:avLst/>
          </a:prstGeom>
          <a:noFill/>
          <a:ln>
            <a:noFill/>
          </a:ln>
        </p:spPr>
      </p:pic>
      <p:sp>
        <p:nvSpPr>
          <p:cNvPr id="1222" name="Google Shape;1222;p147"/>
          <p:cNvSpPr txBox="1"/>
          <p:nvPr/>
        </p:nvSpPr>
        <p:spPr>
          <a:xfrm>
            <a:off x="1037063" y="1070517"/>
            <a:ext cx="8062200" cy="6003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en-US" sz="1600">
                <a:solidFill>
                  <a:schemeClr val="dk1"/>
                </a:solidFill>
              </a:rPr>
              <a:t>Chapitre 1: Intégration des TIC et de l'apprentissage en ligne dans l'industrie</a:t>
            </a:r>
            <a:endParaRPr b="1" sz="1700"/>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6" name="Shape 1226"/>
        <p:cNvGrpSpPr/>
        <p:nvPr/>
      </p:nvGrpSpPr>
      <p:grpSpPr>
        <a:xfrm>
          <a:off x="0" y="0"/>
          <a:ext cx="0" cy="0"/>
          <a:chOff x="0" y="0"/>
          <a:chExt cx="0" cy="0"/>
        </a:xfrm>
      </p:grpSpPr>
      <p:pic>
        <p:nvPicPr>
          <p:cNvPr id="1227" name="Google Shape;1227;p14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28" name="Google Shape;1228;p148"/>
          <p:cNvSpPr txBox="1"/>
          <p:nvPr/>
        </p:nvSpPr>
        <p:spPr>
          <a:xfrm>
            <a:off x="1048401" y="1005798"/>
            <a:ext cx="8594400" cy="3072300"/>
          </a:xfrm>
          <a:prstGeom prst="rect">
            <a:avLst/>
          </a:prstGeom>
          <a:noFill/>
          <a:ln>
            <a:noFill/>
          </a:ln>
        </p:spPr>
        <p:txBody>
          <a:bodyPr anchorCtr="0" anchor="t" bIns="0" lIns="0" spcFirstLastPara="1" rIns="0" wrap="square" tIns="12675">
            <a:spAutoFit/>
          </a:bodyPr>
          <a:lstStyle/>
          <a:p>
            <a:pPr indent="0" lvl="0" marL="0" rtl="0" algn="l">
              <a:spcBef>
                <a:spcPts val="0"/>
              </a:spcBef>
              <a:spcAft>
                <a:spcPts val="0"/>
              </a:spcAft>
              <a:buNone/>
            </a:pPr>
            <a:r>
              <a:rPr b="1" lang="en-US" sz="1600">
                <a:solidFill>
                  <a:schemeClr val="dk1"/>
                </a:solidFill>
              </a:rPr>
              <a:t>Chapitre 1: Intégration des TIC et de l'apprentissage en ligne dans l'industrie</a:t>
            </a:r>
            <a:endParaRPr b="1" sz="1700"/>
          </a:p>
          <a:p>
            <a:pPr indent="0" lvl="0" marL="0" marR="0" rtl="0" algn="l">
              <a:lnSpc>
                <a:spcPct val="100000"/>
              </a:lnSpc>
              <a:spcBef>
                <a:spcPts val="40"/>
              </a:spcBef>
              <a:spcAft>
                <a:spcPts val="0"/>
              </a:spcAft>
              <a:buNone/>
            </a:pPr>
            <a:r>
              <a:t/>
            </a:r>
            <a:endParaRPr b="0" i="0" sz="1700" u="none" cap="none" strike="noStrike">
              <a:solidFill>
                <a:srgbClr val="000000"/>
              </a:solidFill>
              <a:latin typeface="Arial"/>
              <a:ea typeface="Arial"/>
              <a:cs typeface="Arial"/>
              <a:sym typeface="Arial"/>
            </a:endParaRPr>
          </a:p>
          <a:p>
            <a:pPr indent="0" lvl="0" marL="12694" marR="5077" rtl="0" algn="just">
              <a:lnSpc>
                <a:spcPct val="107300"/>
              </a:lnSpc>
              <a:spcBef>
                <a:spcPts val="1774"/>
              </a:spcBef>
              <a:spcAft>
                <a:spcPts val="0"/>
              </a:spcAft>
              <a:buClr>
                <a:schemeClr val="dk1"/>
              </a:buClr>
              <a:buSzPts val="1100"/>
              <a:buFont typeface="Arial"/>
              <a:buNone/>
            </a:pPr>
            <a:r>
              <a:rPr lang="en-US" sz="1700"/>
              <a:t>Cultiver l'esprit d'entreprise grâce aux TIC et à l'apprentissage en ligne</a:t>
            </a:r>
            <a:endParaRPr sz="1700"/>
          </a:p>
          <a:p>
            <a:pPr indent="0" lvl="0" marL="12694" marR="5077" rtl="0" algn="just">
              <a:lnSpc>
                <a:spcPct val="107300"/>
              </a:lnSpc>
              <a:spcBef>
                <a:spcPts val="1774"/>
              </a:spcBef>
              <a:spcAft>
                <a:spcPts val="0"/>
              </a:spcAft>
              <a:buClr>
                <a:schemeClr val="dk1"/>
              </a:buClr>
              <a:buSzPts val="1100"/>
              <a:buFont typeface="Arial"/>
              <a:buNone/>
            </a:pPr>
            <a:r>
              <a:rPr lang="en-US" sz="1600"/>
              <a:t>En intégrant les TIC et l'apprentissage en ligne, les entrepreneurs peuvent cultiver un état d'esprit adaptatif, créatif et tourné vers l'avenir. Ces outils encouragent l'apprentissage continu, l'expérimentation et l'adoption de nouvelles technologies, qui sont des éléments clés de l'esprit d'entreprise. Ils favorisent également une culture de l'innovation et de l'amélioration constante, essentielle à la réussite entrepreneuriale.</a:t>
            </a:r>
            <a:endParaRPr sz="1600"/>
          </a:p>
          <a:p>
            <a:pPr indent="0" lvl="0" marL="12695" marR="5078" rtl="0" algn="just">
              <a:lnSpc>
                <a:spcPct val="107300"/>
              </a:lnSpc>
              <a:spcBef>
                <a:spcPts val="1774"/>
              </a:spcBef>
              <a:spcAft>
                <a:spcPts val="0"/>
              </a:spcAft>
              <a:buNone/>
            </a:pPr>
            <a:r>
              <a:t/>
            </a:r>
            <a:endParaRPr b="1" sz="1700"/>
          </a:p>
        </p:txBody>
      </p:sp>
      <p:pic>
        <p:nvPicPr>
          <p:cNvPr id="1229" name="Google Shape;1229;p148"/>
          <p:cNvPicPr preferRelativeResize="0"/>
          <p:nvPr/>
        </p:nvPicPr>
        <p:blipFill rotWithShape="1">
          <a:blip r:embed="rId4">
            <a:alphaModFix/>
          </a:blip>
          <a:srcRect b="0" l="0" r="0" t="0"/>
          <a:stretch/>
        </p:blipFill>
        <p:spPr>
          <a:xfrm>
            <a:off x="3038580" y="3767135"/>
            <a:ext cx="4614651" cy="2613170"/>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3" name="Shape 1233"/>
        <p:cNvGrpSpPr/>
        <p:nvPr/>
      </p:nvGrpSpPr>
      <p:grpSpPr>
        <a:xfrm>
          <a:off x="0" y="0"/>
          <a:ext cx="0" cy="0"/>
          <a:chOff x="0" y="0"/>
          <a:chExt cx="0" cy="0"/>
        </a:xfrm>
      </p:grpSpPr>
      <p:pic>
        <p:nvPicPr>
          <p:cNvPr id="1234" name="Google Shape;1234;p14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35" name="Google Shape;1235;p149"/>
          <p:cNvSpPr txBox="1"/>
          <p:nvPr/>
        </p:nvSpPr>
        <p:spPr>
          <a:xfrm>
            <a:off x="1047808" y="1920198"/>
            <a:ext cx="8596200" cy="3258600"/>
          </a:xfrm>
          <a:prstGeom prst="rect">
            <a:avLst/>
          </a:prstGeom>
          <a:noFill/>
          <a:ln>
            <a:noFill/>
          </a:ln>
        </p:spPr>
        <p:txBody>
          <a:bodyPr anchorCtr="0" anchor="t" bIns="0" lIns="0" spcFirstLastPara="1" rIns="0" wrap="square" tIns="12675">
            <a:spAutoFit/>
          </a:bodyPr>
          <a:lstStyle/>
          <a:p>
            <a:pPr indent="0" lvl="0" marL="0" rtl="0" algn="l">
              <a:spcBef>
                <a:spcPts val="0"/>
              </a:spcBef>
              <a:spcAft>
                <a:spcPts val="0"/>
              </a:spcAft>
              <a:buNone/>
            </a:pPr>
            <a:r>
              <a:rPr b="1" lang="en-US" sz="1600">
                <a:solidFill>
                  <a:schemeClr val="dk1"/>
                </a:solidFill>
              </a:rPr>
              <a:t>Chapitre 1: Intégration des TIC et de l'apprentissage en ligne dans l'industrie</a:t>
            </a:r>
            <a:endParaRPr b="1" sz="1700"/>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4" marR="5077" rtl="0" algn="just">
              <a:lnSpc>
                <a:spcPct val="99300"/>
              </a:lnSpc>
              <a:spcBef>
                <a:spcPts val="0"/>
              </a:spcBef>
              <a:spcAft>
                <a:spcPts val="0"/>
              </a:spcAft>
              <a:buClr>
                <a:schemeClr val="dk1"/>
              </a:buClr>
              <a:buSzPts val="1100"/>
              <a:buFont typeface="Arial"/>
              <a:buNone/>
            </a:pPr>
            <a:r>
              <a:rPr b="1" lang="en-US" sz="1600"/>
              <a:t>Accélérer le développement des entreprises grâce aux TIC et à l'apprentissage en ligne</a:t>
            </a:r>
            <a:endParaRPr b="1" sz="1600"/>
          </a:p>
          <a:p>
            <a:pPr indent="0" lvl="0" marL="12694" marR="5077" rtl="0" algn="just">
              <a:lnSpc>
                <a:spcPct val="99300"/>
              </a:lnSpc>
              <a:spcBef>
                <a:spcPts val="0"/>
              </a:spcBef>
              <a:spcAft>
                <a:spcPts val="0"/>
              </a:spcAft>
              <a:buClr>
                <a:schemeClr val="dk1"/>
              </a:buClr>
              <a:buSzPts val="1100"/>
              <a:buFont typeface="Arial"/>
              <a:buNone/>
            </a:pPr>
            <a:r>
              <a:t/>
            </a:r>
            <a:endParaRPr b="1" sz="1700"/>
          </a:p>
          <a:p>
            <a:pPr indent="0" lvl="0" marL="12694" marR="5077" rtl="0" algn="just">
              <a:lnSpc>
                <a:spcPct val="99300"/>
              </a:lnSpc>
              <a:spcBef>
                <a:spcPts val="0"/>
              </a:spcBef>
              <a:spcAft>
                <a:spcPts val="0"/>
              </a:spcAft>
              <a:buClr>
                <a:schemeClr val="dk1"/>
              </a:buClr>
              <a:buSzPts val="1100"/>
              <a:buFont typeface="Arial"/>
              <a:buNone/>
            </a:pPr>
            <a:r>
              <a:rPr lang="en-US" sz="1600"/>
              <a:t>Les TIC et l'apprentissage en ligne peuvent accélérer considérablement le rythme de développement des entreprises. Ils fournissent aux entrepreneurs les outils nécessaires pour mettre en œuvre rapidement des idées commerciales, tester les marchés, recueillir les réactions des clients et adapter les stratégies en conséquence. L'apprentissage en ligne, en particulier, permet aux entrepreneurs de se perfectionner rapidement, garantissant ainsi que leurs entreprises peuvent s'adapter et se développer dans des conditions de marché en constante évolution.</a:t>
            </a:r>
            <a:endParaRPr sz="1600"/>
          </a:p>
          <a:p>
            <a:pPr indent="0" lvl="0" marL="12695" marR="5078" rtl="0" algn="just">
              <a:lnSpc>
                <a:spcPct val="99300"/>
              </a:lnSpc>
              <a:spcBef>
                <a:spcPts val="0"/>
              </a:spcBef>
              <a:spcAft>
                <a:spcPts val="0"/>
              </a:spcAft>
              <a:buNone/>
            </a:pPr>
            <a:r>
              <a:t/>
            </a:r>
            <a:endParaRPr b="1" sz="1700"/>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9" name="Shape 1239"/>
        <p:cNvGrpSpPr/>
        <p:nvPr/>
      </p:nvGrpSpPr>
      <p:grpSpPr>
        <a:xfrm>
          <a:off x="0" y="0"/>
          <a:ext cx="0" cy="0"/>
          <a:chOff x="0" y="0"/>
          <a:chExt cx="0" cy="0"/>
        </a:xfrm>
      </p:grpSpPr>
      <p:pic>
        <p:nvPicPr>
          <p:cNvPr id="1240" name="Google Shape;1240;p15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41" name="Google Shape;1241;p150"/>
          <p:cNvSpPr txBox="1"/>
          <p:nvPr/>
        </p:nvSpPr>
        <p:spPr>
          <a:xfrm>
            <a:off x="1048405" y="996658"/>
            <a:ext cx="8595600" cy="2506200"/>
          </a:xfrm>
          <a:prstGeom prst="rect">
            <a:avLst/>
          </a:prstGeom>
          <a:noFill/>
          <a:ln>
            <a:noFill/>
          </a:ln>
        </p:spPr>
        <p:txBody>
          <a:bodyPr anchorCtr="0" anchor="t" bIns="0" lIns="0" spcFirstLastPara="1" rIns="0" wrap="square" tIns="12675">
            <a:spAutoFit/>
          </a:bodyPr>
          <a:lstStyle/>
          <a:p>
            <a:pPr indent="0" lvl="0" marL="0" marR="1903" rtl="0" algn="ctr">
              <a:lnSpc>
                <a:spcPct val="100000"/>
              </a:lnSpc>
              <a:spcBef>
                <a:spcPts val="0"/>
              </a:spcBef>
              <a:spcAft>
                <a:spcPts val="0"/>
              </a:spcAft>
              <a:buNone/>
            </a:pPr>
            <a:r>
              <a:rPr b="1" lang="en-US" sz="1700"/>
              <a:t>Chapitre 2: Collaborer en ligne au sein du secteur</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800"/>
              </a:lnSpc>
              <a:spcBef>
                <a:spcPts val="0"/>
              </a:spcBef>
              <a:spcAft>
                <a:spcPts val="0"/>
              </a:spcAft>
              <a:buNone/>
            </a:pPr>
            <a:r>
              <a:rPr lang="en-US" sz="1600"/>
              <a:t>Dans le monde des affaires moderne, la possibilité de collaborer en ligne n'est pas seulement une commodité, mais une nécessité, en particulier pour les entrepreneurs qui travaillent souvent avec des équipes, des clients et des partenaires à distance, dans le monde entier. L'avènement des outils de collaboration en ligne a fondamentalement changé le mode de fonctionnement des entreprises, en supprimant les barrières géographiques et en permettant une communication et une gestion de projet en temps réel. Ces outils ont révolutionné les méthodes de travail traditionnelles, favorisant des modes de travail plus dynamiques et plus efficaces.</a:t>
            </a:r>
            <a:endParaRPr b="0" i="0" sz="1600" u="none" cap="none" strike="noStrike">
              <a:solidFill>
                <a:srgbClr val="000000"/>
              </a:solidFill>
              <a:latin typeface="Arial"/>
              <a:ea typeface="Arial"/>
              <a:cs typeface="Arial"/>
              <a:sym typeface="Arial"/>
            </a:endParaRPr>
          </a:p>
        </p:txBody>
      </p:sp>
      <p:pic>
        <p:nvPicPr>
          <p:cNvPr id="1242" name="Google Shape;1242;p150"/>
          <p:cNvPicPr preferRelativeResize="0"/>
          <p:nvPr/>
        </p:nvPicPr>
        <p:blipFill rotWithShape="1">
          <a:blip r:embed="rId4">
            <a:alphaModFix/>
          </a:blip>
          <a:srcRect b="0" l="0" r="0" t="0"/>
          <a:stretch/>
        </p:blipFill>
        <p:spPr>
          <a:xfrm>
            <a:off x="2967193" y="3592599"/>
            <a:ext cx="4757425" cy="2754134"/>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6" name="Shape 1246"/>
        <p:cNvGrpSpPr/>
        <p:nvPr/>
      </p:nvGrpSpPr>
      <p:grpSpPr>
        <a:xfrm>
          <a:off x="0" y="0"/>
          <a:ext cx="0" cy="0"/>
          <a:chOff x="0" y="0"/>
          <a:chExt cx="0" cy="0"/>
        </a:xfrm>
      </p:grpSpPr>
      <p:pic>
        <p:nvPicPr>
          <p:cNvPr id="1247" name="Google Shape;1247;p15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48" name="Google Shape;1248;p151"/>
          <p:cNvSpPr txBox="1"/>
          <p:nvPr/>
        </p:nvSpPr>
        <p:spPr>
          <a:xfrm>
            <a:off x="993565" y="996658"/>
            <a:ext cx="8595000" cy="5518800"/>
          </a:xfrm>
          <a:prstGeom prst="rect">
            <a:avLst/>
          </a:prstGeom>
          <a:noFill/>
          <a:ln>
            <a:noFill/>
          </a:ln>
        </p:spPr>
        <p:txBody>
          <a:bodyPr anchorCtr="0" anchor="t" bIns="0" lIns="0" spcFirstLastPara="1" rIns="0" wrap="square" tIns="12675">
            <a:spAutoFit/>
          </a:bodyPr>
          <a:lstStyle/>
          <a:p>
            <a:pPr indent="0" lvl="0" marL="0" marR="1903" rtl="0" algn="ctr">
              <a:spcBef>
                <a:spcPts val="0"/>
              </a:spcBef>
              <a:spcAft>
                <a:spcPts val="0"/>
              </a:spcAft>
              <a:buNone/>
            </a:pPr>
            <a:r>
              <a:rPr b="1" lang="en-US" sz="1700">
                <a:solidFill>
                  <a:schemeClr val="dk1"/>
                </a:solidFill>
              </a:rPr>
              <a:t>Chapitre 2: Collaborer en ligne au sein du secteur</a:t>
            </a:r>
            <a:endParaRPr b="1" sz="1799"/>
          </a:p>
          <a:p>
            <a:pPr indent="0" lvl="0" marL="0" marR="0" rtl="0" algn="l">
              <a:lnSpc>
                <a:spcPct val="100000"/>
              </a:lnSpc>
              <a:spcBef>
                <a:spcPts val="15"/>
              </a:spcBef>
              <a:spcAft>
                <a:spcPts val="0"/>
              </a:spcAft>
              <a:buNone/>
            </a:pPr>
            <a:r>
              <a:t/>
            </a:r>
            <a:endParaRPr b="0" i="0" sz="1600" u="none" cap="none" strike="noStrike">
              <a:solidFill>
                <a:srgbClr val="000000"/>
              </a:solidFill>
              <a:latin typeface="Arial"/>
              <a:ea typeface="Arial"/>
              <a:cs typeface="Arial"/>
              <a:sym typeface="Arial"/>
            </a:endParaRPr>
          </a:p>
          <a:p>
            <a:pPr indent="0" lvl="0" marL="12694" marR="6347" rtl="0" algn="just">
              <a:lnSpc>
                <a:spcPct val="100200"/>
              </a:lnSpc>
              <a:spcBef>
                <a:spcPts val="0"/>
              </a:spcBef>
              <a:spcAft>
                <a:spcPts val="0"/>
              </a:spcAft>
              <a:buClr>
                <a:schemeClr val="dk1"/>
              </a:buClr>
              <a:buSzPts val="1100"/>
              <a:buFont typeface="Arial"/>
              <a:buNone/>
            </a:pPr>
            <a:r>
              <a:rPr b="1" lang="en-US" sz="1600"/>
              <a:t>Les avantages de la collaboration en ligne</a:t>
            </a:r>
            <a:endParaRPr b="1" sz="1600"/>
          </a:p>
          <a:p>
            <a:pPr indent="0" lvl="0" marL="12694" marR="6347" rtl="0" algn="just">
              <a:lnSpc>
                <a:spcPct val="100200"/>
              </a:lnSpc>
              <a:spcBef>
                <a:spcPts val="0"/>
              </a:spcBef>
              <a:spcAft>
                <a:spcPts val="0"/>
              </a:spcAft>
              <a:buClr>
                <a:schemeClr val="dk1"/>
              </a:buClr>
              <a:buSzPts val="1100"/>
              <a:buFont typeface="Arial"/>
              <a:buNone/>
            </a:pPr>
            <a:r>
              <a:t/>
            </a:r>
            <a:endParaRPr b="1" sz="1799"/>
          </a:p>
          <a:p>
            <a:pPr indent="0" lvl="0" marL="12694" marR="6347" rtl="0" algn="just">
              <a:lnSpc>
                <a:spcPct val="100200"/>
              </a:lnSpc>
              <a:spcBef>
                <a:spcPts val="0"/>
              </a:spcBef>
              <a:spcAft>
                <a:spcPts val="0"/>
              </a:spcAft>
              <a:buClr>
                <a:schemeClr val="dk1"/>
              </a:buClr>
              <a:buSzPts val="1100"/>
              <a:buFont typeface="Arial"/>
              <a:buNone/>
            </a:pPr>
            <a:r>
              <a:rPr lang="en-US" sz="1600"/>
              <a:t>La collaboration en ligne offre une multitude d'avantages. L'amélioration de la communication est l'un des avantages les plus significatifs. Des outils numériques tels que Slack et Microsoft Teams ont transformé les interactions sur le lieu de travail, offrant des fonctions de messagerie instantanée et de vidéoconférence qui rendent la communication plus immédiate et dynamique par rapport aux échanges de courriels traditionnels. Cette immédiateté est cruciale pour la prise de décision rapide et le maintien d'un flux d'informations régulier.</a:t>
            </a:r>
            <a:endParaRPr sz="1600"/>
          </a:p>
          <a:p>
            <a:pPr indent="0" lvl="0" marL="12694" marR="6347" rtl="0" algn="just">
              <a:lnSpc>
                <a:spcPct val="100200"/>
              </a:lnSpc>
              <a:spcBef>
                <a:spcPts val="0"/>
              </a:spcBef>
              <a:spcAft>
                <a:spcPts val="0"/>
              </a:spcAft>
              <a:buClr>
                <a:schemeClr val="dk1"/>
              </a:buClr>
              <a:buSzPts val="1100"/>
              <a:buFont typeface="Arial"/>
              <a:buNone/>
            </a:pPr>
            <a:r>
              <a:rPr lang="en-US" sz="1600"/>
              <a:t>La gestion de projet a également connu une transformation avec l'arrivée d'outils en ligne.  Des plateformes comme Trello et Asana ont redéfini l'organisation des tâches et la coordination de l'équipe, en permettant une définition claire des tâches, la gestion des délais et le suivi des progrès. Cela permet de s'assurer que tous les membres de l'équipe sont alignés et informés de leurs responsabilités et du calendrier du projet.</a:t>
            </a:r>
            <a:endParaRPr sz="1600"/>
          </a:p>
          <a:p>
            <a:pPr indent="0" lvl="0" marL="12694" marR="6347" rtl="0" algn="just">
              <a:lnSpc>
                <a:spcPct val="100200"/>
              </a:lnSpc>
              <a:spcBef>
                <a:spcPts val="0"/>
              </a:spcBef>
              <a:spcAft>
                <a:spcPts val="0"/>
              </a:spcAft>
              <a:buClr>
                <a:schemeClr val="dk1"/>
              </a:buClr>
              <a:buSzPts val="1100"/>
              <a:buFont typeface="Arial"/>
              <a:buNone/>
            </a:pPr>
            <a:r>
              <a:t/>
            </a:r>
            <a:endParaRPr sz="1600"/>
          </a:p>
          <a:p>
            <a:pPr indent="0" lvl="0" marL="12694" marR="6347" rtl="0" algn="just">
              <a:lnSpc>
                <a:spcPct val="100200"/>
              </a:lnSpc>
              <a:spcBef>
                <a:spcPts val="0"/>
              </a:spcBef>
              <a:spcAft>
                <a:spcPts val="0"/>
              </a:spcAft>
              <a:buClr>
                <a:schemeClr val="dk1"/>
              </a:buClr>
              <a:buSzPts val="1100"/>
              <a:buFont typeface="Arial"/>
              <a:buNone/>
            </a:pPr>
            <a:r>
              <a:rPr lang="en-US" sz="1600"/>
              <a:t>En outre, le partage de documents et la collaboration ont été considérablement améliorés grâce à des services basés sur le cloud comme Google Drive et Dropbox. Ces plateformes facilitent le partage, l'édition et la collaboration en temps réel sur les documents, améliorant ainsi la productivité et garantissant que tous les membres de l'équipe ont accès aux dernières versions des documents, réduisant ainsi les erreurs et améliorant l'efficacité du flux de travail.</a:t>
            </a:r>
            <a:endParaRPr sz="1600"/>
          </a:p>
          <a:p>
            <a:pPr indent="0" lvl="0" marL="0" marR="6347" rtl="0" algn="just">
              <a:lnSpc>
                <a:spcPct val="100200"/>
              </a:lnSpc>
              <a:spcBef>
                <a:spcPts val="0"/>
              </a:spcBef>
              <a:spcAft>
                <a:spcPts val="0"/>
              </a:spcAft>
              <a:buNone/>
            </a:pPr>
            <a:r>
              <a:t/>
            </a:r>
            <a:endParaRPr b="1" sz="1799"/>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2" name="Shape 1252"/>
        <p:cNvGrpSpPr/>
        <p:nvPr/>
      </p:nvGrpSpPr>
      <p:grpSpPr>
        <a:xfrm>
          <a:off x="0" y="0"/>
          <a:ext cx="0" cy="0"/>
          <a:chOff x="0" y="0"/>
          <a:chExt cx="0" cy="0"/>
        </a:xfrm>
      </p:grpSpPr>
      <p:pic>
        <p:nvPicPr>
          <p:cNvPr id="1253" name="Google Shape;1253;p15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54" name="Google Shape;1254;p152"/>
          <p:cNvSpPr txBox="1"/>
          <p:nvPr/>
        </p:nvSpPr>
        <p:spPr>
          <a:xfrm>
            <a:off x="1048405" y="996658"/>
            <a:ext cx="8595600" cy="3726000"/>
          </a:xfrm>
          <a:prstGeom prst="rect">
            <a:avLst/>
          </a:prstGeom>
          <a:noFill/>
          <a:ln>
            <a:noFill/>
          </a:ln>
        </p:spPr>
        <p:txBody>
          <a:bodyPr anchorCtr="0" anchor="t" bIns="0" lIns="0" spcFirstLastPara="1" rIns="0" wrap="square" tIns="12675">
            <a:spAutoFit/>
          </a:bodyPr>
          <a:lstStyle/>
          <a:p>
            <a:pPr indent="0" lvl="0" marL="0" marR="1903" rtl="0" algn="ctr">
              <a:spcBef>
                <a:spcPts val="0"/>
              </a:spcBef>
              <a:spcAft>
                <a:spcPts val="0"/>
              </a:spcAft>
              <a:buNone/>
            </a:pPr>
            <a:r>
              <a:rPr b="1" lang="en-US" sz="1700">
                <a:solidFill>
                  <a:schemeClr val="dk1"/>
                </a:solidFill>
              </a:rPr>
              <a:t>Chapitre 2: Collaborer en ligne au sein du secteur</a:t>
            </a:r>
            <a:endParaRPr b="1" sz="1700"/>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4" marR="5077" rtl="0" algn="just">
              <a:lnSpc>
                <a:spcPct val="107100"/>
              </a:lnSpc>
              <a:spcBef>
                <a:spcPts val="10"/>
              </a:spcBef>
              <a:spcAft>
                <a:spcPts val="0"/>
              </a:spcAft>
              <a:buClr>
                <a:schemeClr val="dk1"/>
              </a:buClr>
              <a:buSzPts val="1100"/>
              <a:buFont typeface="Arial"/>
              <a:buNone/>
            </a:pPr>
            <a:r>
              <a:rPr b="1" lang="en-US" sz="1600"/>
              <a:t>Construire un réseau numérique</a:t>
            </a:r>
            <a:endParaRPr b="1" sz="1600"/>
          </a:p>
          <a:p>
            <a:pPr indent="0" lvl="0" marL="12694" marR="5077" rtl="0" algn="just">
              <a:lnSpc>
                <a:spcPct val="107100"/>
              </a:lnSpc>
              <a:spcBef>
                <a:spcPts val="10"/>
              </a:spcBef>
              <a:spcAft>
                <a:spcPts val="0"/>
              </a:spcAft>
              <a:buClr>
                <a:schemeClr val="dk1"/>
              </a:buClr>
              <a:buSzPts val="1100"/>
              <a:buFont typeface="Arial"/>
              <a:buNone/>
            </a:pPr>
            <a:r>
              <a:t/>
            </a:r>
            <a:endParaRPr b="1" sz="1700"/>
          </a:p>
          <a:p>
            <a:pPr indent="0" lvl="0" marL="12694" marR="5077" rtl="0" algn="just">
              <a:lnSpc>
                <a:spcPct val="107100"/>
              </a:lnSpc>
              <a:spcBef>
                <a:spcPts val="10"/>
              </a:spcBef>
              <a:spcAft>
                <a:spcPts val="0"/>
              </a:spcAft>
              <a:buClr>
                <a:schemeClr val="dk1"/>
              </a:buClr>
              <a:buSzPts val="1100"/>
              <a:buFont typeface="Arial"/>
              <a:buNone/>
            </a:pPr>
            <a:r>
              <a:rPr lang="en-US" sz="1600"/>
              <a:t>Pour les entrepreneurs, la construction d'un réseau numérique est cruciale. L'utilisation des plateformes de médias sociaux, en particulier LinkedIn, est inestimable pour le réseautage professionnel. Ces plateformes permettent aux entrepreneurs d'entrer en contact avec des pairs du secteur, des clients potentiels et des mentors, élargissant ainsi leur réseau professionnel au-delà des limites géographiques.</a:t>
            </a:r>
            <a:endParaRPr sz="1600"/>
          </a:p>
          <a:p>
            <a:pPr indent="0" lvl="0" marL="12694" marR="5077" rtl="0" algn="just">
              <a:lnSpc>
                <a:spcPct val="107100"/>
              </a:lnSpc>
              <a:spcBef>
                <a:spcPts val="10"/>
              </a:spcBef>
              <a:spcAft>
                <a:spcPts val="0"/>
              </a:spcAft>
              <a:buClr>
                <a:schemeClr val="dk1"/>
              </a:buClr>
              <a:buSzPts val="1100"/>
              <a:buFont typeface="Arial"/>
              <a:buNone/>
            </a:pPr>
            <a:r>
              <a:rPr lang="en-US" sz="1600"/>
              <a:t>La participation à des forums en ligne et à des communautés sectorielles peut également s'avérer très bénéfique. Ces plateformes offrent une mine de connaissances, permettent de demander des conseils, de partager des expériences et peuvent contribuer à l'établissement de relations professionnelles fructueuses.</a:t>
            </a:r>
            <a:endParaRPr sz="1600"/>
          </a:p>
          <a:p>
            <a:pPr indent="0" lvl="0" marL="12695" marR="5078" rtl="0" algn="just">
              <a:lnSpc>
                <a:spcPct val="107100"/>
              </a:lnSpc>
              <a:spcBef>
                <a:spcPts val="10"/>
              </a:spcBef>
              <a:spcAft>
                <a:spcPts val="0"/>
              </a:spcAft>
              <a:buNone/>
            </a:pPr>
            <a:r>
              <a:t/>
            </a:r>
            <a:endParaRPr b="1" sz="1700"/>
          </a:p>
        </p:txBody>
      </p:sp>
      <p:pic>
        <p:nvPicPr>
          <p:cNvPr id="1255" name="Google Shape;1255;p152"/>
          <p:cNvPicPr preferRelativeResize="0"/>
          <p:nvPr/>
        </p:nvPicPr>
        <p:blipFill rotWithShape="1">
          <a:blip r:embed="rId4">
            <a:alphaModFix/>
          </a:blip>
          <a:srcRect b="0" l="0" r="0" t="0"/>
          <a:stretch/>
        </p:blipFill>
        <p:spPr>
          <a:xfrm>
            <a:off x="3535574" y="4574324"/>
            <a:ext cx="3620651" cy="2002350"/>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9" name="Shape 1259"/>
        <p:cNvGrpSpPr/>
        <p:nvPr/>
      </p:nvGrpSpPr>
      <p:grpSpPr>
        <a:xfrm>
          <a:off x="0" y="0"/>
          <a:ext cx="0" cy="0"/>
          <a:chOff x="0" y="0"/>
          <a:chExt cx="0" cy="0"/>
        </a:xfrm>
      </p:grpSpPr>
      <p:pic>
        <p:nvPicPr>
          <p:cNvPr id="1260" name="Google Shape;1260;p153"/>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1261" name="Google Shape;1261;p153"/>
          <p:cNvSpPr txBox="1"/>
          <p:nvPr/>
        </p:nvSpPr>
        <p:spPr>
          <a:xfrm>
            <a:off x="1044803" y="1699185"/>
            <a:ext cx="8599500" cy="4469700"/>
          </a:xfrm>
          <a:prstGeom prst="rect">
            <a:avLst/>
          </a:prstGeom>
          <a:noFill/>
          <a:ln>
            <a:noFill/>
          </a:ln>
        </p:spPr>
        <p:txBody>
          <a:bodyPr anchorCtr="0" anchor="t" bIns="0" lIns="0" spcFirstLastPara="1" rIns="0" wrap="square" tIns="12675">
            <a:spAutoFit/>
          </a:bodyPr>
          <a:lstStyle/>
          <a:p>
            <a:pPr indent="0" lvl="0" marL="0" marR="1903" rtl="0" algn="ctr">
              <a:spcBef>
                <a:spcPts val="0"/>
              </a:spcBef>
              <a:spcAft>
                <a:spcPts val="0"/>
              </a:spcAft>
              <a:buNone/>
            </a:pPr>
            <a:r>
              <a:rPr b="1" lang="en-US" sz="1600">
                <a:solidFill>
                  <a:schemeClr val="dk1"/>
                </a:solidFill>
              </a:rPr>
              <a:t>Chapitre 2: Collaborer en ligne au sein du secteur</a:t>
            </a:r>
            <a:endParaRPr b="1" sz="1600"/>
          </a:p>
          <a:p>
            <a:pPr indent="0" lvl="0" marL="0" marR="0" rtl="0" algn="l">
              <a:lnSpc>
                <a:spcPct val="100000"/>
              </a:lnSpc>
              <a:spcBef>
                <a:spcPts val="30"/>
              </a:spcBef>
              <a:spcAft>
                <a:spcPts val="0"/>
              </a:spcAft>
              <a:buNone/>
            </a:pPr>
            <a:r>
              <a:t/>
            </a:r>
            <a:endParaRPr b="0" i="0" sz="1600" u="none" cap="none" strike="noStrike">
              <a:solidFill>
                <a:srgbClr val="000000"/>
              </a:solidFill>
              <a:latin typeface="Arial"/>
              <a:ea typeface="Arial"/>
              <a:cs typeface="Arial"/>
              <a:sym typeface="Arial"/>
            </a:endParaRPr>
          </a:p>
          <a:p>
            <a:pPr indent="0" lvl="0" marL="12694" marR="5077" rtl="0" algn="just">
              <a:lnSpc>
                <a:spcPct val="106800"/>
              </a:lnSpc>
              <a:spcBef>
                <a:spcPts val="0"/>
              </a:spcBef>
              <a:spcAft>
                <a:spcPts val="0"/>
              </a:spcAft>
              <a:buClr>
                <a:schemeClr val="dk1"/>
              </a:buClr>
              <a:buSzPts val="1100"/>
              <a:buFont typeface="Arial"/>
              <a:buNone/>
            </a:pPr>
            <a:r>
              <a:rPr b="1" lang="en-US" sz="1600"/>
              <a:t>Travail et gestion des équipes virtuelles</a:t>
            </a:r>
            <a:endParaRPr b="1" sz="1600"/>
          </a:p>
          <a:p>
            <a:pPr indent="0" lvl="0" marL="12694" marR="5077" rtl="0" algn="just">
              <a:lnSpc>
                <a:spcPct val="106800"/>
              </a:lnSpc>
              <a:spcBef>
                <a:spcPts val="0"/>
              </a:spcBef>
              <a:spcAft>
                <a:spcPts val="0"/>
              </a:spcAft>
              <a:buClr>
                <a:schemeClr val="dk1"/>
              </a:buClr>
              <a:buSzPts val="1100"/>
              <a:buFont typeface="Arial"/>
              <a:buNone/>
            </a:pPr>
            <a:r>
              <a:t/>
            </a:r>
            <a:endParaRPr b="1" sz="1700"/>
          </a:p>
          <a:p>
            <a:pPr indent="0" lvl="0" marL="12694" marR="5077" rtl="0" algn="just">
              <a:lnSpc>
                <a:spcPct val="106800"/>
              </a:lnSpc>
              <a:spcBef>
                <a:spcPts val="0"/>
              </a:spcBef>
              <a:spcAft>
                <a:spcPts val="0"/>
              </a:spcAft>
              <a:buClr>
                <a:schemeClr val="dk1"/>
              </a:buClr>
              <a:buSzPts val="1100"/>
              <a:buFont typeface="Arial"/>
              <a:buNone/>
            </a:pPr>
            <a:r>
              <a:rPr lang="en-US" sz="1600"/>
              <a:t>Gérer efficacement des équipes à distance est une compétence que les entrepreneurs modernes doivent maîtriser.  La première étape de ce processus consiste à définir des attentes claires. Il s'agit de définir les rôles, les responsabilités et les objectifs du projet afin de s'assurer que chaque membre de l'équipe comprend ses tâches et les objectifs plus larges du projet.</a:t>
            </a:r>
            <a:endParaRPr sz="1600"/>
          </a:p>
          <a:p>
            <a:pPr indent="0" lvl="0" marL="12694" marR="5077" rtl="0" algn="just">
              <a:lnSpc>
                <a:spcPct val="106800"/>
              </a:lnSpc>
              <a:spcBef>
                <a:spcPts val="0"/>
              </a:spcBef>
              <a:spcAft>
                <a:spcPts val="0"/>
              </a:spcAft>
              <a:buClr>
                <a:schemeClr val="dk1"/>
              </a:buClr>
              <a:buSzPts val="1100"/>
              <a:buFont typeface="Arial"/>
              <a:buNone/>
            </a:pPr>
            <a:r>
              <a:t/>
            </a:r>
            <a:endParaRPr sz="1600"/>
          </a:p>
          <a:p>
            <a:pPr indent="0" lvl="0" marL="12694" marR="5077" rtl="0" algn="just">
              <a:lnSpc>
                <a:spcPct val="106800"/>
              </a:lnSpc>
              <a:spcBef>
                <a:spcPts val="0"/>
              </a:spcBef>
              <a:spcAft>
                <a:spcPts val="0"/>
              </a:spcAft>
              <a:buClr>
                <a:schemeClr val="dk1"/>
              </a:buClr>
              <a:buSzPts val="1100"/>
              <a:buFont typeface="Arial"/>
              <a:buNone/>
            </a:pPr>
            <a:r>
              <a:rPr lang="en-US" sz="1600"/>
              <a:t>Une communication régulière est essentielle dans un environnement virtuel. L'organisation de réunions et de contrôles réguliers permet de suivre les progrès accomplis, de relever rapidement les défis et de maintenir un sentiment de cohésion au sein de l'équipe. En outre, il est essentiel de créer une culture d'équipe forte, même dans un environnement virtuel. L'organisation d'activités de renforcement de l'équipe virtuelle et de réunions informelles en ligne peut contribuer à créer un sentiment d'appartenance et de camaraderie parmi les membres de l'équipe.</a:t>
            </a:r>
            <a:endParaRPr sz="1600"/>
          </a:p>
          <a:p>
            <a:pPr indent="0" lvl="0" marL="12695" marR="5078" rtl="0" algn="just">
              <a:lnSpc>
                <a:spcPct val="106800"/>
              </a:lnSpc>
              <a:spcBef>
                <a:spcPts val="0"/>
              </a:spcBef>
              <a:spcAft>
                <a:spcPts val="0"/>
              </a:spcAft>
              <a:buNone/>
            </a:pPr>
            <a:r>
              <a:t/>
            </a:r>
            <a:endParaRPr b="1" sz="1700"/>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5" name="Shape 1265"/>
        <p:cNvGrpSpPr/>
        <p:nvPr/>
      </p:nvGrpSpPr>
      <p:grpSpPr>
        <a:xfrm>
          <a:off x="0" y="0"/>
          <a:ext cx="0" cy="0"/>
          <a:chOff x="0" y="0"/>
          <a:chExt cx="0" cy="0"/>
        </a:xfrm>
      </p:grpSpPr>
      <p:pic>
        <p:nvPicPr>
          <p:cNvPr id="1266" name="Google Shape;1266;p15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67" name="Google Shape;1267;p154"/>
          <p:cNvSpPr txBox="1"/>
          <p:nvPr/>
        </p:nvSpPr>
        <p:spPr>
          <a:xfrm>
            <a:off x="1048405" y="996658"/>
            <a:ext cx="8596200" cy="5875500"/>
          </a:xfrm>
          <a:prstGeom prst="rect">
            <a:avLst/>
          </a:prstGeom>
          <a:noFill/>
          <a:ln>
            <a:noFill/>
          </a:ln>
        </p:spPr>
        <p:txBody>
          <a:bodyPr anchorCtr="0" anchor="t" bIns="0" lIns="0" spcFirstLastPara="1" rIns="0" wrap="square" tIns="12675">
            <a:spAutoFit/>
          </a:bodyPr>
          <a:lstStyle/>
          <a:p>
            <a:pPr indent="0" lvl="0" marL="0" marR="1903" rtl="0" algn="ctr">
              <a:spcBef>
                <a:spcPts val="0"/>
              </a:spcBef>
              <a:spcAft>
                <a:spcPts val="0"/>
              </a:spcAft>
              <a:buNone/>
            </a:pPr>
            <a:r>
              <a:rPr b="1" lang="en-US" sz="1600">
                <a:solidFill>
                  <a:schemeClr val="dk1"/>
                </a:solidFill>
              </a:rPr>
              <a:t>Chapitre 2: Collaborer en ligne au sein du secteur</a:t>
            </a:r>
            <a:endParaRPr b="1" sz="1799"/>
          </a:p>
          <a:p>
            <a:pPr indent="0" lvl="0" marL="0" marR="0" rtl="0" algn="l">
              <a:lnSpc>
                <a:spcPct val="100000"/>
              </a:lnSpc>
              <a:spcBef>
                <a:spcPts val="30"/>
              </a:spcBef>
              <a:spcAft>
                <a:spcPts val="0"/>
              </a:spcAft>
              <a:buNone/>
            </a:pPr>
            <a:r>
              <a:t/>
            </a:r>
            <a:endParaRPr b="0" i="0" sz="2299" u="none" cap="none" strike="noStrike">
              <a:solidFill>
                <a:srgbClr val="000000"/>
              </a:solidFill>
              <a:latin typeface="Arial"/>
              <a:ea typeface="Arial"/>
              <a:cs typeface="Arial"/>
              <a:sym typeface="Arial"/>
            </a:endParaRPr>
          </a:p>
          <a:p>
            <a:pPr indent="0" lvl="0" marL="12694" marR="5712" rtl="0" algn="just">
              <a:lnSpc>
                <a:spcPct val="107300"/>
              </a:lnSpc>
              <a:spcBef>
                <a:spcPts val="0"/>
              </a:spcBef>
              <a:spcAft>
                <a:spcPts val="0"/>
              </a:spcAft>
              <a:buClr>
                <a:schemeClr val="dk1"/>
              </a:buClr>
              <a:buSzPts val="1100"/>
              <a:buFont typeface="Arial"/>
              <a:buNone/>
            </a:pPr>
            <a:r>
              <a:rPr b="1" lang="en-US" sz="1600"/>
              <a:t>Le rôle de la collaboration en ligne dans la promotion de l'esprit d'entreprise</a:t>
            </a:r>
            <a:endParaRPr b="1" sz="1600"/>
          </a:p>
          <a:p>
            <a:pPr indent="0" lvl="0" marL="12694" marR="5712" rtl="0" algn="just">
              <a:lnSpc>
                <a:spcPct val="107300"/>
              </a:lnSpc>
              <a:spcBef>
                <a:spcPts val="0"/>
              </a:spcBef>
              <a:spcAft>
                <a:spcPts val="0"/>
              </a:spcAft>
              <a:buClr>
                <a:schemeClr val="dk1"/>
              </a:buClr>
              <a:buSzPts val="1100"/>
              <a:buFont typeface="Arial"/>
              <a:buNone/>
            </a:pPr>
            <a:r>
              <a:t/>
            </a:r>
            <a:endParaRPr b="1" sz="1799"/>
          </a:p>
          <a:p>
            <a:pPr indent="0" lvl="0" marL="12694" marR="5712" rtl="0" algn="just">
              <a:lnSpc>
                <a:spcPct val="107300"/>
              </a:lnSpc>
              <a:spcBef>
                <a:spcPts val="0"/>
              </a:spcBef>
              <a:spcAft>
                <a:spcPts val="0"/>
              </a:spcAft>
              <a:buSzPts val="1100"/>
              <a:buNone/>
            </a:pPr>
            <a:r>
              <a:rPr lang="en-US" sz="1600"/>
              <a:t>Les outils de collaboration en ligne jouent un rôle clé dans la promotion d'un écosystème entrepreneurial. Ils permettent aux entrepreneurs de partager des connaissances et des ressources, de collaborer à des projets et d'accéder aux marchés mondiaux. Cette interconnexion favorise non seulement l'innovation, mais fournit également aux entrepreneurs les outils et les opportunités nécessaires pour développer leurs activités et atteindre de nouveaux sommets.</a:t>
            </a:r>
            <a:endParaRPr sz="1600"/>
          </a:p>
          <a:p>
            <a:pPr indent="0" lvl="0" marL="0" marR="0" rtl="0" algn="l">
              <a:lnSpc>
                <a:spcPct val="100000"/>
              </a:lnSpc>
              <a:spcBef>
                <a:spcPts val="50"/>
              </a:spcBef>
              <a:spcAft>
                <a:spcPts val="0"/>
              </a:spcAft>
              <a:buNone/>
            </a:pPr>
            <a:r>
              <a:t/>
            </a:r>
            <a:endParaRPr b="0" i="0" sz="2799" u="none" cap="none" strike="noStrike">
              <a:solidFill>
                <a:srgbClr val="000000"/>
              </a:solidFill>
              <a:latin typeface="Arial"/>
              <a:ea typeface="Arial"/>
              <a:cs typeface="Arial"/>
              <a:sym typeface="Arial"/>
            </a:endParaRPr>
          </a:p>
          <a:p>
            <a:pPr indent="0" lvl="0" marL="12694" marR="5077" rtl="0" algn="just">
              <a:lnSpc>
                <a:spcPct val="107300"/>
              </a:lnSpc>
              <a:spcBef>
                <a:spcPts val="1424"/>
              </a:spcBef>
              <a:spcAft>
                <a:spcPts val="0"/>
              </a:spcAft>
              <a:buClr>
                <a:schemeClr val="dk1"/>
              </a:buClr>
              <a:buSzPts val="1100"/>
              <a:buFont typeface="Arial"/>
              <a:buNone/>
            </a:pPr>
            <a:r>
              <a:rPr b="1" lang="en-US" sz="1600"/>
              <a:t>Conclusion du chapitre 2</a:t>
            </a:r>
            <a:endParaRPr b="1" sz="1600"/>
          </a:p>
          <a:p>
            <a:pPr indent="0" lvl="0" marL="12694" marR="5077" rtl="0" algn="just">
              <a:lnSpc>
                <a:spcPct val="107300"/>
              </a:lnSpc>
              <a:spcBef>
                <a:spcPts val="1424"/>
              </a:spcBef>
              <a:spcAft>
                <a:spcPts val="0"/>
              </a:spcAft>
              <a:buClr>
                <a:schemeClr val="dk1"/>
              </a:buClr>
              <a:buSzPts val="1100"/>
              <a:buFont typeface="Arial"/>
              <a:buNone/>
            </a:pPr>
            <a:r>
              <a:rPr lang="en-US" sz="1600"/>
              <a:t>Le chapitre 2 souligne l'importance de la collaboration en ligne dans l'environnement professionnel actuel. Pour les entrepreneurs, l'utilisation efficace de ces outils et stratégies numériques est essentielle à la création d'une entreprise prospère. La collaboration en ligne permet d'améliorer la productivité, d'instaurer une solide culture d'équipe et d'accéder à un vaste réseau de ressources et d'opportunités mondiales, autant d'éléments essentiels à la réussite d'une entreprise.</a:t>
            </a:r>
            <a:endParaRPr sz="1600"/>
          </a:p>
          <a:p>
            <a:pPr indent="0" lvl="0" marL="12695" marR="5078" rtl="0" algn="just">
              <a:lnSpc>
                <a:spcPct val="107300"/>
              </a:lnSpc>
              <a:spcBef>
                <a:spcPts val="1424"/>
              </a:spcBef>
              <a:spcAft>
                <a:spcPts val="0"/>
              </a:spcAft>
              <a:buNone/>
            </a:pPr>
            <a:r>
              <a:t/>
            </a:r>
            <a:endParaRPr b="1" sz="1799"/>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pic>
        <p:nvPicPr>
          <p:cNvPr id="1272" name="Google Shape;1272;p155"/>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73" name="Google Shape;1273;p155"/>
          <p:cNvSpPr txBox="1"/>
          <p:nvPr/>
        </p:nvSpPr>
        <p:spPr>
          <a:xfrm>
            <a:off x="1048404" y="996659"/>
            <a:ext cx="8596200" cy="2268300"/>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lang="en-US" sz="1600"/>
              <a:t>Chapitre 3: Utilisation de plateformes et d'outils numériques spécifiques à l'industrie</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45"/>
              </a:spcBef>
              <a:spcAft>
                <a:spcPts val="0"/>
              </a:spcAft>
              <a:buNone/>
            </a:pPr>
            <a:r>
              <a:t/>
            </a:r>
            <a:endParaRPr b="0" i="0" sz="2949" u="none" cap="none" strike="noStrike">
              <a:solidFill>
                <a:srgbClr val="000000"/>
              </a:solidFill>
              <a:latin typeface="Arial"/>
              <a:ea typeface="Arial"/>
              <a:cs typeface="Arial"/>
              <a:sym typeface="Arial"/>
            </a:endParaRPr>
          </a:p>
          <a:p>
            <a:pPr indent="0" lvl="0" marL="12695" marR="5078" rtl="0" algn="just">
              <a:lnSpc>
                <a:spcPct val="107300"/>
              </a:lnSpc>
              <a:spcBef>
                <a:spcPts val="0"/>
              </a:spcBef>
              <a:spcAft>
                <a:spcPts val="0"/>
              </a:spcAft>
              <a:buNone/>
            </a:pPr>
            <a:r>
              <a:rPr lang="en-US" sz="1600"/>
              <a:t>Dans le parcours entrepreneurial, l'utilisation de solutions de technologies de l'information et de la communication (TIC) spécifiques à l'industrie peut changer la donne. Ces outils numériques sont conçus pour répondre aux défis et aux besoins spécifiques des différentes industries, offrant aux jeunes entrepreneurs les moyens d'améliorer l'efficacité, de favoriser l'innovation et d'acquérir un avantage concurrentiel.</a:t>
            </a:r>
            <a:endParaRPr b="0" i="0" sz="1600" u="none" cap="none" strike="noStrike">
              <a:solidFill>
                <a:srgbClr val="000000"/>
              </a:solidFill>
              <a:latin typeface="Arial"/>
              <a:ea typeface="Arial"/>
              <a:cs typeface="Arial"/>
              <a:sym typeface="Arial"/>
            </a:endParaRPr>
          </a:p>
        </p:txBody>
      </p:sp>
      <p:pic>
        <p:nvPicPr>
          <p:cNvPr id="1274" name="Google Shape;1274;p155"/>
          <p:cNvPicPr preferRelativeResize="0"/>
          <p:nvPr/>
        </p:nvPicPr>
        <p:blipFill rotWithShape="1">
          <a:blip r:embed="rId4">
            <a:alphaModFix/>
          </a:blip>
          <a:srcRect b="0" l="0" r="0" t="0"/>
          <a:stretch/>
        </p:blipFill>
        <p:spPr>
          <a:xfrm>
            <a:off x="3305642" y="3779837"/>
            <a:ext cx="3920348" cy="2340135"/>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8" name="Shape 1278"/>
        <p:cNvGrpSpPr/>
        <p:nvPr/>
      </p:nvGrpSpPr>
      <p:grpSpPr>
        <a:xfrm>
          <a:off x="0" y="0"/>
          <a:ext cx="0" cy="0"/>
          <a:chOff x="0" y="0"/>
          <a:chExt cx="0" cy="0"/>
        </a:xfrm>
      </p:grpSpPr>
      <p:pic>
        <p:nvPicPr>
          <p:cNvPr id="1279" name="Google Shape;1279;p15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80" name="Google Shape;1280;p156"/>
          <p:cNvSpPr txBox="1"/>
          <p:nvPr/>
        </p:nvSpPr>
        <p:spPr>
          <a:xfrm>
            <a:off x="669073" y="996658"/>
            <a:ext cx="9567600" cy="6181500"/>
          </a:xfrm>
          <a:prstGeom prst="rect">
            <a:avLst/>
          </a:prstGeom>
          <a:noFill/>
          <a:ln>
            <a:noFill/>
          </a:ln>
        </p:spPr>
        <p:txBody>
          <a:bodyPr anchorCtr="0" anchor="t" bIns="0" lIns="0" spcFirstLastPara="1" rIns="0" wrap="square" tIns="12675">
            <a:spAutoFit/>
          </a:bodyPr>
          <a:lstStyle/>
          <a:p>
            <a:pPr indent="0" lvl="0" marL="571500" rtl="0" algn="l">
              <a:spcBef>
                <a:spcPts val="0"/>
              </a:spcBef>
              <a:spcAft>
                <a:spcPts val="0"/>
              </a:spcAft>
              <a:buClr>
                <a:schemeClr val="dk1"/>
              </a:buClr>
              <a:buFont typeface="Arial"/>
              <a:buNone/>
            </a:pPr>
            <a:r>
              <a:rPr b="1" lang="en-US" sz="1600">
                <a:solidFill>
                  <a:schemeClr val="dk1"/>
                </a:solidFill>
              </a:rPr>
              <a:t>Chapitre 3: Utilisation de plateformes et d'outils numériques spécifiques à l'industrie</a:t>
            </a:r>
            <a:endParaRPr sz="1600">
              <a:solidFill>
                <a:schemeClr val="dk1"/>
              </a:solidFill>
            </a:endParaRPr>
          </a:p>
          <a:p>
            <a:pPr indent="0" lvl="0" marL="0" marR="0" rtl="0" algn="l">
              <a:lnSpc>
                <a:spcPct val="100000"/>
              </a:lnSpc>
              <a:spcBef>
                <a:spcPts val="0"/>
              </a:spcBef>
              <a:spcAft>
                <a:spcPts val="0"/>
              </a:spcAft>
              <a:buNone/>
            </a:pPr>
            <a:r>
              <a:t/>
            </a:r>
            <a:endParaRPr b="1" sz="1700"/>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1329"/>
              </a:spcBef>
              <a:spcAft>
                <a:spcPts val="0"/>
              </a:spcAft>
              <a:buNone/>
            </a:pPr>
            <a:r>
              <a:rPr b="1" lang="en-US" sz="1700"/>
              <a:t>Solutions clés en matière de TIC dans divers secteurs</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1569"/>
              </a:spcBef>
              <a:spcAft>
                <a:spcPts val="0"/>
              </a:spcAft>
              <a:buClr>
                <a:srgbClr val="000000"/>
              </a:buClr>
              <a:buSzPts val="1700"/>
              <a:buFont typeface="Noto Sans Symbols"/>
              <a:buChar char="⮚"/>
            </a:pPr>
            <a:r>
              <a:rPr b="1" lang="en-US" sz="1700" u="sng"/>
              <a:t>Pour les entrepreneurs du secteur de la technologie:</a:t>
            </a:r>
            <a:endParaRPr b="1" i="0" sz="1700" u="sng" cap="none" strike="noStrike">
              <a:solidFill>
                <a:srgbClr val="000000"/>
              </a:solidFill>
              <a:latin typeface="Arial"/>
              <a:ea typeface="Arial"/>
              <a:cs typeface="Arial"/>
              <a:sym typeface="Arial"/>
            </a:endParaRPr>
          </a:p>
          <a:p>
            <a:pPr indent="-336550" lvl="0" marL="457200" marR="5712" rtl="0" algn="just">
              <a:lnSpc>
                <a:spcPct val="106800"/>
              </a:lnSpc>
              <a:spcBef>
                <a:spcPts val="5"/>
              </a:spcBef>
              <a:spcAft>
                <a:spcPts val="0"/>
              </a:spcAft>
              <a:buSzPts val="1700"/>
              <a:buChar char="•"/>
            </a:pPr>
            <a:r>
              <a:rPr b="1" lang="en-US" sz="1600"/>
              <a:t>GitHub:</a:t>
            </a:r>
            <a:r>
              <a:rPr b="1" lang="en-US" sz="1700"/>
              <a:t> </a:t>
            </a:r>
            <a:r>
              <a:rPr lang="en-US" sz="1600"/>
              <a:t>Un outil essentiel pour le développement de logiciels, offrant un contrôle de version et une gestion du code source. Il facilite la collaboration sur les projets de codage, ce qui permet aux startups technologiques de gérer plus facilement leur processus de développement.</a:t>
            </a:r>
            <a:endParaRPr sz="1600"/>
          </a:p>
          <a:p>
            <a:pPr indent="0" lvl="0" marL="457200" marR="5712" rtl="0" algn="just">
              <a:lnSpc>
                <a:spcPct val="106800"/>
              </a:lnSpc>
              <a:spcBef>
                <a:spcPts val="5"/>
              </a:spcBef>
              <a:spcAft>
                <a:spcPts val="0"/>
              </a:spcAft>
              <a:buNone/>
            </a:pPr>
            <a:r>
              <a:t/>
            </a:r>
            <a:endParaRPr b="1" sz="1700"/>
          </a:p>
          <a:p>
            <a:pPr indent="-336550" lvl="0" marL="457200" marR="5712" rtl="0" algn="just">
              <a:lnSpc>
                <a:spcPct val="106800"/>
              </a:lnSpc>
              <a:spcBef>
                <a:spcPts val="5"/>
              </a:spcBef>
              <a:spcAft>
                <a:spcPts val="0"/>
              </a:spcAft>
              <a:buSzPts val="1700"/>
              <a:buChar char="•"/>
            </a:pPr>
            <a:r>
              <a:rPr b="1" lang="en-US" sz="1600"/>
              <a:t>AWS (Amazon Web Services):</a:t>
            </a:r>
            <a:r>
              <a:rPr b="1" lang="en-US" sz="1700"/>
              <a:t> </a:t>
            </a:r>
            <a:r>
              <a:rPr lang="en-US" sz="1600"/>
              <a:t>Fournit un large éventail de services basés sur le cloud, y compris la puissance de calcul, les options de stockage et les capacités de mise en réseau, essentiels pour les startups technologiques qui cherchent à étendre leurs opérations.</a:t>
            </a:r>
            <a:endParaRPr b="1" sz="1700"/>
          </a:p>
          <a:p>
            <a:pPr indent="0" lvl="0" marL="0" marR="0" rtl="0" algn="l">
              <a:lnSpc>
                <a:spcPct val="100000"/>
              </a:lnSpc>
              <a:spcBef>
                <a:spcPts val="40"/>
              </a:spcBef>
              <a:spcAft>
                <a:spcPts val="0"/>
              </a:spcAft>
              <a:buNone/>
            </a:pPr>
            <a:r>
              <a:t/>
            </a:r>
            <a:endParaRPr b="0" i="0" sz="17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None/>
            </a:pPr>
            <a:r>
              <a:rPr b="1" lang="en-US" sz="1700"/>
              <a:t>Pour les entrepreneurs du secteur de la création et du design:</a:t>
            </a:r>
            <a:endParaRPr b="1" i="0" sz="1700" u="none" cap="none" strike="noStrike">
              <a:solidFill>
                <a:srgbClr val="000000"/>
              </a:solidFill>
              <a:latin typeface="Arial"/>
              <a:ea typeface="Arial"/>
              <a:cs typeface="Arial"/>
              <a:sym typeface="Arial"/>
            </a:endParaRPr>
          </a:p>
          <a:p>
            <a:pPr indent="-330200" lvl="0" marL="457200" rtl="0" algn="l">
              <a:spcBef>
                <a:spcPts val="160"/>
              </a:spcBef>
              <a:spcAft>
                <a:spcPts val="0"/>
              </a:spcAft>
              <a:buSzPts val="1600"/>
              <a:buChar char="●"/>
            </a:pPr>
            <a:r>
              <a:rPr b="1" lang="en-US" sz="1600"/>
              <a:t>Adobe Creative Cloud:</a:t>
            </a:r>
            <a:r>
              <a:rPr lang="en-US" sz="1600"/>
              <a:t> Offre une suite de logiciels pour la conception graphique, le montage vidéo, le développement web et la photographie, ce qui est essentiel pour les entrepreneurs dans les domaines créatifs.</a:t>
            </a:r>
            <a:endParaRPr sz="1600"/>
          </a:p>
          <a:p>
            <a:pPr indent="0" lvl="0" marL="12694" rtl="0" algn="l">
              <a:spcBef>
                <a:spcPts val="160"/>
              </a:spcBef>
              <a:spcAft>
                <a:spcPts val="0"/>
              </a:spcAft>
              <a:buNone/>
            </a:pPr>
            <a:r>
              <a:t/>
            </a:r>
            <a:endParaRPr b="1" sz="1700"/>
          </a:p>
          <a:p>
            <a:pPr indent="-330200" lvl="0" marL="457200" rtl="0" algn="l">
              <a:spcBef>
                <a:spcPts val="160"/>
              </a:spcBef>
              <a:spcAft>
                <a:spcPts val="0"/>
              </a:spcAft>
              <a:buSzPts val="1600"/>
              <a:buChar char="●"/>
            </a:pPr>
            <a:r>
              <a:rPr b="1" lang="en-US" sz="1600"/>
              <a:t>Canva:</a:t>
            </a:r>
            <a:r>
              <a:rPr lang="en-US" sz="1600"/>
              <a:t> Un outil convivial qui permet aux entrepreneurs ayant une expertise limitée en matière de conception de créer des graphiques de qualité professionnelle pour le marketing et l'image de marque.</a:t>
            </a:r>
            <a:endParaRPr sz="1600"/>
          </a:p>
          <a:p>
            <a:pPr indent="0" lvl="0" marL="12695" marR="0" rtl="0" algn="l">
              <a:lnSpc>
                <a:spcPct val="100000"/>
              </a:lnSpc>
              <a:spcBef>
                <a:spcPts val="160"/>
              </a:spcBef>
              <a:spcAft>
                <a:spcPts val="0"/>
              </a:spcAft>
              <a:buNone/>
            </a:pPr>
            <a:r>
              <a:t/>
            </a:r>
            <a:endParaRPr b="1" sz="1700"/>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4" name="Shape 1284"/>
        <p:cNvGrpSpPr/>
        <p:nvPr/>
      </p:nvGrpSpPr>
      <p:grpSpPr>
        <a:xfrm>
          <a:off x="0" y="0"/>
          <a:ext cx="0" cy="0"/>
          <a:chOff x="0" y="0"/>
          <a:chExt cx="0" cy="0"/>
        </a:xfrm>
      </p:grpSpPr>
      <p:pic>
        <p:nvPicPr>
          <p:cNvPr id="1285" name="Google Shape;1285;p157"/>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86" name="Google Shape;1286;p157"/>
          <p:cNvSpPr txBox="1"/>
          <p:nvPr/>
        </p:nvSpPr>
        <p:spPr>
          <a:xfrm>
            <a:off x="1048404" y="996658"/>
            <a:ext cx="8594400" cy="2805300"/>
          </a:xfrm>
          <a:prstGeom prst="rect">
            <a:avLst/>
          </a:prstGeom>
          <a:noFill/>
          <a:ln>
            <a:noFill/>
          </a:ln>
        </p:spPr>
        <p:txBody>
          <a:bodyPr anchorCtr="0" anchor="t" bIns="0" lIns="0" spcFirstLastPara="1" rIns="0" wrap="square" tIns="12675">
            <a:spAutoFit/>
          </a:bodyPr>
          <a:lstStyle/>
          <a:p>
            <a:pPr indent="0" lvl="0" marL="571500" rtl="0" algn="l">
              <a:spcBef>
                <a:spcPts val="0"/>
              </a:spcBef>
              <a:spcAft>
                <a:spcPts val="0"/>
              </a:spcAft>
              <a:buNone/>
            </a:pPr>
            <a:r>
              <a:rPr b="1" lang="en-US" sz="1600">
                <a:solidFill>
                  <a:schemeClr val="dk1"/>
                </a:solidFill>
              </a:rPr>
              <a:t>Chapitre 3: Utilisation de plateformes et d'outils numériques spécifiques à l'industrie</a:t>
            </a:r>
            <a:endParaRPr b="1" sz="1700"/>
          </a:p>
          <a:p>
            <a:pPr indent="0" lvl="0" marL="0" marR="0" rtl="0" algn="l">
              <a:lnSpc>
                <a:spcPct val="100000"/>
              </a:lnSpc>
              <a:spcBef>
                <a:spcPts val="5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lang="en-US" sz="1700"/>
              <a:t>Pour les entrepreneurs du commerce électronique:</a:t>
            </a:r>
            <a:endParaRPr b="1" i="0" sz="1700" u="none" cap="none" strike="noStrike">
              <a:solidFill>
                <a:srgbClr val="000000"/>
              </a:solidFill>
              <a:latin typeface="Arial"/>
              <a:ea typeface="Arial"/>
              <a:cs typeface="Arial"/>
              <a:sym typeface="Arial"/>
            </a:endParaRPr>
          </a:p>
          <a:p>
            <a:pPr indent="-336550" lvl="0" marL="457200" rtl="0" algn="l">
              <a:spcBef>
                <a:spcPts val="0"/>
              </a:spcBef>
              <a:spcAft>
                <a:spcPts val="0"/>
              </a:spcAft>
              <a:buSzPts val="1700"/>
              <a:buChar char="•"/>
            </a:pPr>
            <a:r>
              <a:rPr b="1" lang="en-US" sz="1600"/>
              <a:t>Shopify:</a:t>
            </a:r>
            <a:r>
              <a:rPr b="1" lang="en-US" sz="1700"/>
              <a:t> </a:t>
            </a:r>
            <a:r>
              <a:rPr lang="en-US" sz="1600"/>
              <a:t>Une plateforme de commerce électronique qui permet aux entrepreneurs de créer facilement une boutique en ligne. Elle intègre diverses fonctionnalités, de la gestion des stocks au traitement des paiements.</a:t>
            </a:r>
            <a:endParaRPr sz="1600"/>
          </a:p>
          <a:p>
            <a:pPr indent="0" lvl="0" marL="457200" rtl="0" algn="l">
              <a:spcBef>
                <a:spcPts val="0"/>
              </a:spcBef>
              <a:spcAft>
                <a:spcPts val="0"/>
              </a:spcAft>
              <a:buNone/>
            </a:pPr>
            <a:r>
              <a:t/>
            </a:r>
            <a:endParaRPr b="1" sz="1700"/>
          </a:p>
          <a:p>
            <a:pPr indent="-336550" lvl="0" marL="457200" rtl="0" algn="l">
              <a:spcBef>
                <a:spcPts val="0"/>
              </a:spcBef>
              <a:spcAft>
                <a:spcPts val="0"/>
              </a:spcAft>
              <a:buSzPts val="1700"/>
              <a:buChar char="•"/>
            </a:pPr>
            <a:r>
              <a:rPr b="1" lang="en-US" sz="1600"/>
              <a:t>WooCommerce:</a:t>
            </a:r>
            <a:r>
              <a:rPr b="1" lang="en-US" sz="1700"/>
              <a:t> </a:t>
            </a:r>
            <a:r>
              <a:rPr lang="en-US" sz="1600"/>
              <a:t>Une plateforme de commerce électronique personnalisable construite sur WordPress, permettant la création d'une boutique en ligne avec un large éventail de plugins et d'extensions.</a:t>
            </a:r>
            <a:endParaRPr sz="1600"/>
          </a:p>
        </p:txBody>
      </p:sp>
      <p:sp>
        <p:nvSpPr>
          <p:cNvPr id="1287" name="Google Shape;1287;p157"/>
          <p:cNvSpPr txBox="1"/>
          <p:nvPr/>
        </p:nvSpPr>
        <p:spPr>
          <a:xfrm>
            <a:off x="1048404" y="4063885"/>
            <a:ext cx="8589900" cy="2037000"/>
          </a:xfrm>
          <a:prstGeom prst="rect">
            <a:avLst/>
          </a:prstGeom>
          <a:noFill/>
          <a:ln>
            <a:noFill/>
          </a:ln>
        </p:spPr>
        <p:txBody>
          <a:bodyPr anchorCtr="0" anchor="t" bIns="0" lIns="0" spcFirstLastPara="1" rIns="0" wrap="square" tIns="130100">
            <a:spAutoFit/>
          </a:bodyPr>
          <a:lstStyle/>
          <a:p>
            <a:pPr indent="-279400" lvl="0" marL="298445" marR="0" rtl="0" algn="l">
              <a:lnSpc>
                <a:spcPct val="100000"/>
              </a:lnSpc>
              <a:spcBef>
                <a:spcPts val="0"/>
              </a:spcBef>
              <a:spcAft>
                <a:spcPts val="0"/>
              </a:spcAft>
              <a:buClr>
                <a:srgbClr val="000000"/>
              </a:buClr>
              <a:buSzPts val="1600"/>
              <a:buFont typeface="Noto Sans Symbols"/>
              <a:buChar char="⮚"/>
            </a:pPr>
            <a:r>
              <a:rPr b="1" lang="en-US" sz="1600"/>
              <a:t>Pour les entrepreneurs du secteur hôtelier:</a:t>
            </a:r>
            <a:endParaRPr b="1" i="0" sz="1600" u="none" cap="none" strike="noStrike">
              <a:solidFill>
                <a:srgbClr val="000000"/>
              </a:solidFill>
              <a:latin typeface="Arial"/>
              <a:ea typeface="Arial"/>
              <a:cs typeface="Arial"/>
              <a:sym typeface="Arial"/>
            </a:endParaRPr>
          </a:p>
          <a:p>
            <a:pPr indent="-336550" lvl="0" marL="457200" rtl="0" algn="l">
              <a:spcBef>
                <a:spcPts val="260"/>
              </a:spcBef>
              <a:spcAft>
                <a:spcPts val="0"/>
              </a:spcAft>
              <a:buSzPts val="1700"/>
              <a:buChar char="•"/>
            </a:pPr>
            <a:r>
              <a:rPr b="1" lang="en-US" sz="1600"/>
              <a:t>Systèmes de réservation:</a:t>
            </a:r>
            <a:r>
              <a:rPr b="1" lang="en-US" sz="1700"/>
              <a:t>	</a:t>
            </a:r>
            <a:r>
              <a:rPr lang="en-US" sz="1600"/>
              <a:t>Des plateformes comme Booking.com et OpenTable rationalisent la gestion des réservations et améliorent le service à la clientèle.</a:t>
            </a:r>
            <a:endParaRPr sz="1600"/>
          </a:p>
          <a:p>
            <a:pPr indent="0" lvl="0" marL="457200" rtl="0" algn="l">
              <a:spcBef>
                <a:spcPts val="260"/>
              </a:spcBef>
              <a:spcAft>
                <a:spcPts val="0"/>
              </a:spcAft>
              <a:buNone/>
            </a:pPr>
            <a:r>
              <a:t/>
            </a:r>
            <a:endParaRPr b="1" sz="1700"/>
          </a:p>
          <a:p>
            <a:pPr indent="-336550" lvl="0" marL="457200" rtl="0" algn="l">
              <a:spcBef>
                <a:spcPts val="260"/>
              </a:spcBef>
              <a:spcAft>
                <a:spcPts val="0"/>
              </a:spcAft>
              <a:buSzPts val="1700"/>
              <a:buChar char="•"/>
            </a:pPr>
            <a:r>
              <a:rPr b="1" lang="en-US" sz="1600"/>
              <a:t>Gestion de la relation client (CRM): </a:t>
            </a:r>
            <a:r>
              <a:rPr lang="en-US" sz="1600"/>
              <a:t>Les systèmes tels que Salesforce et Zoho CRM sont essentiels pour gérer les informations sur les clients et personnaliser les services.</a:t>
            </a:r>
            <a:endParaRPr sz="1600"/>
          </a:p>
          <a:p>
            <a:pPr indent="0" lvl="0" marL="12695" marR="0" rtl="0" algn="just">
              <a:lnSpc>
                <a:spcPct val="100000"/>
              </a:lnSpc>
              <a:spcBef>
                <a:spcPts val="155"/>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1" name="Shape 1291"/>
        <p:cNvGrpSpPr/>
        <p:nvPr/>
      </p:nvGrpSpPr>
      <p:grpSpPr>
        <a:xfrm>
          <a:off x="0" y="0"/>
          <a:ext cx="0" cy="0"/>
          <a:chOff x="0" y="0"/>
          <a:chExt cx="0" cy="0"/>
        </a:xfrm>
      </p:grpSpPr>
      <p:pic>
        <p:nvPicPr>
          <p:cNvPr id="1292" name="Google Shape;1292;p15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93" name="Google Shape;1293;p158"/>
          <p:cNvSpPr txBox="1"/>
          <p:nvPr/>
        </p:nvSpPr>
        <p:spPr>
          <a:xfrm>
            <a:off x="564895" y="1332484"/>
            <a:ext cx="9042300" cy="4806600"/>
          </a:xfrm>
          <a:prstGeom prst="rect">
            <a:avLst/>
          </a:prstGeom>
          <a:noFill/>
          <a:ln>
            <a:noFill/>
          </a:ln>
        </p:spPr>
        <p:txBody>
          <a:bodyPr anchorCtr="0" anchor="t" bIns="0" lIns="0" spcFirstLastPara="1" rIns="0" wrap="square" tIns="12675">
            <a:spAutoFit/>
          </a:bodyPr>
          <a:lstStyle/>
          <a:p>
            <a:pPr indent="0" lvl="0" marL="571500" rtl="0" algn="l">
              <a:spcBef>
                <a:spcPts val="0"/>
              </a:spcBef>
              <a:spcAft>
                <a:spcPts val="0"/>
              </a:spcAft>
              <a:buNone/>
            </a:pPr>
            <a:r>
              <a:rPr b="1" lang="en-US" sz="1600">
                <a:solidFill>
                  <a:schemeClr val="dk1"/>
                </a:solidFill>
              </a:rPr>
              <a:t>Chapitre 3: Utilisation de plateformes et d'outils numériques spécifiques à l'industrie</a:t>
            </a:r>
            <a:endParaRPr b="1" sz="1700"/>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10"/>
              </a:spcBef>
              <a:spcAft>
                <a:spcPts val="0"/>
              </a:spcAft>
              <a:buNone/>
            </a:pPr>
            <a:r>
              <a:t/>
            </a:r>
            <a:endParaRPr b="0" i="0" sz="1600" u="none" cap="none" strike="noStrike">
              <a:solidFill>
                <a:srgbClr val="000000"/>
              </a:solidFill>
              <a:latin typeface="Arial"/>
              <a:ea typeface="Arial"/>
              <a:cs typeface="Arial"/>
              <a:sym typeface="Arial"/>
            </a:endParaRPr>
          </a:p>
          <a:p>
            <a:pPr indent="-279400" lvl="0" marL="298445" marR="0" rtl="0" algn="l">
              <a:lnSpc>
                <a:spcPct val="100000"/>
              </a:lnSpc>
              <a:spcBef>
                <a:spcPts val="0"/>
              </a:spcBef>
              <a:spcAft>
                <a:spcPts val="0"/>
              </a:spcAft>
              <a:buClr>
                <a:srgbClr val="000000"/>
              </a:buClr>
              <a:buSzPts val="1600"/>
              <a:buFont typeface="Noto Sans Symbols"/>
              <a:buChar char="⮚"/>
            </a:pPr>
            <a:r>
              <a:rPr b="1" lang="en-US" sz="1600"/>
              <a:t>Pour les entrepreneurs de l'immobilier:</a:t>
            </a:r>
            <a:endParaRPr b="0" i="0" sz="1600" u="none" cap="none" strike="noStrike">
              <a:solidFill>
                <a:srgbClr val="000000"/>
              </a:solidFill>
              <a:latin typeface="Arial"/>
              <a:ea typeface="Arial"/>
              <a:cs typeface="Arial"/>
              <a:sym typeface="Arial"/>
            </a:endParaRPr>
          </a:p>
          <a:p>
            <a:pPr indent="-330200" lvl="0" marL="457200" rtl="0" algn="l">
              <a:spcBef>
                <a:spcPts val="5"/>
              </a:spcBef>
              <a:spcAft>
                <a:spcPts val="0"/>
              </a:spcAft>
              <a:buSzPts val="1600"/>
              <a:buChar char="•"/>
            </a:pPr>
            <a:r>
              <a:rPr b="1" lang="en-US" sz="1600"/>
              <a:t>Logiciel de visite virtuelle: </a:t>
            </a:r>
            <a:r>
              <a:rPr lang="en-US" sz="1600"/>
              <a:t>Des outils comme Matterport permettent de créer des visites immersives en 3D, ce qui améliore l'expérience d'achat du client.</a:t>
            </a:r>
            <a:endParaRPr sz="1600"/>
          </a:p>
          <a:p>
            <a:pPr indent="0" lvl="0" marL="457200" rtl="0" algn="l">
              <a:spcBef>
                <a:spcPts val="5"/>
              </a:spcBef>
              <a:spcAft>
                <a:spcPts val="0"/>
              </a:spcAft>
              <a:buNone/>
            </a:pPr>
            <a:r>
              <a:t/>
            </a:r>
            <a:endParaRPr b="1" sz="1600"/>
          </a:p>
          <a:p>
            <a:pPr indent="-330200" lvl="0" marL="457200" rtl="0" algn="l">
              <a:spcBef>
                <a:spcPts val="5"/>
              </a:spcBef>
              <a:spcAft>
                <a:spcPts val="0"/>
              </a:spcAft>
              <a:buSzPts val="1600"/>
              <a:buChar char="•"/>
            </a:pPr>
            <a:r>
              <a:rPr b="1" lang="en-US" sz="1600"/>
              <a:t>Outils de gestion immobilière: </a:t>
            </a:r>
            <a:r>
              <a:rPr lang="en-US" sz="1600"/>
              <a:t>Des solutions logicielles telles que Buildium et AppFolio offrent des capacités de gestion immobilière complètes.</a:t>
            </a:r>
            <a:endParaRPr sz="1600"/>
          </a:p>
          <a:p>
            <a:pPr indent="-177800" lvl="0" marL="298445" marR="0" rtl="0" algn="l">
              <a:lnSpc>
                <a:spcPct val="100000"/>
              </a:lnSpc>
              <a:spcBef>
                <a:spcPts val="5"/>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5"/>
              </a:spcBef>
              <a:spcAft>
                <a:spcPts val="0"/>
              </a:spcAft>
              <a:buNone/>
            </a:pPr>
            <a:r>
              <a:t/>
            </a:r>
            <a:endParaRPr b="0" i="0" sz="1700" u="none" cap="none" strike="noStrike">
              <a:solidFill>
                <a:srgbClr val="000000"/>
              </a:solidFill>
              <a:latin typeface="Arial"/>
              <a:ea typeface="Arial"/>
              <a:cs typeface="Arial"/>
              <a:sym typeface="Arial"/>
            </a:endParaRPr>
          </a:p>
          <a:p>
            <a:pPr indent="-279400" lvl="0" marL="386040" marR="0" rtl="0" algn="l">
              <a:lnSpc>
                <a:spcPct val="100000"/>
              </a:lnSpc>
              <a:spcBef>
                <a:spcPts val="1679"/>
              </a:spcBef>
              <a:spcAft>
                <a:spcPts val="0"/>
              </a:spcAft>
              <a:buClr>
                <a:srgbClr val="000000"/>
              </a:buClr>
              <a:buSzPts val="1600"/>
              <a:buFont typeface="Noto Sans Symbols"/>
              <a:buChar char="⮚"/>
            </a:pPr>
            <a:r>
              <a:rPr b="1" lang="en-US" sz="1600"/>
              <a:t>Pour les entrepreneurs manufacturiers:</a:t>
            </a:r>
            <a:endParaRPr b="1" i="0" sz="1600" u="none" cap="none" strike="noStrike">
              <a:solidFill>
                <a:srgbClr val="000000"/>
              </a:solidFill>
              <a:latin typeface="Arial"/>
              <a:ea typeface="Arial"/>
              <a:cs typeface="Arial"/>
              <a:sym typeface="Arial"/>
            </a:endParaRPr>
          </a:p>
          <a:p>
            <a:pPr indent="-330200" lvl="0" marL="457200" marR="5077" rtl="0" algn="l">
              <a:lnSpc>
                <a:spcPct val="107700"/>
              </a:lnSpc>
              <a:spcBef>
                <a:spcPts val="0"/>
              </a:spcBef>
              <a:spcAft>
                <a:spcPts val="0"/>
              </a:spcAft>
              <a:buSzPts val="1600"/>
              <a:buChar char="•"/>
            </a:pPr>
            <a:r>
              <a:rPr b="1" lang="en-US" sz="1600"/>
              <a:t>Outils de gestion de la chaîne d'approvisionnement (SCM): </a:t>
            </a:r>
            <a:r>
              <a:rPr lang="en-US" sz="1600"/>
              <a:t>Des systèmes tels que SAP SCM et Oracle SCM Cloud optimisent l'ensemble du processus de la chaîne d'approvisionnement.</a:t>
            </a:r>
            <a:endParaRPr sz="1600"/>
          </a:p>
          <a:p>
            <a:pPr indent="0" lvl="0" marL="457200" marR="5077" rtl="0" algn="l">
              <a:lnSpc>
                <a:spcPct val="107700"/>
              </a:lnSpc>
              <a:spcBef>
                <a:spcPts val="0"/>
              </a:spcBef>
              <a:spcAft>
                <a:spcPts val="0"/>
              </a:spcAft>
              <a:buNone/>
            </a:pPr>
            <a:r>
              <a:t/>
            </a:r>
            <a:endParaRPr b="1" sz="1600"/>
          </a:p>
          <a:p>
            <a:pPr indent="-330200" lvl="0" marL="457200" marR="5077" rtl="0" algn="l">
              <a:lnSpc>
                <a:spcPct val="107700"/>
              </a:lnSpc>
              <a:spcBef>
                <a:spcPts val="0"/>
              </a:spcBef>
              <a:spcAft>
                <a:spcPts val="0"/>
              </a:spcAft>
              <a:buSzPts val="1600"/>
              <a:buChar char="•"/>
            </a:pPr>
            <a:r>
              <a:rPr b="1" lang="en-US" sz="1600"/>
              <a:t>Logiciels de conception assistée par ordinateur (CAO): </a:t>
            </a:r>
            <a:r>
              <a:rPr lang="en-US" sz="1600"/>
              <a:t>Des outils essentiels comme AutoCAD et SolidWorks soutiennent la conception et l'ingénierie des produits.</a:t>
            </a:r>
            <a:endParaRPr sz="1600"/>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7" name="Shape 1297"/>
        <p:cNvGrpSpPr/>
        <p:nvPr/>
      </p:nvGrpSpPr>
      <p:grpSpPr>
        <a:xfrm>
          <a:off x="0" y="0"/>
          <a:ext cx="0" cy="0"/>
          <a:chOff x="0" y="0"/>
          <a:chExt cx="0" cy="0"/>
        </a:xfrm>
      </p:grpSpPr>
      <p:pic>
        <p:nvPicPr>
          <p:cNvPr id="1298" name="Google Shape;1298;p15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99" name="Google Shape;1299;p159"/>
          <p:cNvSpPr txBox="1"/>
          <p:nvPr/>
        </p:nvSpPr>
        <p:spPr>
          <a:xfrm>
            <a:off x="747132" y="1286589"/>
            <a:ext cx="8982000" cy="3945300"/>
          </a:xfrm>
          <a:prstGeom prst="rect">
            <a:avLst/>
          </a:prstGeom>
          <a:noFill/>
          <a:ln>
            <a:noFill/>
          </a:ln>
        </p:spPr>
        <p:txBody>
          <a:bodyPr anchorCtr="0" anchor="t" bIns="0" lIns="0" spcFirstLastPara="1" rIns="0" wrap="square" tIns="12675">
            <a:spAutoFit/>
          </a:bodyPr>
          <a:lstStyle/>
          <a:p>
            <a:pPr indent="0" lvl="0" marL="571500" rtl="0" algn="l">
              <a:spcBef>
                <a:spcPts val="0"/>
              </a:spcBef>
              <a:spcAft>
                <a:spcPts val="0"/>
              </a:spcAft>
              <a:buNone/>
            </a:pPr>
            <a:r>
              <a:rPr b="1" lang="en-US" sz="1600">
                <a:solidFill>
                  <a:schemeClr val="dk1"/>
                </a:solidFill>
              </a:rPr>
              <a:t>Chapitre 3: Utilisation de plateformes et d'outils numériques spécifiques à l'industrie</a:t>
            </a:r>
            <a:endParaRPr b="1" sz="1700"/>
          </a:p>
          <a:p>
            <a:pPr indent="0" lvl="0" marL="0" marR="0" rtl="0" algn="l">
              <a:lnSpc>
                <a:spcPct val="100000"/>
              </a:lnSpc>
              <a:spcBef>
                <a:spcPts val="25"/>
              </a:spcBef>
              <a:spcAft>
                <a:spcPts val="0"/>
              </a:spcAft>
              <a:buNone/>
            </a:pPr>
            <a:r>
              <a:t/>
            </a:r>
            <a:endParaRPr b="0" i="0" sz="1700" u="none" cap="none" strike="noStrike">
              <a:solidFill>
                <a:srgbClr val="000000"/>
              </a:solidFill>
              <a:latin typeface="Arial"/>
              <a:ea typeface="Arial"/>
              <a:cs typeface="Arial"/>
              <a:sym typeface="Arial"/>
            </a:endParaRPr>
          </a:p>
          <a:p>
            <a:pPr indent="-279400" lvl="0" marL="298445" marR="0" rtl="0" algn="l">
              <a:lnSpc>
                <a:spcPct val="100000"/>
              </a:lnSpc>
              <a:spcBef>
                <a:spcPts val="0"/>
              </a:spcBef>
              <a:spcAft>
                <a:spcPts val="0"/>
              </a:spcAft>
              <a:buClr>
                <a:srgbClr val="000000"/>
              </a:buClr>
              <a:buSzPts val="1600"/>
              <a:buFont typeface="Noto Sans Symbols"/>
              <a:buChar char="⮚"/>
            </a:pPr>
            <a:r>
              <a:rPr b="1" lang="en-US" sz="1600"/>
              <a:t>Pour les entrepreneurs de l'éducation:</a:t>
            </a:r>
            <a:endParaRPr b="0" i="0" sz="1600" u="none" cap="none" strike="noStrike">
              <a:solidFill>
                <a:srgbClr val="000000"/>
              </a:solidFill>
              <a:latin typeface="Arial"/>
              <a:ea typeface="Arial"/>
              <a:cs typeface="Arial"/>
              <a:sym typeface="Arial"/>
            </a:endParaRPr>
          </a:p>
          <a:p>
            <a:pPr indent="-330200" lvl="0" marL="457200" rtl="0" algn="l">
              <a:spcBef>
                <a:spcPts val="0"/>
              </a:spcBef>
              <a:spcAft>
                <a:spcPts val="0"/>
              </a:spcAft>
              <a:buSzPts val="1600"/>
              <a:buChar char="•"/>
            </a:pPr>
            <a:r>
              <a:rPr b="1" lang="en-US" sz="1600"/>
              <a:t>Systèmes de gestion de l'apprentissage (LMS): </a:t>
            </a:r>
            <a:r>
              <a:rPr lang="en-US" sz="1600"/>
              <a:t>des plateformes telles que Canvas et Blackboard sont essentielles pour gérer et diffuser des contenus éducatifs en ligne.</a:t>
            </a:r>
            <a:endParaRPr sz="1600"/>
          </a:p>
          <a:p>
            <a:pPr indent="0" lvl="0" marL="457200" rtl="0" algn="l">
              <a:spcBef>
                <a:spcPts val="0"/>
              </a:spcBef>
              <a:spcAft>
                <a:spcPts val="0"/>
              </a:spcAft>
              <a:buNone/>
            </a:pPr>
            <a:r>
              <a:t/>
            </a:r>
            <a:endParaRPr b="1" sz="1600"/>
          </a:p>
          <a:p>
            <a:pPr indent="-330200" lvl="0" marL="457200" rtl="0" algn="l">
              <a:spcBef>
                <a:spcPts val="0"/>
              </a:spcBef>
              <a:spcAft>
                <a:spcPts val="0"/>
              </a:spcAft>
              <a:buSzPts val="1600"/>
              <a:buChar char="•"/>
            </a:pPr>
            <a:r>
              <a:rPr b="1" lang="en-US" sz="1600"/>
              <a:t>Outils EdTech: </a:t>
            </a:r>
            <a:r>
              <a:rPr lang="en-US" sz="1600"/>
              <a:t>Les outils d'apprentissage interactifs tels que Kahoot ! et Quizlet engagent les étudiants et améliorent l'expérience d'apprentissage.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79400" lvl="0" marL="298445" marR="0" rtl="0" algn="l">
              <a:lnSpc>
                <a:spcPct val="100000"/>
              </a:lnSpc>
              <a:spcBef>
                <a:spcPts val="1579"/>
              </a:spcBef>
              <a:spcAft>
                <a:spcPts val="0"/>
              </a:spcAft>
              <a:buClr>
                <a:srgbClr val="000000"/>
              </a:buClr>
              <a:buSzPts val="1600"/>
              <a:buFont typeface="Noto Sans Symbols"/>
              <a:buChar char="⮚"/>
            </a:pPr>
            <a:r>
              <a:rPr b="1" lang="en-US" sz="1600"/>
              <a:t>Pour les entrepreneurs de l'environnement et du développement durable:</a:t>
            </a:r>
            <a:endParaRPr b="1" i="0" sz="1600" u="none" cap="none" strike="noStrike">
              <a:solidFill>
                <a:srgbClr val="000000"/>
              </a:solidFill>
              <a:latin typeface="Arial"/>
              <a:ea typeface="Arial"/>
              <a:cs typeface="Arial"/>
              <a:sym typeface="Arial"/>
            </a:endParaRPr>
          </a:p>
          <a:p>
            <a:pPr indent="-330200" lvl="0" marL="457200" rtl="0" algn="l">
              <a:spcBef>
                <a:spcPts val="5"/>
              </a:spcBef>
              <a:spcAft>
                <a:spcPts val="0"/>
              </a:spcAft>
              <a:buSzPts val="1600"/>
              <a:buChar char="•"/>
            </a:pPr>
            <a:r>
              <a:rPr b="1" lang="en-US" sz="1600"/>
              <a:t>Logiciel de gestion de l'énergie: </a:t>
            </a:r>
            <a:r>
              <a:rPr lang="en-US" sz="1600"/>
              <a:t>Des outils comme EnergyCAP et Entronix permettent de contrôler et de gérer efficacement l'utilisation de l'énergie.</a:t>
            </a:r>
            <a:endParaRPr sz="1600"/>
          </a:p>
          <a:p>
            <a:pPr indent="0" lvl="0" marL="457200" rtl="0" algn="l">
              <a:spcBef>
                <a:spcPts val="5"/>
              </a:spcBef>
              <a:spcAft>
                <a:spcPts val="0"/>
              </a:spcAft>
              <a:buNone/>
            </a:pPr>
            <a:r>
              <a:t/>
            </a:r>
            <a:endParaRPr b="1" sz="1600"/>
          </a:p>
          <a:p>
            <a:pPr indent="-330200" lvl="0" marL="457200" rtl="0" algn="l">
              <a:spcBef>
                <a:spcPts val="5"/>
              </a:spcBef>
              <a:spcAft>
                <a:spcPts val="0"/>
              </a:spcAft>
              <a:buSzPts val="1600"/>
              <a:buChar char="•"/>
            </a:pPr>
            <a:r>
              <a:rPr b="1" lang="en-US" sz="1600"/>
              <a:t>Applications de gestion des déchets: </a:t>
            </a:r>
            <a:r>
              <a:rPr lang="en-US" sz="1600"/>
              <a:t>Des plateformes telles que RecycleSmart et iRecycle offrent des solutions innovantes pour une gestion efficace des déchets et du recyclage.</a:t>
            </a:r>
            <a:endParaRPr sz="1600"/>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3" name="Shape 1303"/>
        <p:cNvGrpSpPr/>
        <p:nvPr/>
      </p:nvGrpSpPr>
      <p:grpSpPr>
        <a:xfrm>
          <a:off x="0" y="0"/>
          <a:ext cx="0" cy="0"/>
          <a:chOff x="0" y="0"/>
          <a:chExt cx="0" cy="0"/>
        </a:xfrm>
      </p:grpSpPr>
      <p:pic>
        <p:nvPicPr>
          <p:cNvPr id="1304" name="Google Shape;1304;p16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05" name="Google Shape;1305;p160"/>
          <p:cNvSpPr txBox="1"/>
          <p:nvPr/>
        </p:nvSpPr>
        <p:spPr>
          <a:xfrm>
            <a:off x="869985" y="1409253"/>
            <a:ext cx="8601300" cy="4586400"/>
          </a:xfrm>
          <a:prstGeom prst="rect">
            <a:avLst/>
          </a:prstGeom>
          <a:noFill/>
          <a:ln>
            <a:noFill/>
          </a:ln>
        </p:spPr>
        <p:txBody>
          <a:bodyPr anchorCtr="0" anchor="t" bIns="0" lIns="0" spcFirstLastPara="1" rIns="0" wrap="square" tIns="12675">
            <a:spAutoFit/>
          </a:bodyPr>
          <a:lstStyle/>
          <a:p>
            <a:pPr indent="0" lvl="0" marL="571500" rtl="0" algn="l">
              <a:spcBef>
                <a:spcPts val="0"/>
              </a:spcBef>
              <a:spcAft>
                <a:spcPts val="0"/>
              </a:spcAft>
              <a:buNone/>
            </a:pPr>
            <a:r>
              <a:rPr b="1" lang="en-US" sz="1600">
                <a:solidFill>
                  <a:schemeClr val="dk1"/>
                </a:solidFill>
              </a:rPr>
              <a:t>Chapitre 3: Utilisation de plateformes et d'outils numériques spécifiques à l'industrie</a:t>
            </a:r>
            <a:endParaRPr b="1" sz="1700"/>
          </a:p>
          <a:p>
            <a:pPr indent="0" lvl="0" marL="0" marR="0" rtl="0" algn="l">
              <a:lnSpc>
                <a:spcPct val="100000"/>
              </a:lnSpc>
              <a:spcBef>
                <a:spcPts val="50"/>
              </a:spcBef>
              <a:spcAft>
                <a:spcPts val="0"/>
              </a:spcAft>
              <a:buNone/>
            </a:pPr>
            <a:r>
              <a:t/>
            </a:r>
            <a:endParaRPr b="0" i="0" sz="1600" u="none" cap="none" strike="noStrike">
              <a:solidFill>
                <a:srgbClr val="000000"/>
              </a:solidFill>
              <a:latin typeface="Arial"/>
              <a:ea typeface="Arial"/>
              <a:cs typeface="Arial"/>
              <a:sym typeface="Arial"/>
            </a:endParaRPr>
          </a:p>
          <a:p>
            <a:pPr indent="-279400" lvl="0" marL="298445" marR="0" rtl="0" algn="l">
              <a:lnSpc>
                <a:spcPct val="100000"/>
              </a:lnSpc>
              <a:spcBef>
                <a:spcPts val="0"/>
              </a:spcBef>
              <a:spcAft>
                <a:spcPts val="0"/>
              </a:spcAft>
              <a:buClr>
                <a:srgbClr val="000000"/>
              </a:buClr>
              <a:buSzPts val="1600"/>
              <a:buFont typeface="Noto Sans Symbols"/>
              <a:buChar char="⮚"/>
            </a:pPr>
            <a:r>
              <a:rPr b="1" lang="en-US" sz="1600"/>
              <a:t>Pour les entrepreneurs agricoles:</a:t>
            </a:r>
            <a:endParaRPr b="1" i="0" sz="1600" u="none" cap="none" strike="noStrike">
              <a:solidFill>
                <a:srgbClr val="000000"/>
              </a:solidFill>
              <a:latin typeface="Arial"/>
              <a:ea typeface="Arial"/>
              <a:cs typeface="Arial"/>
              <a:sym typeface="Arial"/>
            </a:endParaRPr>
          </a:p>
          <a:p>
            <a:pPr indent="-330200" lvl="0" marL="457200" marR="12059" rtl="0" algn="l">
              <a:lnSpc>
                <a:spcPct val="107700"/>
              </a:lnSpc>
              <a:spcBef>
                <a:spcPts val="0"/>
              </a:spcBef>
              <a:spcAft>
                <a:spcPts val="0"/>
              </a:spcAft>
              <a:buSzPts val="1600"/>
              <a:buChar char="•"/>
            </a:pPr>
            <a:r>
              <a:rPr b="1" lang="en-US" sz="1600"/>
              <a:t>Logiciel de gestion agricole: </a:t>
            </a:r>
            <a:r>
              <a:rPr lang="en-US" sz="1600"/>
              <a:t>Des outils comme AgriWebb et FarmLogs aident à la gestion globale de l'exploitation.</a:t>
            </a:r>
            <a:endParaRPr sz="1600"/>
          </a:p>
          <a:p>
            <a:pPr indent="0" lvl="0" marL="457200" marR="12059" rtl="0" algn="l">
              <a:lnSpc>
                <a:spcPct val="107700"/>
              </a:lnSpc>
              <a:spcBef>
                <a:spcPts val="0"/>
              </a:spcBef>
              <a:spcAft>
                <a:spcPts val="0"/>
              </a:spcAft>
              <a:buNone/>
            </a:pPr>
            <a:r>
              <a:t/>
            </a:r>
            <a:endParaRPr b="1" sz="1600"/>
          </a:p>
          <a:p>
            <a:pPr indent="-330200" lvl="0" marL="457200" marR="12059" rtl="0" algn="l">
              <a:lnSpc>
                <a:spcPct val="107700"/>
              </a:lnSpc>
              <a:spcBef>
                <a:spcPts val="0"/>
              </a:spcBef>
              <a:spcAft>
                <a:spcPts val="0"/>
              </a:spcAft>
              <a:buSzPts val="1600"/>
              <a:buChar char="•"/>
            </a:pPr>
            <a:r>
              <a:rPr b="1" lang="en-US" sz="1600"/>
              <a:t>Technologie de l'agriculture de précision: </a:t>
            </a:r>
            <a:r>
              <a:rPr lang="en-US" sz="1600"/>
              <a:t>Des systèmes avancés comme Trimble Agriculture et John Deere Operations Center utilisent l'analyse des données pour optimiser les pratiques agricoles.</a:t>
            </a:r>
            <a:endParaRPr sz="1600"/>
          </a:p>
          <a:p>
            <a:pPr indent="-177800" lvl="0" marL="285750" marR="0" rtl="0" algn="l">
              <a:lnSpc>
                <a:spcPct val="100000"/>
              </a:lnSpc>
              <a:spcBef>
                <a:spcPts val="35"/>
              </a:spcBef>
              <a:spcAft>
                <a:spcPts val="0"/>
              </a:spcAft>
              <a:buClr>
                <a:srgbClr val="000000"/>
              </a:buClr>
              <a:buSzPts val="1700"/>
              <a:buFont typeface="Noto Sans Symbols"/>
              <a:buNone/>
            </a:pPr>
            <a:r>
              <a:t/>
            </a:r>
            <a:endParaRPr b="1" i="0" sz="1700" u="none" cap="none" strike="noStrike">
              <a:solidFill>
                <a:srgbClr val="000000"/>
              </a:solidFill>
              <a:latin typeface="Arial"/>
              <a:ea typeface="Arial"/>
              <a:cs typeface="Arial"/>
              <a:sym typeface="Arial"/>
            </a:endParaRPr>
          </a:p>
          <a:p>
            <a:pPr indent="-279400" lvl="0" marL="298445" marR="0" rtl="0" algn="l">
              <a:lnSpc>
                <a:spcPct val="100000"/>
              </a:lnSpc>
              <a:spcBef>
                <a:spcPts val="5"/>
              </a:spcBef>
              <a:spcAft>
                <a:spcPts val="0"/>
              </a:spcAft>
              <a:buClr>
                <a:srgbClr val="000000"/>
              </a:buClr>
              <a:buSzPts val="1600"/>
              <a:buFont typeface="Noto Sans Symbols"/>
              <a:buChar char="⮚"/>
            </a:pPr>
            <a:r>
              <a:rPr b="1" lang="en-US" sz="1600"/>
              <a:t>Pour les entrepreneurs du spectacle:</a:t>
            </a:r>
            <a:endParaRPr b="1" i="0" sz="1600" u="none" cap="none" strike="noStrike">
              <a:solidFill>
                <a:srgbClr val="000000"/>
              </a:solidFill>
              <a:latin typeface="Arial"/>
              <a:ea typeface="Arial"/>
              <a:cs typeface="Arial"/>
              <a:sym typeface="Arial"/>
            </a:endParaRPr>
          </a:p>
          <a:p>
            <a:pPr indent="-330200" lvl="0" marL="457200" rtl="0" algn="l">
              <a:spcBef>
                <a:spcPts val="0"/>
              </a:spcBef>
              <a:spcAft>
                <a:spcPts val="0"/>
              </a:spcAft>
              <a:buSzPts val="1600"/>
              <a:buChar char="•"/>
            </a:pPr>
            <a:r>
              <a:rPr b="1" lang="en-US" sz="1600"/>
              <a:t>Plateformes de gestion d'événements:</a:t>
            </a:r>
            <a:r>
              <a:rPr lang="en-US" sz="1600"/>
              <a:t> Des outils tels que Eventbrite et Cvent sont essentiels pour organiser et gérer divers événements.</a:t>
            </a:r>
            <a:endParaRPr sz="1600"/>
          </a:p>
          <a:p>
            <a:pPr indent="0" lvl="0" marL="457200" rtl="0" algn="l">
              <a:spcBef>
                <a:spcPts val="0"/>
              </a:spcBef>
              <a:spcAft>
                <a:spcPts val="0"/>
              </a:spcAft>
              <a:buNone/>
            </a:pPr>
            <a:r>
              <a:t/>
            </a:r>
            <a:endParaRPr b="1" sz="1600"/>
          </a:p>
          <a:p>
            <a:pPr indent="-330200" lvl="0" marL="457200" rtl="0" algn="l">
              <a:spcBef>
                <a:spcPts val="0"/>
              </a:spcBef>
              <a:spcAft>
                <a:spcPts val="0"/>
              </a:spcAft>
              <a:buSzPts val="1600"/>
              <a:buChar char="•"/>
            </a:pPr>
            <a:r>
              <a:rPr b="1" lang="en-US" sz="1600"/>
              <a:t>Diffusion en continu et distribution de contenu: </a:t>
            </a:r>
            <a:r>
              <a:rPr lang="en-US" sz="1600"/>
              <a:t>Des plateformes comme Spotify pour la musique et Vimeo pour le contenu vidéo offrent des canaux efficaces de distribution et de monétisation.</a:t>
            </a:r>
            <a:endParaRPr sz="1600"/>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9" name="Shape 1309"/>
        <p:cNvGrpSpPr/>
        <p:nvPr/>
      </p:nvGrpSpPr>
      <p:grpSpPr>
        <a:xfrm>
          <a:off x="0" y="0"/>
          <a:ext cx="0" cy="0"/>
          <a:chOff x="0" y="0"/>
          <a:chExt cx="0" cy="0"/>
        </a:xfrm>
      </p:grpSpPr>
      <p:pic>
        <p:nvPicPr>
          <p:cNvPr id="1310" name="Google Shape;1310;p16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11" name="Google Shape;1311;p161"/>
          <p:cNvSpPr txBox="1"/>
          <p:nvPr/>
        </p:nvSpPr>
        <p:spPr>
          <a:xfrm>
            <a:off x="624469" y="996658"/>
            <a:ext cx="9333600" cy="3156300"/>
          </a:xfrm>
          <a:prstGeom prst="rect">
            <a:avLst/>
          </a:prstGeom>
          <a:noFill/>
          <a:ln>
            <a:noFill/>
          </a:ln>
        </p:spPr>
        <p:txBody>
          <a:bodyPr anchorCtr="0" anchor="t" bIns="0" lIns="0" spcFirstLastPara="1" rIns="0" wrap="square" tIns="12675">
            <a:spAutoFit/>
          </a:bodyPr>
          <a:lstStyle/>
          <a:p>
            <a:pPr indent="0" lvl="0" marL="571500" rtl="0" algn="l">
              <a:spcBef>
                <a:spcPts val="0"/>
              </a:spcBef>
              <a:spcAft>
                <a:spcPts val="0"/>
              </a:spcAft>
              <a:buNone/>
            </a:pPr>
            <a:r>
              <a:rPr b="1" lang="en-US" sz="1600">
                <a:solidFill>
                  <a:schemeClr val="dk1"/>
                </a:solidFill>
              </a:rPr>
              <a:t>Chapitre 3: Utilisation de plateformes et d'outils numériques spécifiques à l'industrie</a:t>
            </a:r>
            <a:endParaRPr b="1" sz="1700"/>
          </a:p>
          <a:p>
            <a:pPr indent="0" lvl="0" marL="0" marR="0" rtl="0" algn="l">
              <a:lnSpc>
                <a:spcPct val="100000"/>
              </a:lnSpc>
              <a:spcBef>
                <a:spcPts val="25"/>
              </a:spcBef>
              <a:spcAft>
                <a:spcPts val="0"/>
              </a:spcAft>
              <a:buNone/>
            </a:pPr>
            <a:r>
              <a:t/>
            </a:r>
            <a:endParaRPr b="0" i="0" sz="1700" u="none" cap="none" strike="noStrike">
              <a:solidFill>
                <a:srgbClr val="000000"/>
              </a:solidFill>
              <a:latin typeface="Arial"/>
              <a:ea typeface="Arial"/>
              <a:cs typeface="Arial"/>
              <a:sym typeface="Arial"/>
            </a:endParaRPr>
          </a:p>
          <a:p>
            <a:pPr indent="0" lvl="0" marL="12694" marR="5077" rtl="0" algn="just">
              <a:lnSpc>
                <a:spcPct val="107400"/>
              </a:lnSpc>
              <a:spcBef>
                <a:spcPts val="1349"/>
              </a:spcBef>
              <a:spcAft>
                <a:spcPts val="0"/>
              </a:spcAft>
              <a:buClr>
                <a:schemeClr val="dk1"/>
              </a:buClr>
              <a:buSzPts val="1100"/>
              <a:buFont typeface="Arial"/>
              <a:buNone/>
            </a:pPr>
            <a:r>
              <a:rPr b="1" lang="en-US" sz="1600"/>
              <a:t>L'impact transformateur des outils TIC</a:t>
            </a:r>
            <a:endParaRPr b="1" sz="1600"/>
          </a:p>
          <a:p>
            <a:pPr indent="0" lvl="0" marL="12694" marR="5077" rtl="0" algn="just">
              <a:lnSpc>
                <a:spcPct val="107400"/>
              </a:lnSpc>
              <a:spcBef>
                <a:spcPts val="1349"/>
              </a:spcBef>
              <a:spcAft>
                <a:spcPts val="0"/>
              </a:spcAft>
              <a:buClr>
                <a:schemeClr val="dk1"/>
              </a:buClr>
              <a:buSzPts val="1100"/>
              <a:buFont typeface="Arial"/>
              <a:buNone/>
            </a:pPr>
            <a:r>
              <a:rPr lang="en-US" sz="1600"/>
              <a:t>L'adoption de ces solutions TIC transforme les opérations commerciales, permettant aux entrepreneurs d'automatiser les tâches routinières, de rationaliser les processus et de tirer des enseignements précieux de l'analyse des données. Cela permet non seulement d'améliorer la productivité, mais aussi de se concentrer sur les aspects stratégiques de la croissance de l'entreprise. En outre, l'évolutivité de ces outils garantit qu'au fur et à mesure de l'expansion de l'entreprise, l'infrastructure numérique se développe en même temps qu'elle, s'adaptant ainsi aux nouveaux défis et aux nouvelles opportunités.</a:t>
            </a:r>
            <a:endParaRPr sz="1600"/>
          </a:p>
          <a:p>
            <a:pPr indent="0" lvl="0" marL="12695" marR="5078" rtl="0" algn="just">
              <a:lnSpc>
                <a:spcPct val="107400"/>
              </a:lnSpc>
              <a:spcBef>
                <a:spcPts val="1349"/>
              </a:spcBef>
              <a:spcAft>
                <a:spcPts val="0"/>
              </a:spcAft>
              <a:buNone/>
            </a:pPr>
            <a:r>
              <a:t/>
            </a:r>
            <a:endParaRPr b="1" sz="1700"/>
          </a:p>
        </p:txBody>
      </p:sp>
      <p:pic>
        <p:nvPicPr>
          <p:cNvPr id="1312" name="Google Shape;1312;p161"/>
          <p:cNvPicPr preferRelativeResize="0"/>
          <p:nvPr/>
        </p:nvPicPr>
        <p:blipFill rotWithShape="1">
          <a:blip r:embed="rId4">
            <a:alphaModFix/>
          </a:blip>
          <a:srcRect b="0" l="0" r="0" t="0"/>
          <a:stretch/>
        </p:blipFill>
        <p:spPr>
          <a:xfrm>
            <a:off x="2679601" y="3857325"/>
            <a:ext cx="5223350" cy="2856925"/>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6" name="Shape 1316"/>
        <p:cNvGrpSpPr/>
        <p:nvPr/>
      </p:nvGrpSpPr>
      <p:grpSpPr>
        <a:xfrm>
          <a:off x="0" y="0"/>
          <a:ext cx="0" cy="0"/>
          <a:chOff x="0" y="0"/>
          <a:chExt cx="0" cy="0"/>
        </a:xfrm>
      </p:grpSpPr>
      <p:pic>
        <p:nvPicPr>
          <p:cNvPr id="1317" name="Google Shape;1317;p16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18" name="Google Shape;1318;p162"/>
          <p:cNvSpPr txBox="1"/>
          <p:nvPr/>
        </p:nvSpPr>
        <p:spPr>
          <a:xfrm>
            <a:off x="724829" y="996658"/>
            <a:ext cx="8926200" cy="2910000"/>
          </a:xfrm>
          <a:prstGeom prst="rect">
            <a:avLst/>
          </a:prstGeom>
          <a:noFill/>
          <a:ln>
            <a:noFill/>
          </a:ln>
        </p:spPr>
        <p:txBody>
          <a:bodyPr anchorCtr="0" anchor="t" bIns="0" lIns="0" spcFirstLastPara="1" rIns="0" wrap="square" tIns="12675">
            <a:spAutoFit/>
          </a:bodyPr>
          <a:lstStyle/>
          <a:p>
            <a:pPr indent="0" lvl="0" marL="571500" rtl="0" algn="l">
              <a:spcBef>
                <a:spcPts val="0"/>
              </a:spcBef>
              <a:spcAft>
                <a:spcPts val="0"/>
              </a:spcAft>
              <a:buNone/>
            </a:pPr>
            <a:r>
              <a:rPr b="1" lang="en-US" sz="1600">
                <a:solidFill>
                  <a:schemeClr val="dk1"/>
                </a:solidFill>
              </a:rPr>
              <a:t>Chapitre 3: Utilisation de plateformes et d'outils numériques spécifiques à l'industrie</a:t>
            </a:r>
            <a:endParaRPr b="1" sz="1700"/>
          </a:p>
          <a:p>
            <a:pPr indent="0" lvl="0" marL="0" marR="0" rtl="0" algn="l">
              <a:lnSpc>
                <a:spcPct val="100000"/>
              </a:lnSpc>
              <a:spcBef>
                <a:spcPts val="50"/>
              </a:spcBef>
              <a:spcAft>
                <a:spcPts val="0"/>
              </a:spcAft>
              <a:buNone/>
            </a:pPr>
            <a:r>
              <a:t/>
            </a:r>
            <a:endParaRPr b="0" i="0" sz="1700" u="none" cap="none" strike="noStrike">
              <a:solidFill>
                <a:srgbClr val="000000"/>
              </a:solidFill>
              <a:latin typeface="Arial"/>
              <a:ea typeface="Arial"/>
              <a:cs typeface="Arial"/>
              <a:sym typeface="Arial"/>
            </a:endParaRPr>
          </a:p>
          <a:p>
            <a:pPr indent="0" lvl="0" marL="12694" marR="5077" rtl="0" algn="just">
              <a:lnSpc>
                <a:spcPct val="107300"/>
              </a:lnSpc>
              <a:spcBef>
                <a:spcPts val="705"/>
              </a:spcBef>
              <a:spcAft>
                <a:spcPts val="0"/>
              </a:spcAft>
              <a:buClr>
                <a:schemeClr val="dk1"/>
              </a:buClr>
              <a:buSzPts val="1100"/>
              <a:buFont typeface="Arial"/>
              <a:buNone/>
            </a:pPr>
            <a:r>
              <a:rPr b="1" lang="en-US" sz="1600"/>
              <a:t>Favoriser l'innovation et l'avantage concurrentiel</a:t>
            </a:r>
            <a:endParaRPr b="1" sz="1600"/>
          </a:p>
          <a:p>
            <a:pPr indent="0" lvl="0" marL="12694" marR="5077" rtl="0" algn="just">
              <a:lnSpc>
                <a:spcPct val="107300"/>
              </a:lnSpc>
              <a:spcBef>
                <a:spcPts val="705"/>
              </a:spcBef>
              <a:spcAft>
                <a:spcPts val="0"/>
              </a:spcAft>
              <a:buClr>
                <a:schemeClr val="dk1"/>
              </a:buClr>
              <a:buSzPts val="1100"/>
              <a:buFont typeface="Arial"/>
              <a:buNone/>
            </a:pPr>
            <a:r>
              <a:rPr lang="en-US" sz="1600"/>
              <a:t>Au-delà de l'efficacité opérationnelle, ces outils TIC sont des catalyseurs d'innovation. Ils permettent aux entrepreneurs de rester à la pointe des avancées technologiques, d'améliorer continuellement leurs offres et de s'adapter à l'évolution de la dynamique du marché. En tirant parti de ces outils, les entrepreneurs peuvent améliorer l'expérience de leurs clients, développer des produits et des services innovants et conserver un avantage concurrentiel dans leur secteur d'activité.</a:t>
            </a:r>
            <a:endParaRPr sz="1600"/>
          </a:p>
          <a:p>
            <a:pPr indent="0" lvl="0" marL="12695" marR="5078" rtl="0" algn="just">
              <a:lnSpc>
                <a:spcPct val="107300"/>
              </a:lnSpc>
              <a:spcBef>
                <a:spcPts val="705"/>
              </a:spcBef>
              <a:spcAft>
                <a:spcPts val="0"/>
              </a:spcAft>
              <a:buNone/>
            </a:pPr>
            <a:r>
              <a:t/>
            </a:r>
            <a:endParaRPr b="1" sz="1700"/>
          </a:p>
        </p:txBody>
      </p:sp>
      <p:pic>
        <p:nvPicPr>
          <p:cNvPr id="1319" name="Google Shape;1319;p162"/>
          <p:cNvPicPr preferRelativeResize="0"/>
          <p:nvPr/>
        </p:nvPicPr>
        <p:blipFill rotWithShape="1">
          <a:blip r:embed="rId4">
            <a:alphaModFix/>
          </a:blip>
          <a:srcRect b="0" l="0" r="0" t="0"/>
          <a:stretch/>
        </p:blipFill>
        <p:spPr>
          <a:xfrm>
            <a:off x="2832410" y="3710407"/>
            <a:ext cx="5257890" cy="2618412"/>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3" name="Shape 1323"/>
        <p:cNvGrpSpPr/>
        <p:nvPr/>
      </p:nvGrpSpPr>
      <p:grpSpPr>
        <a:xfrm>
          <a:off x="0" y="0"/>
          <a:ext cx="0" cy="0"/>
          <a:chOff x="0" y="0"/>
          <a:chExt cx="0" cy="0"/>
        </a:xfrm>
      </p:grpSpPr>
      <p:pic>
        <p:nvPicPr>
          <p:cNvPr id="1324" name="Google Shape;1324;p163"/>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325" name="Google Shape;1325;p163"/>
          <p:cNvSpPr txBox="1"/>
          <p:nvPr/>
        </p:nvSpPr>
        <p:spPr>
          <a:xfrm>
            <a:off x="1318661" y="719149"/>
            <a:ext cx="6015789"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Resources </a:t>
            </a:r>
            <a:endParaRPr b="0" i="0" sz="1700" u="none" cap="none" strike="noStrike">
              <a:solidFill>
                <a:schemeClr val="dk1"/>
              </a:solidFill>
              <a:latin typeface="Arial"/>
              <a:ea typeface="Arial"/>
              <a:cs typeface="Arial"/>
              <a:sym typeface="Arial"/>
            </a:endParaRPr>
          </a:p>
        </p:txBody>
      </p:sp>
      <p:sp>
        <p:nvSpPr>
          <p:cNvPr id="1326" name="Google Shape;1326;p163"/>
          <p:cNvSpPr txBox="1"/>
          <p:nvPr/>
        </p:nvSpPr>
        <p:spPr>
          <a:xfrm>
            <a:off x="801772" y="1180814"/>
            <a:ext cx="9085427" cy="630937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4"/>
              </a:rPr>
              <a:t>https://www.tutorialspoint.com/entrepreneurship_development/entrepreneurship_development_introduction.htm</a:t>
            </a:r>
            <a:endParaRPr b="0" i="0"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5"/>
              </a:rPr>
              <a:t>https://squareup.com/us/en/the-bottom-line/operating-your-business/8-easy-ways-to-stay-on-top-of-industry-trends</a:t>
            </a:r>
            <a:endParaRPr b="0" i="0"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6"/>
              </a:rPr>
              <a:t>https://www.coursera.org/articles/market-analysis</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7"/>
              </a:rPr>
              <a:t>https://www.forbes.com/sites/forbescoachescouncil/2021/02/18/11-ways-to-stay-up-on-the-latest-industry-developments/</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8"/>
              </a:rPr>
              <a:t>https://www.entrepreneur.com/growing-a-business/7-tips-to-stay-ahead-of-the-curve-in-your-industry/452436</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9"/>
              </a:rPr>
              <a:t>https://www.quora.com/How-do-you-stay-informed-about-industry-trends-and-changes-in-the-market-1</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10"/>
              </a:rPr>
              <a:t>https://medium.com/@priyanka.hashtag/how-to-stay-updated-and-informed-about-industry-trends-and-updates-in-digital-marketing-3573eec5a92a</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11"/>
              </a:rPr>
              <a:t>https://www.shopify.com/blog/market-analysis</a:t>
            </a:r>
            <a:r>
              <a:rPr b="0" i="0" lang="en-US" sz="1700" u="none" cap="none" strike="noStrike">
                <a:solidFill>
                  <a:schemeClr val="dk1"/>
                </a:solidFill>
                <a:latin typeface="Arial"/>
                <a:ea typeface="Arial"/>
                <a:cs typeface="Arial"/>
                <a:sym typeface="Arial"/>
              </a:rPr>
              <a:t> </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"The Skills You Need to Start a Great Business." Mind Tools Content Team.</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Forbes (2021). Pandemic Fuels Global Growth Of Entrepreneurship And Startup Frenzy [online]</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Jennifer Herrity (2023)“A Guide to Entrepreneurial Skills: Definition and Examples”</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Catherine Cote (2020) “MUST-HAVE ENTREPRENEURIAL SKILLS FOR ASPIRING BUSINESS OWNERS”</a:t>
            </a:r>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0" name="Shape 1330"/>
        <p:cNvGrpSpPr/>
        <p:nvPr/>
      </p:nvGrpSpPr>
      <p:grpSpPr>
        <a:xfrm>
          <a:off x="0" y="0"/>
          <a:ext cx="0" cy="0"/>
          <a:chOff x="0" y="0"/>
          <a:chExt cx="0" cy="0"/>
        </a:xfrm>
      </p:grpSpPr>
      <p:pic>
        <p:nvPicPr>
          <p:cNvPr id="1331" name="Google Shape;1331;p164"/>
          <p:cNvPicPr preferRelativeResize="0"/>
          <p:nvPr/>
        </p:nvPicPr>
        <p:blipFill rotWithShape="1">
          <a:blip r:embed="rId3">
            <a:alphaModFix/>
          </a:blip>
          <a:srcRect b="0" l="0" r="0" t="0"/>
          <a:stretch/>
        </p:blipFill>
        <p:spPr>
          <a:xfrm>
            <a:off x="2838" y="-3416"/>
            <a:ext cx="10688975" cy="7559673"/>
          </a:xfrm>
          <a:prstGeom prst="rect">
            <a:avLst/>
          </a:prstGeom>
          <a:noFill/>
          <a:ln>
            <a:noFill/>
          </a:ln>
        </p:spPr>
      </p:pic>
      <p:sp>
        <p:nvSpPr>
          <p:cNvPr id="1332" name="Google Shape;1332;p164"/>
          <p:cNvSpPr txBox="1"/>
          <p:nvPr/>
        </p:nvSpPr>
        <p:spPr>
          <a:xfrm>
            <a:off x="848803" y="1289474"/>
            <a:ext cx="8730093" cy="4801274"/>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4"/>
              </a:rPr>
              <a:t>https://www.investopedia.com/articles/personal-finance/111015/story-uber.asp</a:t>
            </a:r>
            <a:r>
              <a:rPr b="0" i="0" lang="en-US" sz="1700" u="sng" cap="none" strike="noStrike">
                <a:solidFill>
                  <a:srgbClr val="0070C0"/>
                </a:solidFill>
                <a:latin typeface="Arial"/>
                <a:ea typeface="Arial"/>
                <a:cs typeface="Arial"/>
                <a:sym typeface="Arial"/>
              </a:rPr>
              <a:t> </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5"/>
              </a:rPr>
              <a:t>https://startuptalky.com/spotify_success_story/</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6"/>
              </a:rPr>
              <a:t>https://newsroom.spotify.com/company-info/</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7"/>
              </a:rPr>
              <a:t>https://www.forbes.com/sites/daviddawkins/2021/07/07/wise-founders-krmann-and-hinrikus-become-first-estonian-tech-billionaires-after-london-ipo/</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8"/>
              </a:rPr>
              <a:t>https://www.investopedia.com/terms/s/swot.asp</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9"/>
              </a:rPr>
              <a:t>https://www.forentrepreneurs.com/startup-ideation/</a:t>
            </a:r>
            <a:endParaRPr b="0" i="0" sz="1700" u="sng"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Berry, T. (2024, January 3). How to Write and conduct a Competitive Analysis - Bplans. Bplans: Free Business Planning Resources andTemplates </a:t>
            </a:r>
            <a:r>
              <a:rPr b="0" i="0" lang="en-US" sz="1700" u="sng" cap="none" strike="noStrike">
                <a:solidFill>
                  <a:schemeClr val="hlink"/>
                </a:solidFill>
                <a:latin typeface="Arial"/>
                <a:ea typeface="Arial"/>
                <a:cs typeface="Arial"/>
                <a:sym typeface="Arial"/>
                <a:hlinkClick r:id="rId10"/>
              </a:rPr>
              <a:t>https://www.bplans.com/business-planning/how-to-write/competition/</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Collaborators, Q. (2023, August 30). Strategic Vision: Guide for Companies with Examples. QuestionPro. </a:t>
            </a:r>
            <a:r>
              <a:rPr b="0" i="0" lang="en-US" sz="1700" u="sng" cap="none" strike="noStrike">
                <a:solidFill>
                  <a:schemeClr val="hlink"/>
                </a:solidFill>
                <a:latin typeface="Arial"/>
                <a:ea typeface="Arial"/>
                <a:cs typeface="Arial"/>
                <a:sym typeface="Arial"/>
                <a:hlinkClick r:id="rId11"/>
              </a:rPr>
              <a:t>https://www.questionpro.com/blog/strategic-vision/</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Creating a risk management plan for your business | SafetyCulture. (2023, December 13). SafetyCulture.</a:t>
            </a:r>
            <a:r>
              <a:rPr b="0" i="0" lang="en-US" sz="1700" u="sng" cap="none" strike="noStrike">
                <a:solidFill>
                  <a:schemeClr val="hlink"/>
                </a:solidFill>
                <a:latin typeface="Arial"/>
                <a:ea typeface="Arial"/>
                <a:cs typeface="Arial"/>
                <a:sym typeface="Arial"/>
                <a:hlinkClick r:id="rId12"/>
              </a:rPr>
              <a:t>https://safetyculture.com/topics/risk-management/risk-management-plan/</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Differentiation Strategy: 5 ways to differentiate your product. (2022, August 4). Masterclass. Retrieved February 22, 2024, from </a:t>
            </a:r>
            <a:r>
              <a:rPr b="0" i="0" lang="en-US" sz="1700" u="sng" cap="none" strike="noStrike">
                <a:solidFill>
                  <a:schemeClr val="hlink"/>
                </a:solidFill>
                <a:latin typeface="Arial"/>
                <a:ea typeface="Arial"/>
                <a:cs typeface="Arial"/>
                <a:sym typeface="Arial"/>
                <a:hlinkClick r:id="rId13"/>
              </a:rPr>
              <a:t>https://www.masterclass.com/articles/differentiation-strategy</a:t>
            </a:r>
            <a:r>
              <a:rPr b="0" i="0" lang="en-US" sz="1700" u="none" cap="none" strike="noStrike">
                <a:solidFill>
                  <a:srgbClr val="000000"/>
                </a:solidFill>
                <a:latin typeface="Arial"/>
                <a:ea typeface="Arial"/>
                <a:cs typeface="Arial"/>
                <a:sym typeface="Arial"/>
              </a:rPr>
              <a:t> </a:t>
            </a:r>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0" name="Shape 1340"/>
        <p:cNvGrpSpPr/>
        <p:nvPr/>
      </p:nvGrpSpPr>
      <p:grpSpPr>
        <a:xfrm>
          <a:off x="0" y="0"/>
          <a:ext cx="0" cy="0"/>
          <a:chOff x="0" y="0"/>
          <a:chExt cx="0" cy="0"/>
        </a:xfrm>
      </p:grpSpPr>
      <p:sp>
        <p:nvSpPr>
          <p:cNvPr id="1341" name="Google Shape;1341;p165"/>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1342" name="Google Shape;1342;p165"/>
          <p:cNvSpPr txBox="1"/>
          <p:nvPr/>
        </p:nvSpPr>
        <p:spPr>
          <a:xfrm>
            <a:off x="932330" y="1154139"/>
            <a:ext cx="8579662" cy="5755422"/>
          </a:xfrm>
          <a:prstGeom prst="rect">
            <a:avLst/>
          </a:prstGeom>
          <a:noFill/>
          <a:ln>
            <a:noFill/>
          </a:ln>
        </p:spPr>
        <p:txBody>
          <a:bodyPr anchorCtr="0" anchor="t" bIns="0" lIns="0" spcFirstLastPara="1" rIns="0" wrap="square" tIns="0">
            <a:spAutoFit/>
          </a:bodyPr>
          <a:lstStyle/>
          <a:p>
            <a:pPr indent="-285750" lvl="1" marL="409200"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Hayes, A. (2022, November 13). What risks does an entrepreneur face? Investopedia. </a:t>
            </a:r>
            <a:r>
              <a:rPr b="0" i="0" lang="en-US" sz="1700" u="sng" cap="none" strike="noStrike">
                <a:solidFill>
                  <a:schemeClr val="hlink"/>
                </a:solidFill>
                <a:latin typeface="Arial"/>
                <a:ea typeface="Arial"/>
                <a:cs typeface="Arial"/>
                <a:sym typeface="Arial"/>
                <a:hlinkClick r:id="rId4"/>
              </a:rPr>
              <a:t>https://www.investopedia.com/ask/answers/040615/what-risks-does-entrepreneur-face.asp</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Hayes, A. (2024, January 25). Business Plan: What It Is, What's Included, and How to Write One. Investopedia. </a:t>
            </a:r>
            <a:r>
              <a:rPr b="0" i="0" lang="en-US" sz="1700" u="sng" cap="none" strike="noStrike">
                <a:solidFill>
                  <a:schemeClr val="hlink"/>
                </a:solidFill>
                <a:latin typeface="Arial"/>
                <a:ea typeface="Arial"/>
                <a:cs typeface="Arial"/>
                <a:sym typeface="Arial"/>
                <a:hlinkClick r:id="rId5"/>
              </a:rPr>
              <a:t>https://www.investopedia.com/terms/b/business-plan.asp</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Market Segmentation: Definition, Types &amp; Best Practices. (2023, September 25). Qualtrics. </a:t>
            </a:r>
            <a:r>
              <a:rPr b="0" i="0" lang="en-US" sz="1700" u="sng" cap="none" strike="noStrike">
                <a:solidFill>
                  <a:schemeClr val="hlink"/>
                </a:solidFill>
                <a:latin typeface="Arial"/>
                <a:ea typeface="Arial"/>
                <a:cs typeface="Arial"/>
                <a:sym typeface="Arial"/>
                <a:hlinkClick r:id="rId6"/>
              </a:rPr>
              <a:t>https://www.qualtrics.com/uk/experience-management/brand/market-segmentation/</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Shewan, D., &amp; Shewan, D. (2024, January 25). How to do a SWOT Analysis (With examples &amp; free template!). WordStream. </a:t>
            </a:r>
            <a:r>
              <a:rPr b="0" i="0" lang="en-US" sz="1700" u="sng" cap="none" strike="noStrike">
                <a:solidFill>
                  <a:schemeClr val="hlink"/>
                </a:solidFill>
                <a:latin typeface="Arial"/>
                <a:ea typeface="Arial"/>
                <a:cs typeface="Arial"/>
                <a:sym typeface="Arial"/>
                <a:hlinkClick r:id="rId7"/>
              </a:rPr>
              <a:t>https://www.wordstream.com/blog/ws/2017/12/20/swot-analysis</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Top 10 components of a business Plan - SmartAsset | SmartAsset. (2022, November 16). </a:t>
            </a:r>
            <a:r>
              <a:rPr b="0" i="0" lang="en-US" sz="1700" u="sng" cap="none" strike="noStrike">
                <a:solidFill>
                  <a:schemeClr val="hlink"/>
                </a:solidFill>
                <a:latin typeface="Arial"/>
                <a:ea typeface="Arial"/>
                <a:cs typeface="Arial"/>
                <a:sym typeface="Arial"/>
                <a:hlinkClick r:id="rId8"/>
              </a:rPr>
              <a:t>https://smartasset.com/small-business/top-components-of-a-business-plan</a:t>
            </a:r>
            <a:r>
              <a:rPr b="0" i="0" lang="en-US" sz="1700" u="none" cap="none" strike="noStrike">
                <a:solidFill>
                  <a:srgbClr val="000000"/>
                </a:solidFill>
                <a:latin typeface="Arial"/>
                <a:ea typeface="Arial"/>
                <a:cs typeface="Arial"/>
                <a:sym typeface="Arial"/>
              </a:rPr>
              <a:t> </a:t>
            </a:r>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chemeClr val="dk1"/>
                </a:solidFill>
                <a:latin typeface="Arial"/>
                <a:ea typeface="Arial"/>
                <a:cs typeface="Arial"/>
                <a:sym typeface="Arial"/>
              </a:rPr>
              <a:t>Allen, Danica R, and American Society For Quality. Customer Satisfaction Research Management : A Comprehensive Guide to Integrating Customer Loyalty and Satisfaction Metrics in the Management of Complex Organizations. New Delhi, New Age International, 2010.</a:t>
            </a:r>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chemeClr val="dk1"/>
                </a:solidFill>
                <a:latin typeface="Arial"/>
                <a:ea typeface="Arial"/>
                <a:cs typeface="Arial"/>
                <a:sym typeface="Arial"/>
              </a:rPr>
              <a:t>Baran, Roger J, and Robert J Galka. Customer Relationship Management : The Foundation of Contemporary Marketing Strategy. New York, Routledge, 2017. </a:t>
            </a:r>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chemeClr val="dk1"/>
                </a:solidFill>
                <a:latin typeface="Arial"/>
                <a:ea typeface="Arial"/>
                <a:cs typeface="Arial"/>
                <a:sym typeface="Arial"/>
              </a:rPr>
              <a:t>Bendle, Neil T, et al. Marketing Metrics : The Definitive Guide to Measuring Marketing Performance. Noida, Pearson, 2011.</a:t>
            </a:r>
            <a:endParaRPr/>
          </a:p>
          <a:p>
            <a:pPr indent="0" lvl="0" marL="0" marR="0" rtl="0" algn="just">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6" name="Shape 1346"/>
        <p:cNvGrpSpPr/>
        <p:nvPr/>
      </p:nvGrpSpPr>
      <p:grpSpPr>
        <a:xfrm>
          <a:off x="0" y="0"/>
          <a:ext cx="0" cy="0"/>
          <a:chOff x="0" y="0"/>
          <a:chExt cx="0" cy="0"/>
        </a:xfrm>
      </p:grpSpPr>
      <p:pic>
        <p:nvPicPr>
          <p:cNvPr id="1347" name="Google Shape;1347;p166"/>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348" name="Google Shape;1348;p166"/>
          <p:cNvSpPr txBox="1"/>
          <p:nvPr/>
        </p:nvSpPr>
        <p:spPr>
          <a:xfrm>
            <a:off x="662258" y="537736"/>
            <a:ext cx="9251175" cy="7156544"/>
          </a:xfrm>
          <a:prstGeom prst="rect">
            <a:avLst/>
          </a:prstGeom>
          <a:noFill/>
          <a:ln>
            <a:noFill/>
          </a:ln>
        </p:spPr>
        <p:txBody>
          <a:bodyPr anchorCtr="0" anchor="t" bIns="91425" lIns="91425" spcFirstLastPara="1" rIns="91425" wrap="square" tIns="91425">
            <a:spAutoFit/>
          </a:bodyPr>
          <a:lstStyle/>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Carvill, Michelle, et al. Sustainable Marketing : How to Drive Profits with Purpose. London, Bloomsbury Business, 2021.</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Seán De Búrca, et al. International Marketing : An SME Perspective. Harlow, Financial Times Prentice Hall, 2004.</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Wheeler, Alina. Designing Brand Identity: An Essential Guide for the Entire Branding Team. 5th ed., Hoboken, New Jersey, Wiley, 2018.</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Wioleta Kucharska, and Ewa Lechman. Technology Brands in the Digital Economy. Taylor &amp; Francis, 10 Mar. 2023.</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Zheng, Minghai. The Art of Branding. Independently Published, 29 July 2023.</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4"/>
              </a:rPr>
              <a:t>https://www.forbes.com/sites/forbesfinancecouncil/2023/01/12/seven-finance-tips-for-young-entrepreneurs/?sh=23db527c66f7</a:t>
            </a:r>
            <a:r>
              <a:rPr b="0" i="0" lang="en-US" sz="1700" u="none" cap="none" strike="noStrike">
                <a:solidFill>
                  <a:schemeClr val="dk1"/>
                </a:solidFill>
                <a:latin typeface="Arial"/>
                <a:ea typeface="Arial"/>
                <a:cs typeface="Arial"/>
                <a:sym typeface="Arial"/>
              </a:rPr>
              <a:t> </a:t>
            </a:r>
            <a:endParaRPr b="0" i="1"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5"/>
              </a:rPr>
              <a:t>https://www.entrepreneur.com/encyclopedia/cash-flow</a:t>
            </a:r>
            <a:r>
              <a:rPr b="0" i="0" lang="en-US" sz="1700" u="none" cap="none" strike="noStrike">
                <a:solidFill>
                  <a:schemeClr val="dk1"/>
                </a:solidFill>
                <a:latin typeface="Arial"/>
                <a:ea typeface="Arial"/>
                <a:cs typeface="Arial"/>
                <a:sym typeface="Arial"/>
              </a:rPr>
              <a:t> </a:t>
            </a:r>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6"/>
              </a:rPr>
              <a:t>Small Business Encyclopedia</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7"/>
              </a:rPr>
              <a:t>https://iriscarbon.com/understanding-the-importance-of-risk-matrix-assessment-in-risk-management/</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8"/>
              </a:rPr>
              <a:t>https://commission.europa.eu/strategy-and-policy/eu-budget/long-term-eu-budget/2021-2027_en</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9"/>
              </a:rPr>
              <a:t>https://ec.europa.eu/social/main.jsp?catId=1317&amp;langId=en</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10"/>
              </a:rPr>
              <a:t>https://esco.ec.europa.eu/en</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Jihyun Kang andJoris Van Ouytsel, </a:t>
            </a:r>
            <a:r>
              <a:rPr b="0" i="1" lang="en-US" sz="1700" u="none" cap="none" strike="noStrike">
                <a:solidFill>
                  <a:schemeClr val="dk1"/>
                </a:solidFill>
                <a:latin typeface="Arial"/>
                <a:ea typeface="Arial"/>
                <a:cs typeface="Arial"/>
                <a:sym typeface="Arial"/>
              </a:rPr>
              <a:t>Are Investors Willing to Use Zoom for Entrepreneurs’ Pitch Presentations?</a:t>
            </a:r>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Jeffrey R. Cornwall, David O. Vang, Jean M. Hartman, </a:t>
            </a:r>
            <a:r>
              <a:rPr b="0" i="1" lang="en-US" sz="1700" u="none" cap="none" strike="noStrike">
                <a:solidFill>
                  <a:schemeClr val="dk1"/>
                </a:solidFill>
                <a:latin typeface="Arial"/>
                <a:ea typeface="Arial"/>
                <a:cs typeface="Arial"/>
                <a:sym typeface="Arial"/>
              </a:rPr>
              <a:t>Entrepreneurial Financial Management: An Applied Approach</a:t>
            </a:r>
            <a:endParaRPr/>
          </a:p>
          <a:p>
            <a:pPr indent="0" lvl="0" marL="0" marR="0" rtl="0" algn="l">
              <a:lnSpc>
                <a:spcPct val="100000"/>
              </a:lnSpc>
              <a:spcBef>
                <a:spcPts val="0"/>
              </a:spcBef>
              <a:spcAft>
                <a:spcPts val="0"/>
              </a:spcAft>
              <a:buClr>
                <a:schemeClr val="dk1"/>
              </a:buClr>
              <a:buSzPts val="1700"/>
              <a:buFont typeface="Arial"/>
              <a:buNone/>
            </a:pPr>
            <a:r>
              <a:t/>
            </a:r>
            <a:endParaRPr b="0" i="1"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o Office">
  <a:themeElements>
    <a:clrScheme name="Tema do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