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9" name="Google Shape;549;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4" name="Google Shape;614;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5" name="Google Shape;615;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7" name="Google Shape;617;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8" name="Google Shape;618;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5" name="Google Shape;625;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6" name="Google Shape;626;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8" name="Google Shape;628;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9" name="Google Shape;629;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7" name="Google Shape;637;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8" name="Google Shape;638;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40" name="Google Shape;640;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1" name="Google Shape;641;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1" name="Google Shape;651;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52" name="Google Shape;652;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4" name="Google Shape;654;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5" name="Google Shape;655;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4" name="Google Shape;664;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5" name="Google Shape;665;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7" name="Google Shape;667;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8" name="Google Shape;668;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6" name="Google Shape;676;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7" name="Google Shape;677;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9" name="Google Shape;679;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0" name="Google Shape;680;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8" name="Google Shape;688;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9" name="Google Shape;689;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1" name="Google Shape;691;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92" name="Google Shape;692;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4" name="Google Shape;704;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5" name="Google Shape;705;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7" name="Google Shape;707;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8" name="Google Shape;708;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8" name="Google Shape;718;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19" name="Google Shape;719;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21" name="Google Shape;721;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2" name="Google Shape;722;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9" name="Google Shape;729;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0" name="Google Shape;730;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1" name="Google Shape;731;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2" name="Google Shape;732;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3" name="Google Shape;733;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0" name="Google Shape;740;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41" name="Google Shape;741;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2" name="Google Shape;742;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3" name="Google Shape;743;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4" name="Google Shape;744;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3" name="Google Shape;753;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4" name="Google Shape;754;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6" name="Google Shape;756;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7" name="Google Shape;757;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5" name="Google Shape;765;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6" name="Google Shape;766;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8" name="Google Shape;768;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9" name="Google Shape;769;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7" name="Google Shape;777;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8" name="Google Shape;778;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0" name="Google Shape;780;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1" name="Google Shape;781;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9" name="Google Shape;789;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90" name="Google Shape;790;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2" name="Google Shape;792;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3" name="Google Shape;793;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2" name="Google Shape;802;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3" name="Google Shape;803;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4" name="Google Shape;804;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5" name="Google Shape;805;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6" name="Google Shape;806;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3" name="Google Shape;813;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4" name="Google Shape;814;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6" name="Google Shape;816;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7" name="Google Shape;817;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6" name="Google Shape;826;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7" name="Google Shape;827;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29" name="Google Shape;829;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30" name="Google Shape;830;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2" name="Google Shape;842;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3" name="Google Shape;843;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4" name="Google Shape;844;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5" name="Google Shape;845;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6" name="Google Shape;846;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5" name="Google Shape;855;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6" name="Google Shape;856;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8" name="Google Shape;858;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9" name="Google Shape;859;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8" name="Google Shape;868;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69" name="Google Shape;869;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0" name="Google Shape;870;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1" name="Google Shape;871;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2" name="Google Shape;872;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9" name="Google Shape;879;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0" name="Google Shape;880;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1" name="Google Shape;881;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2" name="Google Shape;882;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3" name="Google Shape;883;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0" name="Google Shape;890;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91" name="Google Shape;891;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3" name="Google Shape;893;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4" name="Google Shape;894;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2" name="Google Shape;902;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3" name="Google Shape;903;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4" name="Google Shape;904;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5" name="Google Shape;905;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6" name="Google Shape;906;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3" name="Google Shape;913;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0" name="Google Shape;920;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7" name="Google Shape;927;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5" name="Google Shape;935;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5" name="Google Shape;945;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5" name="Google Shape;955;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4" name="Google Shape;964;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2" name="Google Shape;972;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2" name="Google Shape;982;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2" name="Google Shape;992;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0" name="Google Shape;1000;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8" name="Google Shape;1008;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6" name="Google Shape;1016;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4" name="Google Shape;1024;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3" name="Google Shape;1033;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0" name="Google Shape;1040;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6" name="Google Shape;1046;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3" name="Google Shape;1053;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0" name="Google Shape;1060;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7" name="Google Shape;1067;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5" name="Google Shape;1075;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1" name="Google Shape;1081;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7" name="Google Shape;1087;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4" name="Google Shape;1094;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1" name="Google Shape;1101;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7" name="Google Shape;1107;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4" name="Google Shape;1114;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2" name="Google Shape;1122;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9" name="Google Shape;1129;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9" name="Google Shape;1139;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6" name="Google Shape;1146;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3" name="Google Shape;1153;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0" name="Google Shape;1160;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9" name="Google Shape;1169;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6" name="Google Shape;1176;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3" name="Google Shape;1183;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p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p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p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p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p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p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p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p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p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3" name="Google Shape;1323;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0" name="Google Shape;1330;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6" name="Google Shape;1336;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7" name="Google Shape;1337;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8" name="Google Shape;1338;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39" name="Google Shape;1339;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0" name="Google Shape;1340;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6" name="Google Shape;1346;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8.png"/><Relationship Id="rId4" Type="http://schemas.openxmlformats.org/officeDocument/2006/relationships/image" Target="../media/image2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8.png"/><Relationship Id="rId4" Type="http://schemas.openxmlformats.org/officeDocument/2006/relationships/image" Target="../media/image4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8.png"/><Relationship Id="rId4" Type="http://schemas.openxmlformats.org/officeDocument/2006/relationships/image" Target="../media/image3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8.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8.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8.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8.pn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8.png"/><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8.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8.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3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8.png"/><Relationship Id="rId4" Type="http://schemas.openxmlformats.org/officeDocument/2006/relationships/image" Target="../media/image3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8.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5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48.png"/><Relationship Id="rId4" Type="http://schemas.openxmlformats.org/officeDocument/2006/relationships/image" Target="../media/image4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8.png"/><Relationship Id="rId4" Type="http://schemas.openxmlformats.org/officeDocument/2006/relationships/image" Target="../media/image4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48.png"/><Relationship Id="rId4" Type="http://schemas.openxmlformats.org/officeDocument/2006/relationships/image" Target="../media/image64.png"/><Relationship Id="rId5" Type="http://schemas.openxmlformats.org/officeDocument/2006/relationships/image" Target="../media/image51.png"/><Relationship Id="rId6"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8.png"/><Relationship Id="rId4" Type="http://schemas.openxmlformats.org/officeDocument/2006/relationships/image" Target="../media/image4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48.png"/><Relationship Id="rId4" Type="http://schemas.openxmlformats.org/officeDocument/2006/relationships/image" Target="../media/image6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48.png"/><Relationship Id="rId4" Type="http://schemas.openxmlformats.org/officeDocument/2006/relationships/image" Target="../media/image6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4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4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4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4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48.png"/><Relationship Id="rId4" Type="http://schemas.openxmlformats.org/officeDocument/2006/relationships/image" Target="../media/image50.jpg"/><Relationship Id="rId5" Type="http://schemas.openxmlformats.org/officeDocument/2006/relationships/image" Target="../media/image6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48.png"/><Relationship Id="rId4" Type="http://schemas.openxmlformats.org/officeDocument/2006/relationships/image" Target="../media/image5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48.png"/><Relationship Id="rId4" Type="http://schemas.openxmlformats.org/officeDocument/2006/relationships/image" Target="../media/image5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48.png"/><Relationship Id="rId4" Type="http://schemas.openxmlformats.org/officeDocument/2006/relationships/image" Target="../media/image5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48.png"/><Relationship Id="rId4" Type="http://schemas.openxmlformats.org/officeDocument/2006/relationships/image" Target="../media/image80.png"/><Relationship Id="rId5" Type="http://schemas.openxmlformats.org/officeDocument/2006/relationships/image" Target="../media/image7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4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48.png"/><Relationship Id="rId4" Type="http://schemas.openxmlformats.org/officeDocument/2006/relationships/image" Target="../media/image72.png"/><Relationship Id="rId5" Type="http://schemas.openxmlformats.org/officeDocument/2006/relationships/image" Target="../media/image66.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48.png"/><Relationship Id="rId4" Type="http://schemas.openxmlformats.org/officeDocument/2006/relationships/image" Target="../media/image68.png"/><Relationship Id="rId5" Type="http://schemas.openxmlformats.org/officeDocument/2006/relationships/image" Target="../media/image81.png"/><Relationship Id="rId6" Type="http://schemas.openxmlformats.org/officeDocument/2006/relationships/image" Target="../media/image63.png"/><Relationship Id="rId7" Type="http://schemas.openxmlformats.org/officeDocument/2006/relationships/image" Target="../media/image7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48.png"/><Relationship Id="rId4" Type="http://schemas.openxmlformats.org/officeDocument/2006/relationships/image" Target="../media/image65.png"/><Relationship Id="rId5" Type="http://schemas.openxmlformats.org/officeDocument/2006/relationships/hyperlink" Target="https://www.wordstream.com/blog/ws/2017/12/20/swot-analysi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48.png"/><Relationship Id="rId4" Type="http://schemas.openxmlformats.org/officeDocument/2006/relationships/image" Target="../media/image73.png"/><Relationship Id="rId5" Type="http://schemas.openxmlformats.org/officeDocument/2006/relationships/image" Target="../media/image62.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4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4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48.png"/><Relationship Id="rId4" Type="http://schemas.openxmlformats.org/officeDocument/2006/relationships/image" Target="../media/image7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4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82.png"/><Relationship Id="rId4" Type="http://schemas.openxmlformats.org/officeDocument/2006/relationships/image" Target="../media/image10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8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8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8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82.png"/><Relationship Id="rId4" Type="http://schemas.openxmlformats.org/officeDocument/2006/relationships/image" Target="../media/image69.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8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8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82.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82.png"/><Relationship Id="rId4"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8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8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8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8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82.png"/><Relationship Id="rId4" Type="http://schemas.openxmlformats.org/officeDocument/2006/relationships/image" Target="../media/image7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8.png"/><Relationship Id="rId4" Type="http://schemas.openxmlformats.org/officeDocument/2006/relationships/image" Target="../media/image10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8.png"/><Relationship Id="rId4" Type="http://schemas.openxmlformats.org/officeDocument/2006/relationships/image" Target="../media/image7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8.png"/><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8.png"/><Relationship Id="rId4" Type="http://schemas.openxmlformats.org/officeDocument/2006/relationships/image" Target="../media/image9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8.png"/><Relationship Id="rId4" Type="http://schemas.openxmlformats.org/officeDocument/2006/relationships/image" Target="../media/image8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8.png"/><Relationship Id="rId4" Type="http://schemas.openxmlformats.org/officeDocument/2006/relationships/image" Target="../media/image8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8.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8.png"/><Relationship Id="rId4" Type="http://schemas.openxmlformats.org/officeDocument/2006/relationships/image" Target="../media/image89.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8.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8.png"/><Relationship Id="rId4" Type="http://schemas.openxmlformats.org/officeDocument/2006/relationships/image" Target="../media/image79.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8.png"/><Relationship Id="rId4" Type="http://schemas.openxmlformats.org/officeDocument/2006/relationships/image" Target="../media/image98.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8.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8.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8.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8.png"/><Relationship Id="rId4" Type="http://schemas.openxmlformats.org/officeDocument/2006/relationships/image" Target="../media/image92.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8.png"/><Relationship Id="rId4" Type="http://schemas.openxmlformats.org/officeDocument/2006/relationships/image" Target="../media/image86.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8.png"/><Relationship Id="rId4" Type="http://schemas.openxmlformats.org/officeDocument/2006/relationships/image" Target="../media/image96.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8.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8.png"/><Relationship Id="rId4" Type="http://schemas.openxmlformats.org/officeDocument/2006/relationships/image" Target="../media/image93.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8.png"/><Relationship Id="rId4" Type="http://schemas.openxmlformats.org/officeDocument/2006/relationships/image" Target="../media/image97.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8.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8.png"/><Relationship Id="rId4" Type="http://schemas.openxmlformats.org/officeDocument/2006/relationships/image" Target="../media/image90.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8.png"/><Relationship Id="rId4" Type="http://schemas.openxmlformats.org/officeDocument/2006/relationships/image" Target="../media/image91.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8.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8.png"/><Relationship Id="rId4" Type="http://schemas.openxmlformats.org/officeDocument/2006/relationships/image" Target="../media/image99.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8.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8.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8.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8.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8.png"/><Relationship Id="rId4" Type="http://schemas.openxmlformats.org/officeDocument/2006/relationships/image" Target="../media/image84.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8.png"/><Relationship Id="rId4" Type="http://schemas.openxmlformats.org/officeDocument/2006/relationships/image" Target="../media/image85.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8.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3" Type="http://schemas.openxmlformats.org/officeDocument/2006/relationships/hyperlink" Target="https://www.masterclass.com/articles/differentiation-strategy"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8.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48.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82.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512" y="3779837"/>
            <a:ext cx="70629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lang="en-US" sz="3600">
                <a:solidFill>
                  <a:srgbClr val="127373"/>
                </a:solidFill>
              </a:rPr>
              <a:t>Manuale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lang="en-US" sz="3600">
                <a:solidFill>
                  <a:srgbClr val="127373"/>
                </a:solidFill>
              </a:rPr>
              <a:t>Per Giovani Imprenditori</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5">
            <a:alphaModFix/>
          </a:blip>
          <a:srcRect b="0" l="0" r="0" t="0"/>
          <a:stretch/>
        </p:blipFill>
        <p:spPr>
          <a:xfrm>
            <a:off x="31742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7"/>
          </a:xfrm>
          <a:prstGeom prst="rect">
            <a:avLst/>
          </a:prstGeom>
          <a:noFill/>
          <a:ln>
            <a:noFill/>
          </a:ln>
        </p:spPr>
      </p:pic>
      <p:sp>
        <p:nvSpPr>
          <p:cNvPr id="102" name="Google Shape;102;p16"/>
          <p:cNvSpPr txBox="1"/>
          <p:nvPr/>
        </p:nvSpPr>
        <p:spPr>
          <a:xfrm>
            <a:off x="773906" y="1036637"/>
            <a:ext cx="9296400" cy="3066600"/>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br>
              <a:rPr b="0" i="0" lang="en-US" sz="2800" u="none" cap="none" strike="noStrike">
                <a:solidFill>
                  <a:srgbClr val="000000"/>
                </a:solidFill>
                <a:latin typeface="Arial"/>
                <a:ea typeface="Arial"/>
                <a:cs typeface="Arial"/>
                <a:sym typeface="Arial"/>
              </a:rPr>
            </a:br>
            <a:r>
              <a:rPr lang="en-US" sz="1900">
                <a:solidFill>
                  <a:srgbClr val="127373"/>
                </a:solidFill>
              </a:rPr>
              <a:t>Il progetto Handbook of Growth rappresenta una risorsa olistica, che riunisce le teorie sul concetto di sé degli imprenditori e le competenze essenziali per l'avvio di un'impresa. Allineandosi al quadro di riferimento per l'imprenditoria giovanile, offre un approccio coesivo, che funge da punto di ingresso unificato per gli aspiranti imprenditori.</a:t>
            </a:r>
            <a:endParaRPr b="0" i="0" sz="1900" u="none" cap="none" strike="noStrike">
              <a:solidFill>
                <a:srgbClr val="127373"/>
              </a:solidFill>
              <a:latin typeface="Arial"/>
              <a:ea typeface="Arial"/>
              <a:cs typeface="Arial"/>
              <a:sym typeface="Arial"/>
            </a:endParaRPr>
          </a:p>
        </p:txBody>
      </p:sp>
      <p:sp>
        <p:nvSpPr>
          <p:cNvPr id="103" name="Google Shape;103;p16"/>
          <p:cNvSpPr txBox="1"/>
          <p:nvPr/>
        </p:nvSpPr>
        <p:spPr>
          <a:xfrm>
            <a:off x="3636131" y="4377699"/>
            <a:ext cx="4724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lang="en-US" sz="4000">
                <a:solidFill>
                  <a:srgbClr val="127373"/>
                </a:solidFill>
              </a:rPr>
              <a:t>Buona lettura!</a:t>
            </a:r>
            <a:endParaRPr b="0" i="0" sz="1400" u="none" cap="none" strike="noStrik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5" name="Google Shape;105;p16"/>
          <p:cNvSpPr txBox="1"/>
          <p:nvPr/>
        </p:nvSpPr>
        <p:spPr>
          <a:xfrm>
            <a:off x="1926800" y="5547250"/>
            <a:ext cx="68382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t>Disclaimer:</a:t>
            </a:r>
            <a:endParaRPr sz="1000"/>
          </a:p>
          <a:p>
            <a:pPr indent="0" lvl="0" marL="0" rtl="0" algn="l">
              <a:spcBef>
                <a:spcPts val="0"/>
              </a:spcBef>
              <a:spcAft>
                <a:spcPts val="0"/>
              </a:spcAft>
              <a:buNone/>
            </a:pPr>
            <a:r>
              <a:rPr lang="en-US" sz="1000"/>
              <a:t>Questo progetto è finanziato con il sostegno della Commissione Europea.</a:t>
            </a:r>
            <a:endParaRPr sz="1000"/>
          </a:p>
          <a:p>
            <a:pPr indent="0" lvl="0" marL="0" rtl="0" algn="l">
              <a:spcBef>
                <a:spcPts val="0"/>
              </a:spcBef>
              <a:spcAft>
                <a:spcPts val="0"/>
              </a:spcAft>
              <a:buNone/>
            </a:pPr>
            <a:r>
              <a:rPr lang="en-US" sz="1000"/>
              <a:t>Le informazioni e le opinioni esposte in questo documento sono quelle dell'autore/i e non riflettono necessariamente l'opinione ufficiale della Commissione Europea. Né le istituzioni dell'Unione europea né qualsiasi persona che agisca per loro conto possono essere ritenuti responsabili dell'uso che potrebbe essere fatto delle informazioni in essi contenute.</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1" name="Google Shape;111;p17"/>
          <p:cNvSpPr txBox="1"/>
          <p:nvPr/>
        </p:nvSpPr>
        <p:spPr>
          <a:xfrm>
            <a:off x="697700" y="1877972"/>
            <a:ext cx="9296400" cy="5681700"/>
          </a:xfrm>
          <a:prstGeom prst="rect">
            <a:avLst/>
          </a:prstGeom>
          <a:noFill/>
          <a:ln>
            <a:noFill/>
          </a:ln>
        </p:spPr>
        <p:txBody>
          <a:bodyPr anchorCtr="0" anchor="t" bIns="39075" lIns="78175" spcFirstLastPara="1" rIns="78175" wrap="square" tIns="39075">
            <a:spAutoFit/>
          </a:bodyPr>
          <a:lstStyle/>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   Contenuto</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1. Che cos'è l'imprenditorialità e le tendenze del settore?</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2. Sviluppare le competenze imprenditoriali </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3. Come identificare idee e opportunità imprenditoriali</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4. Competenze per la pianificazione e la strategia aziendale </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5. Competenze di marketing e coinvolgimento dei clienti</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6. Competenze di gestione finanziaria e di finanziamento </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rPr b="1" lang="en-US" sz="1900">
                <a:solidFill>
                  <a:srgbClr val="127373"/>
                </a:solidFill>
              </a:rPr>
              <a:t>7. Integrazione della tecnologia e degli strumenti digitali</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t/>
            </a:r>
            <a:endParaRPr b="1" sz="1900">
              <a:solidFill>
                <a:srgbClr val="127373"/>
              </a:solidFill>
            </a:endParaRPr>
          </a:p>
          <a:p>
            <a:pPr indent="0" lvl="0" marL="0" rtl="0" algn="l">
              <a:lnSpc>
                <a:spcPct val="150000"/>
              </a:lnSpc>
              <a:spcBef>
                <a:spcPts val="0"/>
              </a:spcBef>
              <a:spcAft>
                <a:spcPts val="0"/>
              </a:spcAft>
              <a:buClr>
                <a:schemeClr val="dk1"/>
              </a:buClr>
              <a:buSzPts val="1100"/>
              <a:buFont typeface="Arial"/>
              <a:buNone/>
            </a:pPr>
            <a:r>
              <a:t/>
            </a:r>
            <a:endParaRPr b="1" sz="1900">
              <a:solidFill>
                <a:srgbClr val="127373"/>
              </a:solidFill>
            </a:endParaRPr>
          </a:p>
          <a:p>
            <a:pPr indent="0" lvl="0" marL="0" marR="0" rtl="0" algn="l">
              <a:lnSpc>
                <a:spcPct val="150000"/>
              </a:lnSpc>
              <a:spcBef>
                <a:spcPts val="0"/>
              </a:spcBef>
              <a:spcAft>
                <a:spcPts val="0"/>
              </a:spcAft>
              <a:buClr>
                <a:srgbClr val="000000"/>
              </a:buClr>
              <a:buSzPts val="2000"/>
              <a:buFont typeface="Arial"/>
              <a:buNone/>
            </a:pPr>
            <a:br>
              <a:rPr b="1" i="0" lang="en-US" sz="2000" u="none" cap="none" strike="noStrike">
                <a:solidFill>
                  <a:schemeClr val="dk1"/>
                </a:solidFill>
                <a:latin typeface="Arial"/>
                <a:ea typeface="Arial"/>
                <a:cs typeface="Arial"/>
                <a:sym typeface="Arial"/>
              </a:rPr>
            </a:br>
            <a:endParaRPr b="1" i="0" sz="2000" u="none" cap="none" strike="noStrike">
              <a:solidFill>
                <a:srgbClr val="177373"/>
              </a:solidFill>
              <a:latin typeface="Arial"/>
              <a:ea typeface="Arial"/>
              <a:cs typeface="Arial"/>
              <a:sym typeface="Arial"/>
            </a:endParaRPr>
          </a:p>
          <a:p>
            <a:pPr indent="-336550" lvl="0" marL="45720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7" name="Google Shape;117;p18"/>
          <p:cNvSpPr txBox="1"/>
          <p:nvPr/>
        </p:nvSpPr>
        <p:spPr>
          <a:xfrm>
            <a:off x="1164657" y="1362456"/>
            <a:ext cx="85647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700">
                <a:solidFill>
                  <a:schemeClr val="dk1"/>
                </a:solidFill>
              </a:rPr>
              <a:t>Modulo 1: Imprenditorialità e tendenze del settore </a:t>
            </a:r>
            <a:endParaRPr b="0" i="0" sz="900" u="none" cap="none" strike="noStrike">
              <a:solidFill>
                <a:srgbClr val="000000"/>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4" name="Google Shape;124;p19"/>
          <p:cNvSpPr txBox="1"/>
          <p:nvPr/>
        </p:nvSpPr>
        <p:spPr>
          <a:xfrm>
            <a:off x="917240" y="693020"/>
            <a:ext cx="8210400" cy="206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           </a:t>
            </a:r>
            <a:r>
              <a:rPr b="1" lang="en-US" sz="1600">
                <a:solidFill>
                  <a:schemeClr val="dk1"/>
                </a:solidFill>
              </a:rPr>
              <a:t>     Benvenuti nell' entusiasmante mondo dell'imprenditoria! </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t/>
            </a:r>
            <a:endParaRPr b="1" sz="1600">
              <a:solidFill>
                <a:schemeClr val="dk1"/>
              </a:solidFill>
            </a:endParaRPr>
          </a:p>
          <a:p>
            <a:pPr indent="0" lvl="0" marL="0" rtl="0" algn="ctr">
              <a:spcBef>
                <a:spcPts val="0"/>
              </a:spcBef>
              <a:spcAft>
                <a:spcPts val="0"/>
              </a:spcAft>
              <a:buClr>
                <a:schemeClr val="dk1"/>
              </a:buClr>
              <a:buSzPts val="1100"/>
              <a:buFont typeface="Arial"/>
              <a:buNone/>
            </a:pPr>
            <a:r>
              <a:rPr lang="en-US" sz="1600">
                <a:solidFill>
                  <a:schemeClr val="dk1"/>
                </a:solidFill>
              </a:rPr>
              <a:t>Che siate appassionati di business in fase di avviamento o che abbiate già intrapreso il vostro percorso imprenditoriale, questa guida è stata pensata per fornirvi le conoscenze e le competenze necessarie per prosperare nel panorama in continua evoluzione delle tendenze del settore.</a:t>
            </a:r>
            <a:endParaRPr sz="1600">
              <a:solidFill>
                <a:schemeClr val="dk1"/>
              </a:solidFill>
            </a:endParaRPr>
          </a:p>
          <a:p>
            <a:pPr indent="0" lvl="0" marL="0" marR="0" rtl="0" algn="ctr">
              <a:lnSpc>
                <a:spcPct val="100000"/>
              </a:lnSpc>
              <a:spcBef>
                <a:spcPts val="0"/>
              </a:spcBef>
              <a:spcAft>
                <a:spcPts val="0"/>
              </a:spcAft>
              <a:buClr>
                <a:srgbClr val="000000"/>
              </a:buClr>
              <a:buSzPts val="1600"/>
              <a:buFont typeface="Arial"/>
              <a:buNone/>
            </a:pPr>
            <a:r>
              <a:t/>
            </a:r>
            <a:endParaRPr b="1" sz="1600">
              <a:solidFill>
                <a:schemeClr val="dk1"/>
              </a:solidFill>
            </a:endParaRPr>
          </a:p>
        </p:txBody>
      </p:sp>
      <p:pic>
        <p:nvPicPr>
          <p:cNvPr id="125" name="Google Shape;125;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1438" y="-1"/>
            <a:ext cx="10688975" cy="7559677"/>
          </a:xfrm>
          <a:prstGeom prst="rect">
            <a:avLst/>
          </a:prstGeom>
          <a:noFill/>
          <a:ln>
            <a:noFill/>
          </a:ln>
        </p:spPr>
      </p:pic>
      <p:sp>
        <p:nvSpPr>
          <p:cNvPr id="131" name="Google Shape;131;p20"/>
          <p:cNvSpPr txBox="1"/>
          <p:nvPr/>
        </p:nvSpPr>
        <p:spPr>
          <a:xfrm>
            <a:off x="2055831" y="726881"/>
            <a:ext cx="7594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lang="en-US" sz="2400">
                <a:solidFill>
                  <a:schemeClr val="dk1"/>
                </a:solidFill>
              </a:rPr>
              <a:t>Capitolo 1: Introduzione all'imprenditorialità</a:t>
            </a:r>
            <a:endParaRPr b="0" i="0" sz="2400" u="none" cap="none" strike="noStrike">
              <a:solidFill>
                <a:schemeClr val="dk1"/>
              </a:solidFill>
              <a:latin typeface="Arial"/>
              <a:ea typeface="Arial"/>
              <a:cs typeface="Arial"/>
              <a:sym typeface="Arial"/>
            </a:endParaRPr>
          </a:p>
        </p:txBody>
      </p:sp>
      <p:sp>
        <p:nvSpPr>
          <p:cNvPr id="132" name="Google Shape;132;p20"/>
          <p:cNvSpPr txBox="1"/>
          <p:nvPr/>
        </p:nvSpPr>
        <p:spPr>
          <a:xfrm>
            <a:off x="972152" y="1719702"/>
            <a:ext cx="83355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b="1" lang="en-US" sz="1800">
                <a:solidFill>
                  <a:schemeClr val="dk1"/>
                </a:solidFill>
              </a:rPr>
              <a:t>L'imprenditorialità </a:t>
            </a:r>
            <a:r>
              <a:rPr lang="en-US" sz="1800">
                <a:solidFill>
                  <a:schemeClr val="dk1"/>
                </a:solidFill>
              </a:rPr>
              <a:t>si riferisce al processo di progettazione, lancio e gestione di una nuova impresa o startup per ottenere un profitto. </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sp>
        <p:nvSpPr>
          <p:cNvPr id="133" name="Google Shape;133;p20"/>
          <p:cNvSpPr txBox="1"/>
          <p:nvPr/>
        </p:nvSpPr>
        <p:spPr>
          <a:xfrm>
            <a:off x="2954028" y="2920312"/>
            <a:ext cx="4783800" cy="23088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800">
                <a:solidFill>
                  <a:schemeClr val="dk1"/>
                </a:solidFill>
              </a:rPr>
              <a:t>Gli imprenditori </a:t>
            </a:r>
            <a:r>
              <a:rPr lang="en-US" sz="1800">
                <a:solidFill>
                  <a:schemeClr val="dk1"/>
                </a:solidFill>
              </a:rPr>
              <a:t>sono persone che si assumono i rischi e le responsabilità associati all'avvio e alla gestione di un'impresa, spesso per introdurre sul mercato prodotti, servizi o modelli di business innovativi.</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b="1"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134" name="Google Shape;134;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5" name="Google Shape;135;p20"/>
          <p:cNvSpPr txBox="1"/>
          <p:nvPr/>
        </p:nvSpPr>
        <p:spPr>
          <a:xfrm>
            <a:off x="972153" y="4929217"/>
            <a:ext cx="8335500" cy="1754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L'imprenditorialità può assumere varie forme, tra cui piccole imprese, startup, imprese sociali e altro ancora. Svolge un ruolo fondamentale nello sviluppo economico, creando posti di lavoro, promuovendo l'innovazione e contribuendo alla crescita economica complessiva.</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b="0" l="0" r="0" t="0"/>
          <a:stretch/>
        </p:blipFill>
        <p:spPr>
          <a:xfrm>
            <a:off x="1413" y="-1"/>
            <a:ext cx="10688975" cy="7559677"/>
          </a:xfrm>
          <a:prstGeom prst="rect">
            <a:avLst/>
          </a:prstGeom>
          <a:noFill/>
          <a:ln>
            <a:noFill/>
          </a:ln>
        </p:spPr>
      </p:pic>
      <p:sp>
        <p:nvSpPr>
          <p:cNvPr id="141" name="Google Shape;141;p21"/>
          <p:cNvSpPr txBox="1"/>
          <p:nvPr/>
        </p:nvSpPr>
        <p:spPr>
          <a:xfrm>
            <a:off x="2718968" y="325222"/>
            <a:ext cx="72801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rtl="0" algn="l">
              <a:spcBef>
                <a:spcPts val="0"/>
              </a:spcBef>
              <a:spcAft>
                <a:spcPts val="0"/>
              </a:spcAft>
              <a:buClr>
                <a:schemeClr val="dk1"/>
              </a:buClr>
              <a:buSzPts val="1100"/>
              <a:buFont typeface="Arial"/>
              <a:buNone/>
            </a:pPr>
            <a:r>
              <a:rPr b="1" lang="en-US" sz="2400">
                <a:solidFill>
                  <a:schemeClr val="dk1"/>
                </a:solidFill>
              </a:rPr>
              <a:t>Aspetti chiave dell'imprenditorialità</a:t>
            </a:r>
            <a:endParaRPr b="1" sz="2400">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sz="2400">
              <a:solidFill>
                <a:schemeClr val="dk1"/>
              </a:solidFill>
            </a:endParaRPr>
          </a:p>
        </p:txBody>
      </p:sp>
      <p:sp>
        <p:nvSpPr>
          <p:cNvPr id="142" name="Google Shape;142;p21"/>
          <p:cNvSpPr txBox="1"/>
          <p:nvPr/>
        </p:nvSpPr>
        <p:spPr>
          <a:xfrm>
            <a:off x="333900" y="1525825"/>
            <a:ext cx="30513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1800">
                <a:solidFill>
                  <a:schemeClr val="dk1"/>
                </a:solidFill>
              </a:rPr>
              <a:t>Innovazione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Progredire creando o migliorando prodotti, servizi e metodi aziendali attraverso progressi tecnologici o modelli innovativi.</a:t>
            </a:r>
            <a:endParaRPr b="0" i="0" sz="1800" u="none" cap="none" strike="noStrike">
              <a:solidFill>
                <a:schemeClr val="dk1"/>
              </a:solidFill>
              <a:latin typeface="Arial"/>
              <a:ea typeface="Arial"/>
              <a:cs typeface="Arial"/>
              <a:sym typeface="Arial"/>
            </a:endParaRPr>
          </a:p>
        </p:txBody>
      </p:sp>
      <p:sp>
        <p:nvSpPr>
          <p:cNvPr id="143" name="Google Shape;143;p21"/>
          <p:cNvSpPr txBox="1"/>
          <p:nvPr/>
        </p:nvSpPr>
        <p:spPr>
          <a:xfrm>
            <a:off x="6947774" y="3491000"/>
            <a:ext cx="3233100" cy="3078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lang="en-US" sz="1800">
                <a:solidFill>
                  <a:srgbClr val="177373"/>
                </a:solidFill>
              </a:rPr>
              <a:t>   </a:t>
            </a:r>
            <a:r>
              <a:rPr b="1" lang="en-US" sz="1800">
                <a:solidFill>
                  <a:schemeClr val="dk1"/>
                </a:solidFill>
              </a:rPr>
              <a:t>Assunzione di rischi</a:t>
            </a:r>
            <a:endParaRPr b="0" i="0" sz="14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n-US" sz="1600">
                <a:solidFill>
                  <a:schemeClr val="dk1"/>
                </a:solidFill>
              </a:rPr>
              <a:t>L'imprenditorialità comporta decisioni calcolate di fronte all'incertezza, investendo tempo e risorse con la consapevolezza del potenziale successo o fallimento. L'imprenditorialità è un'attività che crea posti di lavoro, favorisce l'innovazione e contribuisce alla crescita economica generale.</a:t>
            </a:r>
            <a:endParaRPr sz="16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sz="1600">
              <a:solidFill>
                <a:schemeClr val="dk1"/>
              </a:solidFill>
            </a:endParaRPr>
          </a:p>
        </p:txBody>
      </p:sp>
      <p:sp>
        <p:nvSpPr>
          <p:cNvPr id="144" name="Google Shape;144;p21"/>
          <p:cNvSpPr txBox="1"/>
          <p:nvPr/>
        </p:nvSpPr>
        <p:spPr>
          <a:xfrm>
            <a:off x="6947775" y="1455225"/>
            <a:ext cx="30513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lang="en-US" sz="1800">
                <a:solidFill>
                  <a:schemeClr val="dk1"/>
                </a:solidFill>
              </a:rPr>
              <a:t>Adattabilità</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Adattamento a contesti aziendali in evoluzione e adeguamento delle strategie alle tendenze del mercato e ai fattori esterni.</a:t>
            </a:r>
            <a:endParaRPr b="0" i="0" sz="1800" u="none" cap="none" strike="noStrike">
              <a:solidFill>
                <a:schemeClr val="dk1"/>
              </a:solidFill>
              <a:latin typeface="Arial"/>
              <a:ea typeface="Arial"/>
              <a:cs typeface="Arial"/>
              <a:sym typeface="Arial"/>
            </a:endParaRPr>
          </a:p>
        </p:txBody>
      </p:sp>
      <p:sp>
        <p:nvSpPr>
          <p:cNvPr id="145" name="Google Shape;145;p21"/>
          <p:cNvSpPr txBox="1"/>
          <p:nvPr/>
        </p:nvSpPr>
        <p:spPr>
          <a:xfrm>
            <a:off x="693017" y="4456574"/>
            <a:ext cx="2926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Networking</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Costruire e mantenere una rete di connessioni fornisce agli imprenditori risorse preziose, supporto e opportunità di collaborazione.</a:t>
            </a:r>
            <a:endParaRPr b="0" i="0" sz="1800" u="none" cap="none" strike="noStrike">
              <a:solidFill>
                <a:schemeClr val="dk1"/>
              </a:solidFill>
              <a:latin typeface="Arial"/>
              <a:ea typeface="Arial"/>
              <a:cs typeface="Arial"/>
              <a:sym typeface="Arial"/>
            </a:endParaRPr>
          </a:p>
        </p:txBody>
      </p:sp>
      <p:pic>
        <p:nvPicPr>
          <p:cNvPr id="146" name="Google Shape;146;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400">
                <a:solidFill>
                  <a:schemeClr val="dk1"/>
                </a:solidFill>
              </a:rPr>
              <a:t>Aspetti chiave dell'imprenditorialità</a:t>
            </a:r>
            <a:endParaRPr b="0" i="0" sz="1400" u="none" cap="none" strike="noStrike">
              <a:solidFill>
                <a:schemeClr val="dk1"/>
              </a:solidFill>
              <a:latin typeface="Arial"/>
              <a:ea typeface="Arial"/>
              <a:cs typeface="Arial"/>
              <a:sym typeface="Arial"/>
            </a:endParaRPr>
          </a:p>
        </p:txBody>
      </p:sp>
      <p:sp>
        <p:nvSpPr>
          <p:cNvPr id="153" name="Google Shape;153;p22"/>
          <p:cNvSpPr txBox="1"/>
          <p:nvPr/>
        </p:nvSpPr>
        <p:spPr>
          <a:xfrm>
            <a:off x="463050" y="1968388"/>
            <a:ext cx="30513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lang="en-US" sz="1800">
                <a:solidFill>
                  <a:schemeClr val="dk1"/>
                </a:solidFill>
              </a:rPr>
              <a:t>Gestione delle risorse</a:t>
            </a:r>
            <a:endParaRPr b="1"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Gestire in modo efficiente il capitale, le risorse umane e il tempo è fondamentale per gli imprenditori per garantire una crescita aziendale sostenibile.</a:t>
            </a:r>
            <a:endParaRPr b="0" i="0" sz="1800" u="none" cap="none" strike="noStrike">
              <a:solidFill>
                <a:schemeClr val="dk1"/>
              </a:solidFill>
              <a:latin typeface="Arial"/>
              <a:ea typeface="Arial"/>
              <a:cs typeface="Arial"/>
              <a:sym typeface="Arial"/>
            </a:endParaRPr>
          </a:p>
        </p:txBody>
      </p:sp>
      <p:sp>
        <p:nvSpPr>
          <p:cNvPr id="154" name="Google Shape;154;p22"/>
          <p:cNvSpPr txBox="1"/>
          <p:nvPr/>
        </p:nvSpPr>
        <p:spPr>
          <a:xfrm>
            <a:off x="6960000" y="1881875"/>
            <a:ext cx="30513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 </a:t>
            </a:r>
            <a:r>
              <a:rPr b="1" lang="en-US" sz="1800">
                <a:solidFill>
                  <a:schemeClr val="dk1"/>
                </a:solidFill>
              </a:rPr>
              <a:t>Visione</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Gli imprenditori di successo hanno una visione chiara e lungimirante, stabiliscono obiettivi e prendono decisioni strategiche per costruire aziende sostenibili e redditizie.</a:t>
            </a:r>
            <a:endParaRPr b="0" i="0" sz="1800" u="none" cap="none" strike="noStrike">
              <a:solidFill>
                <a:schemeClr val="dk1"/>
              </a:solidFill>
              <a:latin typeface="Arial"/>
              <a:ea typeface="Arial"/>
              <a:cs typeface="Arial"/>
              <a:sym typeface="Arial"/>
            </a:endParaRPr>
          </a:p>
        </p:txBody>
      </p:sp>
      <p:pic>
        <p:nvPicPr>
          <p:cNvPr id="155" name="Google Shape;155;p22"/>
          <p:cNvPicPr preferRelativeResize="0"/>
          <p:nvPr/>
        </p:nvPicPr>
        <p:blipFill rotWithShape="1">
          <a:blip r:embed="rId4">
            <a:alphaModFix/>
          </a:blip>
          <a:srcRect b="0" l="0" r="0" t="0"/>
          <a:stretch/>
        </p:blipFill>
        <p:spPr>
          <a:xfrm>
            <a:off x="3711531" y="1897963"/>
            <a:ext cx="3051300" cy="2553805"/>
          </a:xfrm>
          <a:prstGeom prst="rect">
            <a:avLst/>
          </a:prstGeom>
          <a:noFill/>
          <a:ln>
            <a:noFill/>
          </a:ln>
        </p:spPr>
      </p:pic>
      <p:sp>
        <p:nvSpPr>
          <p:cNvPr id="156" name="Google Shape;156;p22"/>
          <p:cNvSpPr txBox="1"/>
          <p:nvPr/>
        </p:nvSpPr>
        <p:spPr>
          <a:xfrm>
            <a:off x="3468373" y="4784275"/>
            <a:ext cx="35376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37415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 </a:t>
            </a:r>
            <a:r>
              <a:rPr b="1" lang="en-US" sz="1800">
                <a:solidFill>
                  <a:schemeClr val="dk1"/>
                </a:solidFill>
              </a:rPr>
              <a:t>Persistenza</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Gli imprenditori superano le sfide con resilienza e perseveranza, perseguendo con fermezza i propri obiettivi anche di fronte alle battute d'arresto.</a:t>
            </a:r>
            <a:r>
              <a:rPr b="0" i="0" lang="en-US"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b="0" l="0" r="0" t="0"/>
          <a:stretch/>
        </p:blipFill>
        <p:spPr>
          <a:xfrm>
            <a:off x="306426" y="1482291"/>
            <a:ext cx="4612083" cy="4477329"/>
          </a:xfrm>
          <a:prstGeom prst="rect">
            <a:avLst/>
          </a:prstGeom>
          <a:noFill/>
          <a:ln>
            <a:noFill/>
          </a:ln>
        </p:spPr>
      </p:pic>
      <p:sp>
        <p:nvSpPr>
          <p:cNvPr id="163" name="Google Shape;163;p23"/>
          <p:cNvSpPr txBox="1"/>
          <p:nvPr/>
        </p:nvSpPr>
        <p:spPr>
          <a:xfrm>
            <a:off x="1106905" y="726881"/>
            <a:ext cx="8543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Capitolo 2: Identificare le opportunità specifiche del settore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64" name="Google Shape;164;p23"/>
          <p:cNvSpPr txBox="1"/>
          <p:nvPr/>
        </p:nvSpPr>
        <p:spPr>
          <a:xfrm>
            <a:off x="5130265" y="2281187"/>
            <a:ext cx="43026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Analisi di mercato</a:t>
            </a:r>
            <a:endParaRPr b="1"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chemeClr val="dk1"/>
              </a:solidFill>
            </a:endParaRPr>
          </a:p>
        </p:txBody>
      </p:sp>
      <p:sp>
        <p:nvSpPr>
          <p:cNvPr id="165" name="Google Shape;165;p23"/>
          <p:cNvSpPr txBox="1"/>
          <p:nvPr/>
        </p:nvSpPr>
        <p:spPr>
          <a:xfrm>
            <a:off x="5130265" y="2839452"/>
            <a:ext cx="4414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L'analisi di mercato è una valutazione dettagliata del mercato target della vostra azienda e del panorama competitivo di un determinato settore. Questa analisi consente di prevedere il successo che ci si può aspettare quando si introducono il marchio e i suoi prodotti ai consumatori del mercato.</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1" name="Google Shape;171;p24"/>
          <p:cNvSpPr txBox="1"/>
          <p:nvPr/>
        </p:nvSpPr>
        <p:spPr>
          <a:xfrm>
            <a:off x="913772" y="2299319"/>
            <a:ext cx="7969800" cy="4248300"/>
          </a:xfrm>
          <a:prstGeom prst="rect">
            <a:avLst/>
          </a:prstGeom>
          <a:noFill/>
          <a:ln>
            <a:noFill/>
          </a:ln>
        </p:spPr>
        <p:txBody>
          <a:bodyPr anchorCtr="0" anchor="t" bIns="45700" lIns="91425" spcFirstLastPara="1" rIns="91425" wrap="square" tIns="45700">
            <a:spAutoFit/>
          </a:bodyPr>
          <a:lstStyle/>
          <a:p>
            <a:pPr indent="-342900" lvl="0" marL="457200" rtl="0" algn="l">
              <a:spcBef>
                <a:spcPts val="0"/>
              </a:spcBef>
              <a:spcAft>
                <a:spcPts val="0"/>
              </a:spcAft>
              <a:buClr>
                <a:schemeClr val="dk1"/>
              </a:buClr>
              <a:buSzPts val="1800"/>
              <a:buAutoNum type="arabicPeriod"/>
            </a:pPr>
            <a:r>
              <a:rPr lang="en-US" sz="1800">
                <a:solidFill>
                  <a:schemeClr val="dk1"/>
                </a:solidFill>
              </a:rPr>
              <a:t>Ricercare il proprio settore</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Indagare il panorama competitivo</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Identificare le lacune del mercato</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Definire il mercato target</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Identificare le barriere all'ingresso</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US" sz="1800">
                <a:solidFill>
                  <a:schemeClr val="dk1"/>
                </a:solidFill>
              </a:rPr>
              <a:t>Creare una previsione di vendita</a:t>
            </a:r>
            <a:endParaRPr sz="1800">
              <a:solidFill>
                <a:schemeClr val="dk1"/>
              </a:solidFill>
            </a:endParaRPr>
          </a:p>
          <a:p>
            <a:pPr indent="0" lvl="0" marL="457200" rtl="0" algn="l">
              <a:spcBef>
                <a:spcPts val="0"/>
              </a:spcBef>
              <a:spcAft>
                <a:spcPts val="0"/>
              </a:spcAft>
              <a:buNone/>
            </a:pPr>
            <a:r>
              <a:t/>
            </a:r>
            <a:endParaRPr sz="1800">
              <a:solidFill>
                <a:schemeClr val="dk1"/>
              </a:solidFill>
            </a:endParaRPr>
          </a:p>
          <a:p>
            <a:pPr indent="0" lvl="0" marL="457200" marR="0" rtl="0" algn="l">
              <a:lnSpc>
                <a:spcPct val="100000"/>
              </a:lnSpc>
              <a:spcBef>
                <a:spcPts val="0"/>
              </a:spcBef>
              <a:spcAft>
                <a:spcPts val="0"/>
              </a:spcAft>
              <a:buNone/>
            </a:pPr>
            <a:r>
              <a:t/>
            </a:r>
            <a:endParaRPr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72" name="Google Shape;172;p24"/>
          <p:cNvSpPr txBox="1"/>
          <p:nvPr/>
        </p:nvSpPr>
        <p:spPr>
          <a:xfrm>
            <a:off x="2648986" y="1217750"/>
            <a:ext cx="5391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Analisi di Mercato in 6 FASI</a:t>
            </a:r>
            <a:endParaRPr b="0" i="0" sz="1400" u="none" cap="none" strike="noStrike">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Importanza dell'analisi delle tendenze</a:t>
            </a:r>
            <a:endParaRPr b="0" i="0" sz="1400" u="none" cap="none" strike="noStrike">
              <a:solidFill>
                <a:schemeClr val="dk1"/>
              </a:solidFill>
              <a:latin typeface="Arial"/>
              <a:ea typeface="Arial"/>
              <a:cs typeface="Arial"/>
              <a:sym typeface="Arial"/>
            </a:endParaRPr>
          </a:p>
        </p:txBody>
      </p:sp>
      <p:sp>
        <p:nvSpPr>
          <p:cNvPr id="180" name="Google Shape;180;p25"/>
          <p:cNvSpPr txBox="1"/>
          <p:nvPr/>
        </p:nvSpPr>
        <p:spPr>
          <a:xfrm>
            <a:off x="1361047" y="2029812"/>
            <a:ext cx="7969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L'analisi regolare delle tendenze offre un vantaggio competitivo alle aziende, </a:t>
            </a:r>
            <a:r>
              <a:rPr lang="en-US" sz="1800">
                <a:solidFill>
                  <a:schemeClr val="dk1"/>
                </a:solidFill>
              </a:rPr>
              <a:t>mantenendo</a:t>
            </a:r>
            <a:r>
              <a:rPr lang="en-US" sz="1800">
                <a:solidFill>
                  <a:schemeClr val="dk1"/>
                </a:solidFill>
              </a:rPr>
              <a:t> all'avanguardia. La comprensione delle dinamiche di mercato aiuta ad anticipare le mosse dei concorrenti e a preparare risposte strategiche.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1" name="Google Shape;181;p25"/>
          <p:cNvSpPr txBox="1"/>
          <p:nvPr/>
        </p:nvSpPr>
        <p:spPr>
          <a:xfrm>
            <a:off x="5345906" y="3578412"/>
            <a:ext cx="3984900" cy="31401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L'identificazione dei progressi tecnologici è essenziale per l'innovazione e l'adattamento alle mutevoli preferenze dei consumatori. Le aziende che si tengono aggiornate sulle tecnologie emergenti sono meglio posizionate per </a:t>
            </a:r>
            <a:r>
              <a:rPr lang="en-US" sz="1800">
                <a:solidFill>
                  <a:schemeClr val="dk1"/>
                </a:solidFill>
              </a:rPr>
              <a:t>integrare</a:t>
            </a:r>
            <a:r>
              <a:rPr lang="en-US" sz="1800">
                <a:solidFill>
                  <a:schemeClr val="dk1"/>
                </a:solidFill>
              </a:rPr>
              <a:t> nelle loro operazioni e offerte.</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t/>
            </a:r>
            <a:endParaRPr sz="1800">
              <a:solidFill>
                <a:schemeClr val="dk1"/>
              </a:solidFill>
            </a:endParaRPr>
          </a:p>
        </p:txBody>
      </p:sp>
      <p:pic>
        <p:nvPicPr>
          <p:cNvPr id="182" name="Google Shape;182;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Componenti dell'analisi delle tendenze</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9" name="Google Shape;189;p26"/>
          <p:cNvSpPr txBox="1"/>
          <p:nvPr/>
        </p:nvSpPr>
        <p:spPr>
          <a:xfrm>
            <a:off x="1074277" y="1704954"/>
            <a:ext cx="89649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1. </a:t>
            </a:r>
            <a:r>
              <a:rPr b="1" i="0" lang="en-US" sz="1800" u="none" cap="none" strike="noStrike">
                <a:solidFill>
                  <a:schemeClr val="dk1"/>
                </a:solidFill>
                <a:latin typeface="Arial"/>
                <a:ea typeface="Arial"/>
                <a:cs typeface="Arial"/>
                <a:sym typeface="Arial"/>
              </a:rPr>
              <a:t> </a:t>
            </a:r>
            <a:r>
              <a:rPr b="1" lang="en-US" sz="1800">
                <a:solidFill>
                  <a:schemeClr val="dk1"/>
                </a:solidFill>
              </a:rPr>
              <a:t>Tendenze del settore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Monitorare le tendenze del settore a livello macro, come la crescita del mercato, il consolidamento o l'interruzione. Comprendere l'impatto sul settore di fattori esterni come i cambiamenti economici o gli eventi geopolitici.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a:t>
            </a:r>
            <a:r>
              <a:rPr b="1" lang="en-US" sz="1800">
                <a:solidFill>
                  <a:schemeClr val="dk1"/>
                </a:solidFill>
              </a:rPr>
              <a:t>Progressi tecnologici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Tenete d'occhio gli sviluppi tecnologici che possono trasformare i processi aziendali o creare mercati completamente nuovi. Valutate il potenziale impatto di tecnologie come l'intelligenza artificiale, la blockchain o il 5G sul vostro settore.</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5" name="Google Shape;195;p27"/>
          <p:cNvSpPr txBox="1"/>
          <p:nvPr/>
        </p:nvSpPr>
        <p:spPr>
          <a:xfrm>
            <a:off x="1074202" y="540458"/>
            <a:ext cx="8543400" cy="1569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rtl="0" algn="l">
              <a:spcBef>
                <a:spcPts val="0"/>
              </a:spcBef>
              <a:spcAft>
                <a:spcPts val="0"/>
              </a:spcAft>
              <a:buClr>
                <a:schemeClr val="dk1"/>
              </a:buClr>
              <a:buSzPts val="1100"/>
              <a:buFont typeface="Arial"/>
              <a:buNone/>
            </a:pPr>
            <a:r>
              <a:rPr b="1" lang="en-US" sz="2400">
                <a:solidFill>
                  <a:schemeClr val="dk1"/>
                </a:solidFill>
              </a:rPr>
              <a:t>Componenti dell'analisi delle tendenze</a:t>
            </a:r>
            <a:endParaRPr b="1" sz="2400">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sz="2400">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6" name="Google Shape;196;p27"/>
          <p:cNvSpPr txBox="1"/>
          <p:nvPr/>
        </p:nvSpPr>
        <p:spPr>
          <a:xfrm>
            <a:off x="1074277" y="1687150"/>
            <a:ext cx="89649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a:t>
            </a:r>
            <a:r>
              <a:rPr b="1" i="0" lang="en-US" sz="1800" u="none" cap="none" strike="noStrike">
                <a:solidFill>
                  <a:srgbClr val="177373"/>
                </a:solidFill>
                <a:latin typeface="Arial"/>
                <a:ea typeface="Arial"/>
                <a:cs typeface="Arial"/>
                <a:sym typeface="Arial"/>
              </a:rPr>
              <a:t>.</a:t>
            </a:r>
            <a:r>
              <a:rPr b="1"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C</a:t>
            </a:r>
            <a:r>
              <a:rPr b="1" lang="en-US" sz="1800">
                <a:solidFill>
                  <a:schemeClr val="dk1"/>
                </a:solidFill>
              </a:rPr>
              <a:t>omportamento dei consumatori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Analizzare i cambiamenti nelle preferenze e nei comportamenti dei consumatori, compresi i cambiamenti nelle abitudini di acquisto, nelle scelte di vita e nei valori. Utilizzare l'analisi dei dati per comprendere il feedback e il sentiment dei clienti.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a:t>
            </a:r>
            <a:r>
              <a:rPr b="1" lang="en-US" sz="1800">
                <a:solidFill>
                  <a:schemeClr val="dk1"/>
                </a:solidFill>
              </a:rPr>
              <a:t>Cambiamenti normativi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Rimanete informati sugli sviluppi normativi che possono interessare il vostro settore. La conformità è essenziale; la comprensione e l'adattamento ai cambiamenti normativi possono ridurre i rischi e favorire una reputazione positiva.</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3" name="Google Shape;203;p28"/>
          <p:cNvSpPr txBox="1"/>
          <p:nvPr/>
        </p:nvSpPr>
        <p:spPr>
          <a:xfrm>
            <a:off x="637307" y="749639"/>
            <a:ext cx="854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Strategie per l'analisi delle tendenze</a:t>
            </a:r>
            <a:endParaRPr b="1" i="0" sz="2400" u="none" cap="none" strike="noStrike">
              <a:solidFill>
                <a:schemeClr val="dk1"/>
              </a:solidFill>
              <a:latin typeface="Arial"/>
              <a:ea typeface="Arial"/>
              <a:cs typeface="Arial"/>
              <a:sym typeface="Arial"/>
            </a:endParaRPr>
          </a:p>
        </p:txBody>
      </p:sp>
      <p:sp>
        <p:nvSpPr>
          <p:cNvPr id="204" name="Google Shape;204;p28"/>
          <p:cNvSpPr txBox="1"/>
          <p:nvPr/>
        </p:nvSpPr>
        <p:spPr>
          <a:xfrm>
            <a:off x="420750" y="1408050"/>
            <a:ext cx="2918100" cy="283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Monitoraggio continuo</a:t>
            </a:r>
            <a:endParaRPr b="0" i="0" sz="14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n-US" sz="1600">
                <a:solidFill>
                  <a:schemeClr val="dk1"/>
                </a:solidFill>
              </a:rPr>
              <a:t>Implementare sistemi di monitoraggio continuo di notizie, rapporti di settore e ricerche di mercato. Utilizzate strumenti e servizi che </a:t>
            </a:r>
            <a:r>
              <a:rPr lang="en-US" sz="1600">
                <a:solidFill>
                  <a:schemeClr val="dk1"/>
                </a:solidFill>
              </a:rPr>
              <a:t>forniscono</a:t>
            </a:r>
            <a:r>
              <a:rPr lang="en-US" sz="1600">
                <a:solidFill>
                  <a:schemeClr val="dk1"/>
                </a:solidFill>
              </a:rPr>
              <a:t> aggiornamenti in tempo reale sulle tendenze rilevanti.</a:t>
            </a:r>
            <a:endParaRPr sz="1600">
              <a:solidFill>
                <a:schemeClr val="dk1"/>
              </a:solidFill>
            </a:endParaRPr>
          </a:p>
          <a:p>
            <a:pPr indent="0" lvl="0" marL="0" rtl="0" algn="just">
              <a:spcBef>
                <a:spcPts val="0"/>
              </a:spcBef>
              <a:spcAft>
                <a:spcPts val="0"/>
              </a:spcAft>
              <a:buClr>
                <a:schemeClr val="dk1"/>
              </a:buClr>
              <a:buSzPts val="1100"/>
              <a:buFont typeface="Arial"/>
              <a:buNone/>
            </a:pPr>
            <a:r>
              <a:t/>
            </a:r>
            <a:endParaRPr sz="1600">
              <a:solidFill>
                <a:schemeClr val="dk1"/>
              </a:solidFill>
            </a:endParaRPr>
          </a:p>
          <a:p>
            <a:pPr indent="0" lvl="0" marL="0" marR="0" rtl="0" algn="just">
              <a:lnSpc>
                <a:spcPct val="100000"/>
              </a:lnSpc>
              <a:spcBef>
                <a:spcPts val="0"/>
              </a:spcBef>
              <a:spcAft>
                <a:spcPts val="0"/>
              </a:spcAft>
              <a:buClr>
                <a:srgbClr val="000000"/>
              </a:buClr>
              <a:buSzPts val="1600"/>
              <a:buFont typeface="Arial"/>
              <a:buNone/>
            </a:pPr>
            <a:r>
              <a:t/>
            </a:r>
            <a:endParaRPr sz="1600">
              <a:solidFill>
                <a:schemeClr val="dk1"/>
              </a:solidFill>
            </a:endParaRPr>
          </a:p>
        </p:txBody>
      </p:sp>
      <p:sp>
        <p:nvSpPr>
          <p:cNvPr id="205" name="Google Shape;205;p28"/>
          <p:cNvSpPr txBox="1"/>
          <p:nvPr/>
        </p:nvSpPr>
        <p:spPr>
          <a:xfrm>
            <a:off x="6424718" y="1531806"/>
            <a:ext cx="38115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Networking ed eventi di settore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Participazione</a:t>
            </a:r>
            <a:r>
              <a:rPr lang="en-US" sz="1600">
                <a:solidFill>
                  <a:schemeClr val="dk1"/>
                </a:solidFill>
              </a:rPr>
              <a:t> a conferenze, fiere ed eventi di settore per entrare in contatto con i colleghi e rimanere informati sugli ultimi sviluppi. Il networking può fornire preziosi spunti di riflessione da prospettive diverse.</a:t>
            </a:r>
            <a:endParaRPr b="0" i="0" sz="1400" u="none" cap="none" strike="noStrike">
              <a:solidFill>
                <a:schemeClr val="dk1"/>
              </a:solidFill>
              <a:latin typeface="Arial"/>
              <a:ea typeface="Arial"/>
              <a:cs typeface="Arial"/>
              <a:sym typeface="Arial"/>
            </a:endParaRPr>
          </a:p>
        </p:txBody>
      </p:sp>
      <p:sp>
        <p:nvSpPr>
          <p:cNvPr id="206" name="Google Shape;206;p28"/>
          <p:cNvSpPr txBox="1"/>
          <p:nvPr/>
        </p:nvSpPr>
        <p:spPr>
          <a:xfrm>
            <a:off x="258008" y="4167920"/>
            <a:ext cx="3243600" cy="209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Analisi dei dati</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Sfruttate gli strumenti di analisi dei dati per analizzare i dati dei clienti, le tendenze del mercato e le metriche delle prestazioni. Gli approfondimenti basati sui dati possono rivelare modelli e correlazioni.</a:t>
            </a:r>
            <a:endParaRPr b="0" i="0" sz="1400" u="none" cap="none" strike="noStrike">
              <a:solidFill>
                <a:schemeClr val="dk1"/>
              </a:solidFill>
              <a:latin typeface="Arial"/>
              <a:ea typeface="Arial"/>
              <a:cs typeface="Arial"/>
              <a:sym typeface="Arial"/>
            </a:endParaRPr>
          </a:p>
        </p:txBody>
      </p:sp>
      <p:sp>
        <p:nvSpPr>
          <p:cNvPr id="207" name="Google Shape;207;p28"/>
          <p:cNvSpPr txBox="1"/>
          <p:nvPr/>
        </p:nvSpPr>
        <p:spPr>
          <a:xfrm>
            <a:off x="6479037" y="4167920"/>
            <a:ext cx="37029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Collaborazione interfunzionale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Agevolate la collaborazione tra i reparti per garantire una comprensione olistica delle tendenze. Incoraggiate i dipendenti a condividere intuizioni e osservazioni dalle loro aree di competenza.</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3" name="Google Shape;213;p29"/>
          <p:cNvSpPr txBox="1"/>
          <p:nvPr/>
        </p:nvSpPr>
        <p:spPr>
          <a:xfrm>
            <a:off x="1197268" y="959080"/>
            <a:ext cx="83511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2400">
                <a:solidFill>
                  <a:schemeClr val="dk1"/>
                </a:solidFill>
              </a:rPr>
              <a:t>Capitolo 3: Aggiornamento sulle tendenze del settore</a:t>
            </a:r>
            <a:endParaRPr b="1" sz="2400">
              <a:solidFill>
                <a:schemeClr val="dk1"/>
              </a:solidFill>
            </a:endParaRPr>
          </a:p>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b="1" sz="2400">
              <a:solidFill>
                <a:schemeClr val="dk1"/>
              </a:solidFill>
            </a:endParaRPr>
          </a:p>
        </p:txBody>
      </p:sp>
      <p:sp>
        <p:nvSpPr>
          <p:cNvPr id="214" name="Google Shape;214;p29"/>
          <p:cNvSpPr txBox="1"/>
          <p:nvPr/>
        </p:nvSpPr>
        <p:spPr>
          <a:xfrm>
            <a:off x="1197268" y="2348391"/>
            <a:ext cx="4360200" cy="2862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In un panorama commerciale in continua evoluzione, rimanere aggiornati sulle tendenze del settore è essenziale per il successo. Rimanere aggiornati e informati sulle tendenze del settore e sugli aggiornamenti del marketing digitale è fondamentale per avere successo in questo settore in rapida espansione.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b="0" l="0" r="0" t="0"/>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1" name="Google Shape;221;p30"/>
          <p:cNvSpPr txBox="1"/>
          <p:nvPr/>
        </p:nvSpPr>
        <p:spPr>
          <a:xfrm>
            <a:off x="933650" y="822806"/>
            <a:ext cx="8565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400">
                <a:solidFill>
                  <a:schemeClr val="dk1"/>
                </a:solidFill>
              </a:rPr>
              <a:t>Importanza delle tendenze del settore</a:t>
            </a:r>
            <a:endParaRPr b="0" i="0" sz="2400" u="none" cap="none" strike="noStrike">
              <a:solidFill>
                <a:schemeClr val="dk1"/>
              </a:solidFill>
              <a:latin typeface="Arial"/>
              <a:ea typeface="Arial"/>
              <a:cs typeface="Arial"/>
              <a:sym typeface="Arial"/>
            </a:endParaRPr>
          </a:p>
        </p:txBody>
      </p:sp>
      <p:sp>
        <p:nvSpPr>
          <p:cNvPr id="222" name="Google Shape;222;p30"/>
          <p:cNvSpPr txBox="1"/>
          <p:nvPr/>
        </p:nvSpPr>
        <p:spPr>
          <a:xfrm>
            <a:off x="1126149" y="1465050"/>
            <a:ext cx="8916900" cy="4879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lang="en-US" sz="1900">
                <a:solidFill>
                  <a:schemeClr val="dk1"/>
                </a:solidFill>
              </a:rPr>
              <a:t>Tenersi informati sulle tendenze del settore è fondamentale per gli imprenditori.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sz="1800">
              <a:solidFill>
                <a:schemeClr val="dk1"/>
              </a:solidFill>
            </a:endParaRPr>
          </a:p>
          <a:p>
            <a:pPr indent="0" lvl="0" marL="0" marR="0" rtl="0" algn="just">
              <a:lnSpc>
                <a:spcPct val="100000"/>
              </a:lnSpc>
              <a:spcBef>
                <a:spcPts val="0"/>
              </a:spcBef>
              <a:spcAft>
                <a:spcPts val="0"/>
              </a:spcAft>
              <a:buClr>
                <a:srgbClr val="000000"/>
              </a:buClr>
              <a:buSzPts val="1800"/>
              <a:buFont typeface="Arial"/>
              <a:buNone/>
            </a:pPr>
            <a:r>
              <a:rPr lang="en-US" sz="1800">
                <a:solidFill>
                  <a:schemeClr val="dk1"/>
                </a:solidFill>
              </a:rPr>
              <a:t>Informa il</a:t>
            </a:r>
            <a:r>
              <a:rPr b="0" i="0" lang="en-US" sz="18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342900" lvl="0" marL="457200" rtl="0" algn="just">
              <a:spcBef>
                <a:spcPts val="0"/>
              </a:spcBef>
              <a:spcAft>
                <a:spcPts val="0"/>
              </a:spcAft>
              <a:buClr>
                <a:schemeClr val="dk1"/>
              </a:buClr>
              <a:buSzPts val="1800"/>
              <a:buChar char="•"/>
            </a:pPr>
            <a:r>
              <a:rPr i="1" lang="en-US" sz="1800">
                <a:solidFill>
                  <a:schemeClr val="dk1"/>
                </a:solidFill>
              </a:rPr>
              <a:t>il processo decisionale </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fornisce un vantaggio competitivo</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migliora la soddisfazione dei clienti </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attenua i rischi</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identifica le opportunità di innovazione </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promuove l'adattabilità</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incoraggia il networking e la collaborazione </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garantisce la conformità alle normative</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aumenta la fiducia degli investitori e </a:t>
            </a:r>
            <a:endParaRPr i="1" sz="1800">
              <a:solidFill>
                <a:schemeClr val="dk1"/>
              </a:solidFill>
            </a:endParaRPr>
          </a:p>
          <a:p>
            <a:pPr indent="-342900" lvl="0" marL="457200" rtl="0" algn="just">
              <a:spcBef>
                <a:spcPts val="0"/>
              </a:spcBef>
              <a:spcAft>
                <a:spcPts val="0"/>
              </a:spcAft>
              <a:buClr>
                <a:schemeClr val="dk1"/>
              </a:buClr>
              <a:buSzPts val="1800"/>
              <a:buChar char="•"/>
            </a:pPr>
            <a:r>
              <a:rPr i="1" lang="en-US" sz="1800">
                <a:solidFill>
                  <a:schemeClr val="dk1"/>
                </a:solidFill>
              </a:rPr>
              <a:t>contribuisce alla redditività aziendale a</a:t>
            </a:r>
            <a:endParaRPr i="1" sz="1800">
              <a:solidFill>
                <a:schemeClr val="dk1"/>
              </a:solidFill>
            </a:endParaRPr>
          </a:p>
          <a:p>
            <a:pPr indent="0" lvl="0" marL="457200" rtl="0" algn="just">
              <a:spcBef>
                <a:spcPts val="0"/>
              </a:spcBef>
              <a:spcAft>
                <a:spcPts val="0"/>
              </a:spcAft>
              <a:buNone/>
            </a:pPr>
            <a:r>
              <a:rPr i="1" lang="en-US" sz="1800">
                <a:solidFill>
                  <a:schemeClr val="dk1"/>
                </a:solidFill>
              </a:rPr>
              <a:t> lungo termine. </a:t>
            </a:r>
            <a:r>
              <a:rPr b="0" i="1" lang="en-US" sz="18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lang="en-US" sz="1900">
                <a:solidFill>
                  <a:schemeClr val="dk1"/>
                </a:solidFill>
              </a:rPr>
              <a:t>Non è solo vantaggioso: è un imperativo strategico per il successo in un ambiente commerciale dinamico.</a:t>
            </a:r>
            <a:endParaRPr b="1" i="0" sz="1900" u="none" cap="none" strike="noStrike">
              <a:solidFill>
                <a:schemeClr val="dk1"/>
              </a:solidFill>
              <a:latin typeface="Arial"/>
              <a:ea typeface="Arial"/>
              <a:cs typeface="Arial"/>
              <a:sym typeface="Arial"/>
            </a:endParaRPr>
          </a:p>
        </p:txBody>
      </p:sp>
      <p:pic>
        <p:nvPicPr>
          <p:cNvPr id="223" name="Google Shape;223;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b="0" l="0" r="0" t="0"/>
          <a:stretch/>
        </p:blipFill>
        <p:spPr>
          <a:xfrm>
            <a:off x="1413" y="-1"/>
            <a:ext cx="10688975" cy="7559677"/>
          </a:xfrm>
          <a:prstGeom prst="rect">
            <a:avLst/>
          </a:prstGeom>
          <a:noFill/>
          <a:ln>
            <a:noFill/>
          </a:ln>
        </p:spPr>
      </p:pic>
      <p:sp>
        <p:nvSpPr>
          <p:cNvPr id="229" name="Google Shape;229;p31"/>
          <p:cNvSpPr txBox="1"/>
          <p:nvPr/>
        </p:nvSpPr>
        <p:spPr>
          <a:xfrm>
            <a:off x="991401" y="757550"/>
            <a:ext cx="7767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rPr>
              <a:t>Come rimanere aggiornati sulle tendenze del settore?</a:t>
            </a:r>
            <a:endParaRPr b="0" i="0" sz="1400" u="none" cap="none" strike="noStrike">
              <a:solidFill>
                <a:schemeClr val="dk1"/>
              </a:solidFill>
              <a:latin typeface="Arial"/>
              <a:ea typeface="Arial"/>
              <a:cs typeface="Arial"/>
              <a:sym typeface="Arial"/>
            </a:endParaRPr>
          </a:p>
        </p:txBody>
      </p:sp>
      <p:sp>
        <p:nvSpPr>
          <p:cNvPr id="230" name="Google Shape;230;p31"/>
          <p:cNvSpPr txBox="1"/>
          <p:nvPr/>
        </p:nvSpPr>
        <p:spPr>
          <a:xfrm>
            <a:off x="991402" y="1834853"/>
            <a:ext cx="4658700" cy="3509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1" lang="en-US" sz="1800">
                <a:solidFill>
                  <a:schemeClr val="dk1"/>
                </a:solidFill>
              </a:rPr>
              <a:t>Seguire i principali influencer</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Uno dei modi più semplici per rimanere aggiornati sulle tendenze del settore è quello di seguire le persone che le influenzano. Si tratta di leader di pensiero, esperti, professionisti o anche concorrenti che condividono le loro intuizioni, opinioni ed esperienze sui social media, sui blog, sui podcast o sulle newsletter. Seguendo i principali influencer, potete imparare dal loro punto di vista, scoprire nuove idee e confrontarvi con loro e con i loro follower. </a:t>
            </a:r>
            <a:endParaRPr b="0" i="0" sz="1400" u="none" cap="none" strike="noStrike">
              <a:solidFill>
                <a:schemeClr val="dk1"/>
              </a:solidFill>
              <a:latin typeface="Arial"/>
              <a:ea typeface="Arial"/>
              <a:cs typeface="Arial"/>
              <a:sym typeface="Arial"/>
            </a:endParaRPr>
          </a:p>
        </p:txBody>
      </p:sp>
      <p:pic>
        <p:nvPicPr>
          <p:cNvPr id="231" name="Google Shape;231;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0" l="0" r="0" t="0"/>
          <a:stretch/>
        </p:blipFill>
        <p:spPr>
          <a:xfrm>
            <a:off x="1413" y="-1"/>
            <a:ext cx="10688975" cy="7559677"/>
          </a:xfrm>
          <a:prstGeom prst="rect">
            <a:avLst/>
          </a:prstGeom>
          <a:noFill/>
          <a:ln>
            <a:noFill/>
          </a:ln>
        </p:spPr>
      </p:pic>
      <p:sp>
        <p:nvSpPr>
          <p:cNvPr id="237" name="Google Shape;237;p32"/>
          <p:cNvSpPr txBox="1"/>
          <p:nvPr/>
        </p:nvSpPr>
        <p:spPr>
          <a:xfrm>
            <a:off x="1474677" y="751675"/>
            <a:ext cx="6689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400">
                <a:solidFill>
                  <a:schemeClr val="dk1"/>
                </a:solidFill>
              </a:rPr>
              <a:t>Come rimanere aggiornati sulle tendenze del settore?</a:t>
            </a:r>
            <a:endParaRPr b="0" i="0" sz="2400" u="none" cap="none" strike="noStrike">
              <a:solidFill>
                <a:schemeClr val="dk1"/>
              </a:solidFill>
              <a:latin typeface="Arial"/>
              <a:ea typeface="Arial"/>
              <a:cs typeface="Arial"/>
              <a:sym typeface="Arial"/>
            </a:endParaRPr>
          </a:p>
        </p:txBody>
      </p:sp>
      <p:sp>
        <p:nvSpPr>
          <p:cNvPr id="238" name="Google Shape;238;p32"/>
          <p:cNvSpPr txBox="1"/>
          <p:nvPr/>
        </p:nvSpPr>
        <p:spPr>
          <a:xfrm>
            <a:off x="905102" y="2685841"/>
            <a:ext cx="4658700" cy="341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a:t>
            </a:r>
            <a:r>
              <a:rPr b="1" lang="en-US" sz="1800">
                <a:solidFill>
                  <a:schemeClr val="dk1"/>
                </a:solidFill>
              </a:rPr>
              <a:t>Partecipare a reti professionali </a:t>
            </a:r>
            <a:r>
              <a:rPr b="1" i="0" lang="en-US" sz="18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Un altro modo per rimanere in contatto con le tendenze del settore è quello di iscriversi a reti e comunità professionali rilevanti per il vostro campo. Si tratta di piattaforme online, forum, gruppi o associazioni che offrono l'opportunità di entrare in contatto con altri professionisti, scambiare informazioni, porre domande e accedere a risorse. Iscrivendosi alle reti professionali, è possibile ampliare la propria rete, ottenere feedback e partecipare a discussioni ed eventi.</a:t>
            </a:r>
            <a:endParaRPr b="1" i="0" sz="1800" u="none" cap="none" strike="noStrike">
              <a:solidFill>
                <a:schemeClr val="dk1"/>
              </a:solidFill>
              <a:latin typeface="Arial"/>
              <a:ea typeface="Arial"/>
              <a:cs typeface="Arial"/>
              <a:sym typeface="Arial"/>
            </a:endParaRPr>
          </a:p>
        </p:txBody>
      </p:sp>
      <p:pic>
        <p:nvPicPr>
          <p:cNvPr id="239" name="Google Shape;239;p32"/>
          <p:cNvPicPr preferRelativeResize="0"/>
          <p:nvPr/>
        </p:nvPicPr>
        <p:blipFill rotWithShape="1">
          <a:blip r:embed="rId4">
            <a:alphaModFix/>
          </a:blip>
          <a:srcRect b="0" l="0" r="0" t="0"/>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5" name="Google Shape;245;p33"/>
          <p:cNvSpPr txBox="1"/>
          <p:nvPr/>
        </p:nvSpPr>
        <p:spPr>
          <a:xfrm>
            <a:off x="1129475" y="559400"/>
            <a:ext cx="82326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rtl="0" algn="l">
              <a:spcBef>
                <a:spcPts val="0"/>
              </a:spcBef>
              <a:spcAft>
                <a:spcPts val="0"/>
              </a:spcAft>
              <a:buClr>
                <a:schemeClr val="dk1"/>
              </a:buClr>
              <a:buSzPts val="1100"/>
              <a:buFont typeface="Arial"/>
              <a:buNone/>
            </a:pPr>
            <a:r>
              <a:rPr b="1" lang="en-US" sz="2400">
                <a:solidFill>
                  <a:schemeClr val="dk1"/>
                </a:solidFill>
              </a:rPr>
              <a:t>Come rimanere aggiornati sulle tendenze del settore?</a:t>
            </a:r>
            <a:endParaRPr b="1" sz="2400">
              <a:solidFill>
                <a:schemeClr val="dk1"/>
              </a:solidFill>
            </a:endParaRPr>
          </a:p>
          <a:p>
            <a:pPr indent="0" lvl="0" marL="0" marR="0" rtl="0" algn="l">
              <a:lnSpc>
                <a:spcPct val="100000"/>
              </a:lnSpc>
              <a:spcBef>
                <a:spcPts val="0"/>
              </a:spcBef>
              <a:spcAft>
                <a:spcPts val="0"/>
              </a:spcAft>
              <a:buClr>
                <a:srgbClr val="000000"/>
              </a:buClr>
              <a:buSzPts val="2200"/>
              <a:buFont typeface="Arial"/>
              <a:buNone/>
            </a:pPr>
            <a:r>
              <a:t/>
            </a:r>
            <a:endParaRPr b="1" sz="2400">
              <a:solidFill>
                <a:schemeClr val="dk1"/>
              </a:solidFill>
            </a:endParaRPr>
          </a:p>
        </p:txBody>
      </p:sp>
      <p:sp>
        <p:nvSpPr>
          <p:cNvPr id="246" name="Google Shape;246;p33"/>
          <p:cNvSpPr txBox="1"/>
          <p:nvPr/>
        </p:nvSpPr>
        <p:spPr>
          <a:xfrm>
            <a:off x="991403" y="1834853"/>
            <a:ext cx="3772800" cy="4802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3. Partecipare a webinar ed eventi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Un terzo modo per rimanere aggiornati sulle tendenze del settore è quello di partecipare a webinar ed eventi che trattano argomenti e questioni importanti per il vostro settore. Questi possono essere online o offline, gratuiti o a pagamento, formali o informali, a seconda delle vostre preferenze e disponibilità. Partecipando ai webinar e agli eventi, potete imparare dagli esperti, rimanere informati sugli ultimi sviluppi e interagire con gli altri partecipanti.</a:t>
            </a:r>
            <a:endParaRPr b="1" i="0" sz="1800" u="none" cap="none" strike="noStrike">
              <a:solidFill>
                <a:schemeClr val="dk1"/>
              </a:solidFill>
              <a:latin typeface="Arial"/>
              <a:ea typeface="Arial"/>
              <a:cs typeface="Arial"/>
              <a:sym typeface="Arial"/>
            </a:endParaRPr>
          </a:p>
        </p:txBody>
      </p:sp>
      <p:sp>
        <p:nvSpPr>
          <p:cNvPr id="247" name="Google Shape;247;p33"/>
          <p:cNvSpPr txBox="1"/>
          <p:nvPr/>
        </p:nvSpPr>
        <p:spPr>
          <a:xfrm>
            <a:off x="5927309" y="1834853"/>
            <a:ext cx="3772800" cy="50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4.   Leggere pubblicazioni e rapporti</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Un quarto modo per rimanere aggiornati sulle tendenze del settore è leggere pubblicazioni e rapporti che forniscono analisi, dati e previsioni approfondite per il vostro settore. Si può trattare di riviste, giornali, newsletter, blog o documenti di ricerca specifici del settore che offrono informazioni e approfondimenti preziosi. Leggendo pubblicazioni e rapporti, potete approfondire le vostre conoscenze, identificare opportunità e sfide e fare un benchmark delle vostre prestazioni.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3" name="Google Shape;253;p34"/>
          <p:cNvSpPr txBox="1"/>
          <p:nvPr/>
        </p:nvSpPr>
        <p:spPr>
          <a:xfrm>
            <a:off x="991400" y="505825"/>
            <a:ext cx="8327700" cy="1569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rtl="0" algn="l">
              <a:spcBef>
                <a:spcPts val="0"/>
              </a:spcBef>
              <a:spcAft>
                <a:spcPts val="0"/>
              </a:spcAft>
              <a:buClr>
                <a:schemeClr val="dk1"/>
              </a:buClr>
              <a:buSzPts val="1100"/>
              <a:buFont typeface="Arial"/>
              <a:buNone/>
            </a:pPr>
            <a:r>
              <a:rPr b="1" lang="en-US" sz="2400">
                <a:solidFill>
                  <a:schemeClr val="dk1"/>
                </a:solidFill>
              </a:rPr>
              <a:t>Come rimanere aggiornati sulle tendenze del settore?</a:t>
            </a:r>
            <a:endParaRPr b="1" sz="2400">
              <a:solidFill>
                <a:schemeClr val="dk1"/>
              </a:solidFill>
            </a:endParaRPr>
          </a:p>
          <a:p>
            <a:pPr indent="0" lvl="0" marL="0" rtl="0" algn="l">
              <a:spcBef>
                <a:spcPts val="0"/>
              </a:spcBef>
              <a:spcAft>
                <a:spcPts val="0"/>
              </a:spcAft>
              <a:buClr>
                <a:schemeClr val="dk1"/>
              </a:buClr>
              <a:buSzPts val="1100"/>
              <a:buFont typeface="Arial"/>
              <a:buNone/>
            </a:pPr>
            <a:r>
              <a:t/>
            </a:r>
            <a:endParaRPr b="1" sz="2400">
              <a:solidFill>
                <a:schemeClr val="dk1"/>
              </a:solidFill>
            </a:endParaRPr>
          </a:p>
          <a:p>
            <a:pPr indent="0" lvl="0" marL="0" marR="0" rtl="0" algn="l">
              <a:lnSpc>
                <a:spcPct val="100000"/>
              </a:lnSpc>
              <a:spcBef>
                <a:spcPts val="0"/>
              </a:spcBef>
              <a:spcAft>
                <a:spcPts val="0"/>
              </a:spcAft>
              <a:buClr>
                <a:srgbClr val="000000"/>
              </a:buClr>
              <a:buSzPts val="2200"/>
              <a:buFont typeface="Arial"/>
              <a:buNone/>
            </a:pPr>
            <a:r>
              <a:t/>
            </a:r>
            <a:endParaRPr b="1" sz="2400">
              <a:solidFill>
                <a:schemeClr val="dk1"/>
              </a:solidFill>
            </a:endParaRPr>
          </a:p>
        </p:txBody>
      </p:sp>
      <p:sp>
        <p:nvSpPr>
          <p:cNvPr id="254" name="Google Shape;254;p34"/>
          <p:cNvSpPr txBox="1"/>
          <p:nvPr/>
        </p:nvSpPr>
        <p:spPr>
          <a:xfrm>
            <a:off x="991403" y="1834853"/>
            <a:ext cx="37728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5. Sperimentare e imparare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Un quinto modo per rimanere aggiornati sulle tendenze del settore è sperimentare e imparare dalle proprie esperienze e da quelle del team, dei clienti e dei partner. Ciò significa provare nuovi strumenti, metodi, prodotti o servizi rilevanti per il vostro settore, raccogliere feedback, misurare i risultati e apportare miglioramenti. Sperimentando e imparando, potete verificare le vostre ipotesi, convalidare le vostre idee e innovare.</a:t>
            </a:r>
            <a:endParaRPr b="1" i="0" sz="1800" u="none" cap="none" strike="noStrike">
              <a:solidFill>
                <a:schemeClr val="dk1"/>
              </a:solidFill>
              <a:latin typeface="Arial"/>
              <a:ea typeface="Arial"/>
              <a:cs typeface="Arial"/>
              <a:sym typeface="Arial"/>
            </a:endParaRPr>
          </a:p>
        </p:txBody>
      </p:sp>
      <p:pic>
        <p:nvPicPr>
          <p:cNvPr id="255" name="Google Shape;255;p34"/>
          <p:cNvPicPr preferRelativeResize="0"/>
          <p:nvPr/>
        </p:nvPicPr>
        <p:blipFill rotWithShape="1">
          <a:blip r:embed="rId4">
            <a:alphaModFix/>
          </a:blip>
          <a:srcRect b="0" l="0" r="0" t="0"/>
          <a:stretch/>
        </p:blipFill>
        <p:spPr>
          <a:xfrm>
            <a:off x="5453186" y="2712658"/>
            <a:ext cx="4212432"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n-US" sz="2400">
                <a:solidFill>
                  <a:schemeClr val="dk1"/>
                </a:solidFill>
              </a:rPr>
              <a:t>Lezioni degli imprenditori di successo</a:t>
            </a:r>
            <a:endParaRPr b="0" i="0" sz="1400" u="none" cap="none" strike="noStrike">
              <a:solidFill>
                <a:schemeClr val="dk1"/>
              </a:solidFill>
              <a:latin typeface="Arial"/>
              <a:ea typeface="Arial"/>
              <a:cs typeface="Arial"/>
              <a:sym typeface="Arial"/>
            </a:endParaRPr>
          </a:p>
        </p:txBody>
      </p:sp>
      <p:sp>
        <p:nvSpPr>
          <p:cNvPr id="262" name="Google Shape;262;p35"/>
          <p:cNvSpPr txBox="1"/>
          <p:nvPr/>
        </p:nvSpPr>
        <p:spPr>
          <a:xfrm>
            <a:off x="914535" y="2282805"/>
            <a:ext cx="9140100" cy="38250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Jeff Bezos        </a:t>
            </a:r>
            <a:r>
              <a:rPr b="1" i="1" lang="en-US" sz="1900">
                <a:solidFill>
                  <a:schemeClr val="dk1"/>
                </a:solidFill>
              </a:rPr>
              <a:t>Iniziare in piccolo, crescere in grande</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Bill Gates         </a:t>
            </a:r>
            <a:r>
              <a:rPr b="1" i="1" lang="en-US" sz="1900">
                <a:solidFill>
                  <a:schemeClr val="dk1"/>
                </a:solidFill>
              </a:rPr>
              <a:t> Sii il capo di te stesso e inizia presto</a:t>
            </a:r>
            <a:endParaRPr b="1" i="1" sz="1900">
              <a:solidFill>
                <a:schemeClr val="dk1"/>
              </a:solidFill>
            </a:endParaRPr>
          </a:p>
          <a:p>
            <a:pPr indent="0" lvl="0" marL="0" marR="0" rtl="0" algn="just">
              <a:lnSpc>
                <a:spcPct val="150000"/>
              </a:lnSpc>
              <a:spcBef>
                <a:spcPts val="0"/>
              </a:spcBef>
              <a:spcAft>
                <a:spcPts val="0"/>
              </a:spcAft>
              <a:buClr>
                <a:srgbClr val="000000"/>
              </a:buClr>
              <a:buSzPts val="1800"/>
              <a:buFont typeface="Arial"/>
              <a:buNone/>
            </a:pPr>
            <a:r>
              <a:t/>
            </a:r>
            <a:endParaRPr b="1" i="1" sz="1900">
              <a:solidFill>
                <a:schemeClr val="dk1"/>
              </a:solidFil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Mark Zuckerberg         </a:t>
            </a:r>
            <a:r>
              <a:rPr b="1" i="1" lang="en-US" sz="1900">
                <a:solidFill>
                  <a:schemeClr val="dk1"/>
                </a:solidFill>
              </a:rPr>
              <a:t>Non inseguire il denaro</a:t>
            </a:r>
            <a:r>
              <a:rPr b="1" i="1" lang="en-US" sz="19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Steve Jobs        </a:t>
            </a:r>
            <a:r>
              <a:rPr b="1" i="1" lang="en-US" sz="1900">
                <a:solidFill>
                  <a:schemeClr val="dk1"/>
                </a:solidFill>
              </a:rPr>
              <a:t>Mettere i bastoni tra le ruote all'universo </a:t>
            </a:r>
            <a:r>
              <a:rPr b="1" i="1" lang="en-US" sz="19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Larry Ellison         </a:t>
            </a:r>
            <a:r>
              <a:rPr b="1" i="1" lang="en-US" sz="1900">
                <a:solidFill>
                  <a:schemeClr val="dk1"/>
                </a:solidFill>
              </a:rPr>
              <a:t>Avere una visione chiara</a:t>
            </a:r>
            <a:endParaRPr b="0" i="0" sz="1400" u="none" cap="none" strike="noStrike">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b="0" l="0" r="0" t="0"/>
          <a:stretch/>
        </p:blipFill>
        <p:spPr>
          <a:xfrm>
            <a:off x="7453507" y="2791924"/>
            <a:ext cx="2894873" cy="2163251"/>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Se c'è una sola lezione che si può imparare da:</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258550" y="2347056"/>
            <a:ext cx="243000" cy="2307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258540" y="3269367"/>
            <a:ext cx="243000" cy="137100"/>
          </a:xfrm>
          <a:prstGeom prst="chevron">
            <a:avLst>
              <a:gd fmla="val 25685"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35"/>
          <p:cNvSpPr/>
          <p:nvPr/>
        </p:nvSpPr>
        <p:spPr>
          <a:xfrm>
            <a:off x="2942694" y="4126762"/>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8" name="Google Shape;268;p35"/>
          <p:cNvSpPr/>
          <p:nvPr/>
        </p:nvSpPr>
        <p:spPr>
          <a:xfrm>
            <a:off x="2258571" y="4955164"/>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35"/>
          <p:cNvSpPr/>
          <p:nvPr/>
        </p:nvSpPr>
        <p:spPr>
          <a:xfrm>
            <a:off x="2501569" y="5847451"/>
            <a:ext cx="243000" cy="137100"/>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5" name="Google Shape;275;p36"/>
          <p:cNvSpPr txBox="1"/>
          <p:nvPr/>
        </p:nvSpPr>
        <p:spPr>
          <a:xfrm>
            <a:off x="662702" y="1076575"/>
            <a:ext cx="6689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400">
                <a:solidFill>
                  <a:schemeClr val="dk1"/>
                </a:solidFill>
              </a:rPr>
              <a:t>Caso di studio di Jeff Bezos - Amazon</a:t>
            </a:r>
            <a:endParaRPr b="0" i="0" sz="2400" u="none" cap="none" strike="noStrike">
              <a:solidFill>
                <a:schemeClr val="dk1"/>
              </a:solidFill>
              <a:latin typeface="Arial"/>
              <a:ea typeface="Arial"/>
              <a:cs typeface="Arial"/>
              <a:sym typeface="Arial"/>
            </a:endParaRPr>
          </a:p>
        </p:txBody>
      </p:sp>
      <p:sp>
        <p:nvSpPr>
          <p:cNvPr id="276" name="Google Shape;276;p36"/>
          <p:cNvSpPr txBox="1"/>
          <p:nvPr/>
        </p:nvSpPr>
        <p:spPr>
          <a:xfrm>
            <a:off x="711396" y="1870525"/>
            <a:ext cx="9100200" cy="5356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800">
                <a:solidFill>
                  <a:schemeClr val="dk1"/>
                </a:solidFill>
              </a:rPr>
              <a:t>Jeff Bezos ha fondato Amazon nel 1994 con la visione di diventare “la più grande libreria del mondo”. Anticipando la crescita di Internet e il potenziale dell'e-commerce, Bezos ha posizionato Amazon all'avanguardia della vendita al dettaglio online. Ha dato priorità agli investimenti a lungo termine rispetto ai profitti immediati, una strategia che inizialmente ha lasciato perplessi molti investitori.</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L'attenzione ossessiva di Bezos per la soddisfazione dei clienti ha guidato l'espansione di Amazon in vari settori. Innovazioni come le recensioni dei clienti, le raccomandazioni personalizzate e una solida politica di restituzione sono state progettate per creare fiducia e fedeltà, garantendo un impegno ripetuto.</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Conosciuto per aver abbracciato l'innovazione e aver assunto rischi significativi, Bezos ha investito molto in nuove tecnologie e servizi come Amazon Prime, AWS (Amazon Web Services) e Kindle. Queste iniziative hanno richiesto ingenti investimenti iniziali, ma hanno diversificato le entrate di Amazon e hanno consolidato il suo dominio sul mercato. Entro il 2020, queste mosse strategiche avevano fatto di Amazon una potenza in diversi settori, dimostrando l'efficacia dell'approccio visionario e incentrato sul cliente di Bezos.</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p:txBody>
      </p:sp>
      <p:pic>
        <p:nvPicPr>
          <p:cNvPr id="277" name="Google Shape;277;p36"/>
          <p:cNvPicPr preferRelativeResize="0"/>
          <p:nvPr/>
        </p:nvPicPr>
        <p:blipFill rotWithShape="1">
          <a:blip r:embed="rId4">
            <a:alphaModFix/>
          </a:blip>
          <a:srcRect b="0" l="0" r="0" t="0"/>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3" name="Google Shape;283;p37"/>
          <p:cNvSpPr txBox="1"/>
          <p:nvPr/>
        </p:nvSpPr>
        <p:spPr>
          <a:xfrm>
            <a:off x="662702" y="1076575"/>
            <a:ext cx="6689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400">
                <a:solidFill>
                  <a:schemeClr val="dk1"/>
                </a:solidFill>
              </a:rPr>
              <a:t>Caso di studio di Bill Gates-Microsoft</a:t>
            </a:r>
            <a:endParaRPr b="0" i="0" sz="2400" u="none" cap="none" strike="noStrike">
              <a:solidFill>
                <a:schemeClr val="dk1"/>
              </a:solidFill>
              <a:latin typeface="Arial"/>
              <a:ea typeface="Arial"/>
              <a:cs typeface="Arial"/>
              <a:sym typeface="Arial"/>
            </a:endParaRPr>
          </a:p>
        </p:txBody>
      </p:sp>
      <p:sp>
        <p:nvSpPr>
          <p:cNvPr id="284" name="Google Shape;284;p37"/>
          <p:cNvSpPr txBox="1"/>
          <p:nvPr/>
        </p:nvSpPr>
        <p:spPr>
          <a:xfrm>
            <a:off x="662696" y="1882700"/>
            <a:ext cx="9100200" cy="4525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800">
                <a:solidFill>
                  <a:schemeClr val="dk1"/>
                </a:solidFill>
              </a:rPr>
              <a:t>Bill Gates ha co-fondato Microsoft nel 1975 con la missione di mettere un computer su ogni scrivania e in ogni casa. La sua visione strategica e il suo acume commerciale hanno trasformato Microsoft da una piccola startup in un gigante tecnologico globale. La lungimiranza di Gates nella rivoluzione dei personal computer e la sua dedizione allo sviluppo del software sono stati fondamentali per il successo iniziale dell'azienda.</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Una strategia chiave fu quella di concedere in licenza il sistema operativo di Microsoft a diversi produttori di hardware, consentendo a MS-DOS e successivamente a Windows di dominare il mercato. Le tattiche commerciali aggressive e le partnership strategiche di Gates hanno aiutato Microsoft a stabilire e mantenere la sua leadership di mercato.</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Gates ha inoltre posto l'accento sull'innovazione continua, che ha portato allo sviluppo di software essenziali come Microsoft Office. La sua attenzione alla qualità dei prodotti e la sua lungimiranza strategica hanno fatto sì che Microsoft rimanesse all'avanguardia della tecnologia, prosperando ed espandendo la sua influenza nel settore tecnologico.</a:t>
            </a:r>
            <a:endParaRPr sz="1800">
              <a:solidFill>
                <a:schemeClr val="dk1"/>
              </a:solidFill>
            </a:endParaRPr>
          </a:p>
          <a:p>
            <a:pPr indent="0" lvl="0" marL="0" marR="0" rtl="0" algn="just">
              <a:lnSpc>
                <a:spcPct val="100000"/>
              </a:lnSpc>
              <a:spcBef>
                <a:spcPts val="0"/>
              </a:spcBef>
              <a:spcAft>
                <a:spcPts val="0"/>
              </a:spcAft>
              <a:buClr>
                <a:srgbClr val="000000"/>
              </a:buClr>
              <a:buSzPts val="1100"/>
              <a:buFont typeface="Arial"/>
              <a:buNone/>
            </a:pPr>
            <a:r>
              <a:t/>
            </a:r>
            <a:endParaRPr sz="1800">
              <a:solidFill>
                <a:schemeClr val="dk1"/>
              </a:solidFill>
            </a:endParaRPr>
          </a:p>
        </p:txBody>
      </p:sp>
      <p:pic>
        <p:nvPicPr>
          <p:cNvPr id="285" name="Google Shape;285;p37"/>
          <p:cNvPicPr preferRelativeResize="0"/>
          <p:nvPr/>
        </p:nvPicPr>
        <p:blipFill rotWithShape="1">
          <a:blip r:embed="rId4">
            <a:alphaModFix/>
          </a:blip>
          <a:srcRect b="0" l="0" r="0" t="0"/>
          <a:stretch/>
        </p:blipFill>
        <p:spPr>
          <a:xfrm>
            <a:off x="6597675" y="90279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b="0" l="0" r="0" t="0"/>
          <a:stretch/>
        </p:blipFill>
        <p:spPr>
          <a:xfrm>
            <a:off x="1413" y="-1"/>
            <a:ext cx="10688975" cy="7559677"/>
          </a:xfrm>
          <a:prstGeom prst="rect">
            <a:avLst/>
          </a:prstGeom>
          <a:noFill/>
          <a:ln>
            <a:noFill/>
          </a:ln>
        </p:spPr>
      </p:pic>
      <p:sp>
        <p:nvSpPr>
          <p:cNvPr id="291" name="Google Shape;291;p38"/>
          <p:cNvSpPr txBox="1"/>
          <p:nvPr/>
        </p:nvSpPr>
        <p:spPr>
          <a:xfrm>
            <a:off x="662702" y="1076575"/>
            <a:ext cx="6689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400">
                <a:solidFill>
                  <a:schemeClr val="dk1"/>
                </a:solidFill>
              </a:rPr>
              <a:t>Caso di studio di Mark Zuckerberg - Facebook</a:t>
            </a:r>
            <a:endParaRPr b="0" i="0" sz="2400" u="none" cap="none" strike="noStrik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b="0" l="0" r="0" t="0"/>
          <a:stretch/>
        </p:blipFill>
        <p:spPr>
          <a:xfrm>
            <a:off x="7761498" y="877928"/>
            <a:ext cx="1015100" cy="1029650"/>
          </a:xfrm>
          <a:prstGeom prst="rect">
            <a:avLst/>
          </a:prstGeom>
          <a:noFill/>
          <a:ln>
            <a:noFill/>
          </a:ln>
        </p:spPr>
      </p:pic>
      <p:sp>
        <p:nvSpPr>
          <p:cNvPr id="293" name="Google Shape;293;p38"/>
          <p:cNvSpPr txBox="1"/>
          <p:nvPr/>
        </p:nvSpPr>
        <p:spPr>
          <a:xfrm>
            <a:off x="662702" y="1806796"/>
            <a:ext cx="8682000" cy="4941000"/>
          </a:xfrm>
          <a:prstGeom prst="rect">
            <a:avLst/>
          </a:prstGeom>
          <a:noFill/>
          <a:ln>
            <a:noFill/>
          </a:ln>
        </p:spPr>
        <p:txBody>
          <a:bodyPr anchorCtr="0" anchor="t" bIns="45700" lIns="91425" spcFirstLastPara="1" rIns="91425" wrap="square" tIns="45700">
            <a:spAutoFit/>
          </a:bodyPr>
          <a:lstStyle/>
          <a:p>
            <a:pPr indent="0" lvl="0" marL="0" rtl="0" algn="l">
              <a:lnSpc>
                <a:spcPct val="150000"/>
              </a:lnSpc>
              <a:spcBef>
                <a:spcPts val="0"/>
              </a:spcBef>
              <a:spcAft>
                <a:spcPts val="0"/>
              </a:spcAft>
              <a:buClr>
                <a:schemeClr val="dk1"/>
              </a:buClr>
              <a:buSzPts val="1100"/>
              <a:buFont typeface="Arial"/>
              <a:buNone/>
            </a:pPr>
            <a:r>
              <a:t/>
            </a:r>
            <a:endParaRPr sz="1800"/>
          </a:p>
          <a:p>
            <a:pPr indent="0" lvl="0" marL="0" rtl="0" algn="l">
              <a:lnSpc>
                <a:spcPct val="150000"/>
              </a:lnSpc>
              <a:spcBef>
                <a:spcPts val="0"/>
              </a:spcBef>
              <a:spcAft>
                <a:spcPts val="0"/>
              </a:spcAft>
              <a:buClr>
                <a:schemeClr val="dk1"/>
              </a:buClr>
              <a:buSzPts val="1100"/>
              <a:buFont typeface="Arial"/>
              <a:buNone/>
            </a:pPr>
            <a:r>
              <a:rPr lang="en-US" sz="1800"/>
              <a:t>Mark Zuckerberg ha lanciato Facebook nel 2004 dal suo dormitorio di Harvard per mettere in contatto le persone e favorire le interazioni sociali online. La sua visione di un mondo connesso ha avuto un'ampia risonanza, spingendo Facebook a una rapida crescita e al dominio globale dei social media. </a:t>
            </a:r>
            <a:endParaRPr sz="1800"/>
          </a:p>
          <a:p>
            <a:pPr indent="0" lvl="0" marL="0" rtl="0" algn="l">
              <a:lnSpc>
                <a:spcPct val="150000"/>
              </a:lnSpc>
              <a:spcBef>
                <a:spcPts val="0"/>
              </a:spcBef>
              <a:spcAft>
                <a:spcPts val="0"/>
              </a:spcAft>
              <a:buClr>
                <a:schemeClr val="dk1"/>
              </a:buClr>
              <a:buSzPts val="1100"/>
              <a:buFont typeface="Arial"/>
              <a:buNone/>
            </a:pPr>
            <a:r>
              <a:rPr lang="en-US" sz="1800"/>
              <a:t>L'attenzione di Zuckerberg per l'esperienza dell'utente e la costante innovazione, come il News Feed, hanno reso Facebook coinvolgente e adattabile. Le acquisizioni strategiche, come Instagram e WhatsApp, hanno ampliato la base di utenti di Facebook e integrato nuove tecnologie, mantenendo la piattaforma competitiva. L'equilibrio tra innovazione e crescita strategica di Zuckerberg ha fatto sì che Facebook diventasse una forza leader nel settore dei social media.</a:t>
            </a:r>
            <a:endParaRPr sz="1800"/>
          </a:p>
          <a:p>
            <a:pPr indent="0" lvl="0" marL="0" marR="0" rtl="0" algn="l">
              <a:lnSpc>
                <a:spcPct val="150000"/>
              </a:lnSpc>
              <a:spcBef>
                <a:spcPts val="0"/>
              </a:spcBef>
              <a:spcAft>
                <a:spcPts val="0"/>
              </a:spcAft>
              <a:buNone/>
            </a:pPr>
            <a:r>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9" name="Google Shape;299;p39"/>
          <p:cNvSpPr txBox="1"/>
          <p:nvPr/>
        </p:nvSpPr>
        <p:spPr>
          <a:xfrm>
            <a:off x="662702" y="1076575"/>
            <a:ext cx="6689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US" sz="2400">
                <a:solidFill>
                  <a:schemeClr val="dk1"/>
                </a:solidFill>
              </a:rPr>
              <a:t>Caso di studio di Steve Jobs-Apple</a:t>
            </a:r>
            <a:endParaRPr b="0" i="0" sz="2400" u="none" cap="none" strike="noStrik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b="0" l="0" r="0" t="0"/>
          <a:stretch/>
        </p:blipFill>
        <p:spPr>
          <a:xfrm>
            <a:off x="6243797" y="734847"/>
            <a:ext cx="3337500" cy="1145150"/>
          </a:xfrm>
          <a:prstGeom prst="rect">
            <a:avLst/>
          </a:prstGeom>
          <a:noFill/>
          <a:ln>
            <a:noFill/>
          </a:ln>
        </p:spPr>
      </p:pic>
      <p:sp>
        <p:nvSpPr>
          <p:cNvPr id="301" name="Google Shape;301;p39"/>
          <p:cNvSpPr txBox="1"/>
          <p:nvPr/>
        </p:nvSpPr>
        <p:spPr>
          <a:xfrm>
            <a:off x="662702" y="1902607"/>
            <a:ext cx="8682000" cy="49410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800"/>
              <a:t>Steve Jobs ha co-fondato Apple nel 1976 con la visione di rendere la tecnologia accessibile e intuitiva per tutti. La sua attenzione al design e all'esperienza dell'utente ha distinto Apple nel settore tecnologico, ritenendo che la tecnologia dovesse essere ben progettata e facile da usare. Il ritorno di Jobs in Apple nel 1997 è stato un punto di svolta. Ha razionalizzato la linea di prodotti e si è concentrato su prodotti chiave come l'iMac, l'iPod, l'iPhone e l'iPad, rivoluzionando i loro mercati e affermando Apple come leader dell'innovazione. La sua insistenza sulla perfetta integrazione di hardware e software ha portato a un'esperienza d'uso superiore. Anche il marketing è stato centrale nella strategia di Jobs. Ha creato un'attesa per il lancio dei prodotti e la campagna “Think Different” ha rafforzato l'identità di Apple come pioniere dell'innovazione. La leadership visionaria di Jobs ha trasformato Apple in una delle aziende più importanti e influenti del mondo.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7" name="Google Shape;307;p40"/>
          <p:cNvSpPr txBox="1"/>
          <p:nvPr/>
        </p:nvSpPr>
        <p:spPr>
          <a:xfrm>
            <a:off x="1524038" y="1263805"/>
            <a:ext cx="7643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700">
                <a:solidFill>
                  <a:schemeClr val="dk1"/>
                </a:solidFill>
              </a:rPr>
              <a:t>Modulo 2: Sviluppare le competenze imprenditoriali</a:t>
            </a:r>
            <a:endParaRPr b="1" i="0" sz="2700" u="none" cap="none" strike="noStrik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b="0" l="0" r="0" t="0"/>
          <a:stretch/>
        </p:blipFill>
        <p:spPr>
          <a:xfrm>
            <a:off x="1407" y="0"/>
            <a:ext cx="10688975" cy="7559677"/>
          </a:xfrm>
          <a:prstGeom prst="rect">
            <a:avLst/>
          </a:prstGeom>
          <a:noFill/>
          <a:ln>
            <a:noFill/>
          </a:ln>
        </p:spPr>
      </p:pic>
      <p:sp>
        <p:nvSpPr>
          <p:cNvPr id="314" name="Google Shape;314;p41"/>
          <p:cNvSpPr txBox="1"/>
          <p:nvPr/>
        </p:nvSpPr>
        <p:spPr>
          <a:xfrm>
            <a:off x="967996" y="637155"/>
            <a:ext cx="8755800" cy="1939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1: Introduzione alle competenze imprenditoriali</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marR="0" rtl="0" algn="ctr">
              <a:lnSpc>
                <a:spcPct val="100000"/>
              </a:lnSpc>
              <a:spcBef>
                <a:spcPts val="0"/>
              </a:spcBef>
              <a:spcAft>
                <a:spcPts val="0"/>
              </a:spcAft>
              <a:buClr>
                <a:schemeClr val="dk1"/>
              </a:buClr>
              <a:buSzPts val="1800"/>
              <a:buFont typeface="Arial"/>
              <a:buNone/>
            </a:pPr>
            <a:r>
              <a:t/>
            </a:r>
            <a:endParaRPr b="1" sz="24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4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7996" y="1808031"/>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Definizione e caratteristiche dell'imprenditorialità</a:t>
            </a:r>
            <a:endParaRPr b="1" i="0" sz="1800" u="none" cap="none" strike="noStrike">
              <a:solidFill>
                <a:schemeClr val="dk1"/>
              </a:solidFill>
              <a:latin typeface="Calibri"/>
              <a:ea typeface="Calibri"/>
              <a:cs typeface="Calibri"/>
              <a:sym typeface="Calibri"/>
            </a:endParaRPr>
          </a:p>
        </p:txBody>
      </p:sp>
      <p:sp>
        <p:nvSpPr>
          <p:cNvPr id="316" name="Google Shape;316;p41"/>
          <p:cNvSpPr txBox="1"/>
          <p:nvPr/>
        </p:nvSpPr>
        <p:spPr>
          <a:xfrm>
            <a:off x="968021" y="2341478"/>
            <a:ext cx="87558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800">
                <a:solidFill>
                  <a:schemeClr val="dk1"/>
                </a:solidFill>
              </a:rPr>
              <a:t>L'imprenditorialità si riferisce al processo di identificazione, creazione e perseguimento di opportunità per creare e far crescere un'impresa. Comporta la volontà di assumere rischi, innovare e investire risorse per portare sul mercato un nuovo prodotto, servizio o idea commerciale. Gli imprenditori sono persone che dimostrano un alto livello di iniziativa, creatività e un approccio proattivo per affrontare le sfide e capitalizzare le opportunità.</a:t>
            </a:r>
            <a:endParaRPr b="0" i="0" sz="1800" u="none" cap="none" strike="noStrike">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3" name="Google Shape;323;p42"/>
          <p:cNvSpPr txBox="1"/>
          <p:nvPr/>
        </p:nvSpPr>
        <p:spPr>
          <a:xfrm>
            <a:off x="968059" y="977030"/>
            <a:ext cx="87558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1: Introduzione alle competenze imprenditoriali</a:t>
            </a:r>
            <a:endParaRPr b="1"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836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lang="en-US" sz="1800">
                <a:solidFill>
                  <a:schemeClr val="dk1"/>
                </a:solidFill>
              </a:rPr>
              <a:t>Le competenze imprenditoriali si riferiscono a un insieme di abilità e attributi di cui gli individui hanno bisogno per avviare, gestire e far crescere con successo un'impresa. Queste competenze sono fondamentali per affrontare le sfide e le incertezze dell'imprenditorialità.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13459" y="3548132"/>
            <a:ext cx="8865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Esempi di competenze imprenditoriali:</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42"/>
          <p:cNvSpPr txBox="1"/>
          <p:nvPr/>
        </p:nvSpPr>
        <p:spPr>
          <a:xfrm>
            <a:off x="510850" y="3950675"/>
            <a:ext cx="5372700" cy="2965500"/>
          </a:xfrm>
          <a:prstGeom prst="rect">
            <a:avLst/>
          </a:prstGeom>
          <a:noFill/>
          <a:ln>
            <a:noFill/>
          </a:ln>
        </p:spPr>
        <p:txBody>
          <a:bodyPr anchorCtr="0" anchor="t" bIns="45700" lIns="91425" spcFirstLastPara="1" rIns="91425" wrap="square" tIns="45700">
            <a:spAutoFit/>
          </a:bodyPr>
          <a:lstStyle/>
          <a:p>
            <a:pPr indent="-342900" lvl="0" marL="457200" rtl="0" algn="l">
              <a:spcBef>
                <a:spcPts val="0"/>
              </a:spcBef>
              <a:spcAft>
                <a:spcPts val="0"/>
              </a:spcAft>
              <a:buClr>
                <a:schemeClr val="dk1"/>
              </a:buClr>
              <a:buSzPts val="1800"/>
              <a:buChar char="●"/>
            </a:pPr>
            <a:r>
              <a:rPr lang="en-US" sz="1800">
                <a:solidFill>
                  <a:schemeClr val="dk1"/>
                </a:solidFill>
              </a:rPr>
              <a:t>Capacità di gestione aziendale</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Capacità di branding, marketing e networking</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Comunicazione e ascolto</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Capacità di pensiero critico</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Capacità di pensiero strategico e di pianificazione</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Gestione del tempo e capacità organizzative</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Capacità di servizio al cliente</a:t>
            </a:r>
            <a:endParaRPr sz="1800">
              <a:solidFill>
                <a:schemeClr val="dk1"/>
              </a:solidFill>
            </a:endParaRPr>
          </a:p>
          <a:p>
            <a:pPr indent="0" lvl="0" marL="457200" marR="0" rtl="0" algn="l">
              <a:lnSpc>
                <a:spcPct val="100000"/>
              </a:lnSpc>
              <a:spcBef>
                <a:spcPts val="0"/>
              </a:spcBef>
              <a:spcAft>
                <a:spcPts val="0"/>
              </a:spcAft>
              <a:buNone/>
            </a:pPr>
            <a:r>
              <a:t/>
            </a:r>
            <a:endParaRPr sz="1800">
              <a:solidFill>
                <a:schemeClr val="dk1"/>
              </a:solidFill>
            </a:endParaRPr>
          </a:p>
          <a:p>
            <a:pPr indent="0" lvl="0" marL="457200" marR="0" rtl="0" algn="l">
              <a:lnSpc>
                <a:spcPct val="100000"/>
              </a:lnSpc>
              <a:spcBef>
                <a:spcPts val="800"/>
              </a:spcBef>
              <a:spcAft>
                <a:spcPts val="0"/>
              </a:spcAft>
              <a:buClr>
                <a:srgbClr val="000000"/>
              </a:buClr>
              <a:buSzPts val="1700"/>
              <a:buFont typeface="Arial"/>
              <a:buNone/>
            </a:pPr>
            <a:r>
              <a:t/>
            </a:r>
            <a:endParaRPr b="0" i="0" sz="1800" u="none" cap="none" strike="noStrike">
              <a:solidFill>
                <a:schemeClr val="dk1"/>
              </a:solidFill>
              <a:latin typeface="Arial"/>
              <a:ea typeface="Arial"/>
              <a:cs typeface="Arial"/>
              <a:sym typeface="Arial"/>
            </a:endParaRPr>
          </a:p>
        </p:txBody>
      </p:sp>
      <p:sp>
        <p:nvSpPr>
          <p:cNvPr id="327" name="Google Shape;327;p42"/>
          <p:cNvSpPr txBox="1"/>
          <p:nvPr/>
        </p:nvSpPr>
        <p:spPr>
          <a:xfrm>
            <a:off x="968050" y="1229175"/>
            <a:ext cx="5932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b="1" lang="en-US" sz="1800">
                <a:solidFill>
                  <a:schemeClr val="dk1"/>
                </a:solidFill>
              </a:rPr>
              <a:t>Cosa sono le competenze imprenditoriali?</a:t>
            </a:r>
            <a:endParaRPr b="1"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chemeClr val="dk1"/>
              </a:solidFill>
            </a:endParaRPr>
          </a:p>
        </p:txBody>
      </p:sp>
      <p:pic>
        <p:nvPicPr>
          <p:cNvPr id="328" name="Google Shape;328;p42"/>
          <p:cNvPicPr preferRelativeResize="0"/>
          <p:nvPr/>
        </p:nvPicPr>
        <p:blipFill rotWithShape="1">
          <a:blip r:embed="rId4">
            <a:alphaModFix/>
          </a:blip>
          <a:srcRect b="0" l="0" r="0" t="0"/>
          <a:stretch/>
        </p:blipFill>
        <p:spPr>
          <a:xfrm>
            <a:off x="5883449" y="3708387"/>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4" name="Google Shape;334;p43"/>
          <p:cNvSpPr txBox="1"/>
          <p:nvPr/>
        </p:nvSpPr>
        <p:spPr>
          <a:xfrm>
            <a:off x="968059" y="977030"/>
            <a:ext cx="87558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lang="en-US" sz="2400">
                <a:solidFill>
                  <a:schemeClr val="dk1"/>
                </a:solidFill>
              </a:rPr>
              <a:t>Sezione 1: Introduzione alle competenze imprenditoriali</a:t>
            </a:r>
            <a:endParaRPr b="1"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43"/>
          <p:cNvSpPr txBox="1"/>
          <p:nvPr/>
        </p:nvSpPr>
        <p:spPr>
          <a:xfrm>
            <a:off x="1143859" y="1602068"/>
            <a:ext cx="8755800" cy="1477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b="1" lang="en-US" sz="1800">
                <a:solidFill>
                  <a:schemeClr val="dk1"/>
                </a:solidFill>
              </a:rPr>
              <a:t>Importanza delle competenze imprenditoriali</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6" name="Google Shape;336;p43"/>
          <p:cNvSpPr txBox="1"/>
          <p:nvPr/>
        </p:nvSpPr>
        <p:spPr>
          <a:xfrm>
            <a:off x="1143859" y="2172377"/>
            <a:ext cx="8755800" cy="48024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Le competenze imprenditoriali sono essenziali per consentire agli imprenditori di identificare le opportunità, prendere decisioni efficaci, trasformare le loro idee in realtà, superare le sfide e allocare correttamente le risorse per raggiungere gli obiettivi e avere successo. L'importanza delle competenze imprenditoriali risiede in: </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800" u="none" cap="none" strike="noStrike">
              <a:solidFill>
                <a:schemeClr val="dk1"/>
              </a:solidFill>
              <a:latin typeface="Arial"/>
              <a:ea typeface="Arial"/>
              <a:cs typeface="Arial"/>
              <a:sym typeface="Arial"/>
            </a:endParaRPr>
          </a:p>
          <a:p>
            <a:pPr indent="-342900" lvl="0" marL="457200" rtl="0" algn="just">
              <a:spcBef>
                <a:spcPts val="0"/>
              </a:spcBef>
              <a:spcAft>
                <a:spcPts val="0"/>
              </a:spcAft>
              <a:buClr>
                <a:schemeClr val="dk1"/>
              </a:buClr>
              <a:buSzPts val="1800"/>
              <a:buChar char="●"/>
            </a:pPr>
            <a:r>
              <a:rPr lang="en-US" sz="1800">
                <a:solidFill>
                  <a:schemeClr val="dk1"/>
                </a:solidFill>
              </a:rPr>
              <a:t>Incoraggiare il cambiamento sociale e migliorare le vite </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creare opportunità di lavoro per gli altri</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Guidare la crescita economica e aprire nuovi mercati e industrie </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Migliorare la qualità della vita con nuove idee e costruire prodotti o servizi funzionali. </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Offrire opportunità di crescita personale e professionale, oltre a ricompense finanziarie.</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Migliorare la capacità di lavorare in modo efficiente da soli e in collaborazione.</a:t>
            </a:r>
            <a:endParaRPr sz="1800">
              <a:solidFill>
                <a:schemeClr val="dk1"/>
              </a:solidFill>
            </a:endParaRPr>
          </a:p>
          <a:p>
            <a:pPr indent="-342900" lvl="0" marL="457200" rtl="0" algn="just">
              <a:spcBef>
                <a:spcPts val="0"/>
              </a:spcBef>
              <a:spcAft>
                <a:spcPts val="0"/>
              </a:spcAft>
              <a:buClr>
                <a:schemeClr val="dk1"/>
              </a:buClr>
              <a:buSzPts val="1800"/>
              <a:buChar char="●"/>
            </a:pPr>
            <a:r>
              <a:rPr lang="en-US" sz="1800">
                <a:solidFill>
                  <a:schemeClr val="dk1"/>
                </a:solidFill>
              </a:rPr>
              <a:t>Raggiungere gli obiettivi desiderati e ottenere risultati eccellenti</a:t>
            </a:r>
            <a:endParaRPr sz="1800">
              <a:solidFill>
                <a:schemeClr val="dk1"/>
              </a:solidFill>
            </a:endParaRPr>
          </a:p>
          <a:p>
            <a:pPr indent="0" lvl="0" marL="457200" marR="0" rtl="0" algn="just">
              <a:lnSpc>
                <a:spcPct val="100000"/>
              </a:lnSpc>
              <a:spcBef>
                <a:spcPts val="0"/>
              </a:spcBef>
              <a:spcAft>
                <a:spcPts val="0"/>
              </a:spcAft>
              <a:buNone/>
            </a:pPr>
            <a:r>
              <a:t/>
            </a:r>
            <a:endParaRPr sz="18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2" name="Google Shape;342;p44"/>
          <p:cNvSpPr txBox="1"/>
          <p:nvPr/>
        </p:nvSpPr>
        <p:spPr>
          <a:xfrm>
            <a:off x="968059" y="977030"/>
            <a:ext cx="8755800" cy="1569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2400">
                <a:solidFill>
                  <a:schemeClr val="dk1"/>
                </a:solidFill>
              </a:rPr>
              <a:t>Sezione 1: Introduzione alle competenze imprenditoriali</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1800">
              <a:solidFill>
                <a:schemeClr val="dk1"/>
              </a:solidFill>
            </a:endParaRPr>
          </a:p>
          <a:p>
            <a:pPr indent="0" lvl="0" marL="0" marR="0" rtl="0" algn="ctr">
              <a:lnSpc>
                <a:spcPct val="100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 name="Google Shape;343;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US" sz="1800">
                <a:solidFill>
                  <a:schemeClr val="dk1"/>
                </a:solidFill>
              </a:rPr>
              <a:t>Importanza dell'imprenditorialità nell'economia</a:t>
            </a:r>
            <a:endParaRPr b="1" i="0" sz="1800" u="none" cap="none" strike="noStrike">
              <a:solidFill>
                <a:schemeClr val="dk1"/>
              </a:solidFill>
              <a:latin typeface="Arial"/>
              <a:ea typeface="Arial"/>
              <a:cs typeface="Arial"/>
              <a:sym typeface="Arial"/>
            </a:endParaRPr>
          </a:p>
        </p:txBody>
      </p:sp>
      <p:sp>
        <p:nvSpPr>
          <p:cNvPr id="344" name="Google Shape;344;p44"/>
          <p:cNvSpPr txBox="1"/>
          <p:nvPr/>
        </p:nvSpPr>
        <p:spPr>
          <a:xfrm>
            <a:off x="758900" y="2180075"/>
            <a:ext cx="9174000" cy="59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lang="en-US" sz="1800">
                <a:solidFill>
                  <a:schemeClr val="dk1"/>
                </a:solidFill>
              </a:rPr>
              <a:t>L'imprenditorialità svolge un ruolo cruciale nell'economia, contribuendo alla sua crescita, all'innovazione e allo sviluppo generale. L'importanza dell'imprenditorialità nell'economia può essere vista attraverso diversi aspetti chiave:</a:t>
            </a:r>
            <a:endParaRPr b="0" i="0" sz="1800" u="none" cap="none" strike="noStrike">
              <a:solidFill>
                <a:schemeClr val="dk1"/>
              </a:solidFill>
              <a:latin typeface="Arial"/>
              <a:ea typeface="Arial"/>
              <a:cs typeface="Arial"/>
              <a:sym typeface="Arial"/>
            </a:endParaRPr>
          </a:p>
          <a:p>
            <a:pPr indent="-228600" lvl="0" marL="457200" marR="0" rtl="0" algn="l">
              <a:lnSpc>
                <a:spcPct val="100000"/>
              </a:lnSpc>
              <a:spcBef>
                <a:spcPts val="1500"/>
              </a:spcBef>
              <a:spcAft>
                <a:spcPts val="0"/>
              </a:spcAft>
              <a:buClr>
                <a:schemeClr val="dk1"/>
              </a:buClr>
              <a:buSzPts val="1700"/>
              <a:buFont typeface="Roboto"/>
              <a:buNone/>
            </a:pPr>
            <a:r>
              <a:rPr lang="en-US" sz="1800">
                <a:solidFill>
                  <a:schemeClr val="dk1"/>
                </a:solidFill>
              </a:rPr>
              <a:t>Creazione di posti di lavoro:</a:t>
            </a:r>
            <a:endParaRPr b="0" i="0" sz="1800" u="none" cap="none" strike="noStrike">
              <a:solidFill>
                <a:schemeClr val="dk1"/>
              </a:solidFill>
              <a:latin typeface="Arial"/>
              <a:ea typeface="Arial"/>
              <a:cs typeface="Arial"/>
              <a:sym typeface="Arial"/>
            </a:endParaRPr>
          </a:p>
          <a:p>
            <a:pPr indent="-342900" lvl="1" marL="914400" marR="0" rtl="0" algn="l">
              <a:lnSpc>
                <a:spcPct val="100000"/>
              </a:lnSpc>
              <a:spcBef>
                <a:spcPts val="0"/>
              </a:spcBef>
              <a:spcAft>
                <a:spcPts val="0"/>
              </a:spcAft>
              <a:buClr>
                <a:schemeClr val="dk1"/>
              </a:buClr>
              <a:buSzPts val="1800"/>
              <a:buFont typeface="Roboto"/>
              <a:buChar char="●"/>
            </a:pPr>
            <a:r>
              <a:rPr lang="en-US" sz="1800">
                <a:solidFill>
                  <a:schemeClr val="dk1"/>
                </a:solidFill>
              </a:rPr>
              <a:t>Gli imprenditori creano nuove imprese che, a loro volta, generano opportunità di lavoro. Le piccole e medie imprese (PMI), spesso guidate da imprenditori, contribuiscono in modo significativo alla creazione di posti di lavoro a livello globale.</a:t>
            </a:r>
            <a:endParaRPr b="0" i="0" sz="18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lang="en-US" sz="1800">
                <a:solidFill>
                  <a:schemeClr val="dk1"/>
                </a:solidFill>
              </a:rPr>
              <a:t>Innovazione e progresso tecnologico:</a:t>
            </a:r>
            <a:endParaRPr b="0" i="0" sz="1800" u="none" cap="none" strike="noStrike">
              <a:solidFill>
                <a:schemeClr val="dk1"/>
              </a:solidFill>
              <a:latin typeface="Arial"/>
              <a:ea typeface="Arial"/>
              <a:cs typeface="Arial"/>
              <a:sym typeface="Arial"/>
            </a:endParaRPr>
          </a:p>
          <a:p>
            <a:pPr indent="-342900" lvl="1" marL="914400" marR="0" rtl="0" algn="l">
              <a:lnSpc>
                <a:spcPct val="100000"/>
              </a:lnSpc>
              <a:spcBef>
                <a:spcPts val="0"/>
              </a:spcBef>
              <a:spcAft>
                <a:spcPts val="0"/>
              </a:spcAft>
              <a:buClr>
                <a:schemeClr val="dk1"/>
              </a:buClr>
              <a:buSzPts val="1800"/>
              <a:buFont typeface="Roboto"/>
              <a:buChar char="●"/>
            </a:pPr>
            <a:r>
              <a:rPr lang="en-US" sz="1800">
                <a:solidFill>
                  <a:schemeClr val="dk1"/>
                </a:solidFill>
              </a:rPr>
              <a:t>Gli imprenditori sono promotori dell'innovazione. Introducono nuove idee, prodotti e servizi, portando a progressi tecnologici che possono migliorare l'efficienza, la produttività e la competitività economica complessiva.</a:t>
            </a:r>
            <a:r>
              <a:rPr b="0" i="0" lang="en-US"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lang="en-US" sz="1800">
                <a:solidFill>
                  <a:schemeClr val="dk1"/>
                </a:solidFill>
              </a:rPr>
              <a:t>Crescita economica:</a:t>
            </a:r>
            <a:endParaRPr b="0" i="0" sz="1800" u="none" cap="none" strike="noStrike">
              <a:solidFill>
                <a:schemeClr val="dk1"/>
              </a:solidFill>
              <a:latin typeface="Arial"/>
              <a:ea typeface="Arial"/>
              <a:cs typeface="Arial"/>
              <a:sym typeface="Arial"/>
            </a:endParaRPr>
          </a:p>
          <a:p>
            <a:pPr indent="-342900" lvl="1" marL="914400" marR="0" rtl="0" algn="l">
              <a:lnSpc>
                <a:spcPct val="100000"/>
              </a:lnSpc>
              <a:spcBef>
                <a:spcPts val="0"/>
              </a:spcBef>
              <a:spcAft>
                <a:spcPts val="0"/>
              </a:spcAft>
              <a:buClr>
                <a:schemeClr val="dk1"/>
              </a:buClr>
              <a:buSzPts val="1800"/>
              <a:buFont typeface="Roboto"/>
              <a:buChar char="●"/>
            </a:pPr>
            <a:r>
              <a:rPr lang="en-US" sz="1800">
                <a:solidFill>
                  <a:schemeClr val="dk1"/>
                </a:solidFill>
              </a:rPr>
              <a:t>La creazione e la crescita delle imprese contribuiscono direttamente all'espansione economica. Gli imprenditori favoriscono lo sviluppo economico investendo capitali, creando ricchezza e stimolando l'attività economica.</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1500"/>
              </a:spcBef>
              <a:spcAft>
                <a:spcPts val="0"/>
              </a:spcAft>
              <a:buClr>
                <a:srgbClr val="000000"/>
              </a:buClr>
              <a:buSzPts val="17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45"/>
          <p:cNvPicPr preferRelativeResize="0"/>
          <p:nvPr/>
        </p:nvPicPr>
        <p:blipFill rotWithShape="1">
          <a:blip r:embed="rId3">
            <a:alphaModFix/>
          </a:blip>
          <a:srcRect b="0" l="0" r="0" t="0"/>
          <a:stretch/>
        </p:blipFill>
        <p:spPr>
          <a:xfrm>
            <a:off x="1407" y="0"/>
            <a:ext cx="10688975" cy="7559672"/>
          </a:xfrm>
          <a:prstGeom prst="rect">
            <a:avLst/>
          </a:prstGeom>
          <a:noFill/>
          <a:ln>
            <a:noFill/>
          </a:ln>
        </p:spPr>
      </p:pic>
      <p:sp>
        <p:nvSpPr>
          <p:cNvPr id="350" name="Google Shape;350;p45"/>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2: Le 10 principali competenze imprenditoriali</a:t>
            </a:r>
            <a:endParaRPr b="0" i="0" sz="2400" u="none" cap="none" strike="noStrike">
              <a:solidFill>
                <a:schemeClr val="dk1"/>
              </a:solidFill>
              <a:latin typeface="Calibri"/>
              <a:ea typeface="Calibri"/>
              <a:cs typeface="Calibri"/>
              <a:sym typeface="Calibri"/>
            </a:endParaRPr>
          </a:p>
        </p:txBody>
      </p:sp>
      <p:sp>
        <p:nvSpPr>
          <p:cNvPr id="351" name="Google Shape;351;p45"/>
          <p:cNvSpPr txBox="1"/>
          <p:nvPr/>
        </p:nvSpPr>
        <p:spPr>
          <a:xfrm>
            <a:off x="822650" y="2148438"/>
            <a:ext cx="8170200" cy="517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800"/>
              <a:t>Per pianificare, organizzare, dirigere e controllare efficacemente le risorse di un'organizzazione, gli imprenditori devono possedere competenze di gestione aziendale. Queste competenze possono aumentare la credibilità di un'azienda, incrementare la produttività, controllare i rischi, mettere in atto piani di successo, promuovere una cultura piacevole sul posto di lavoro ed espandere la clientela.</a:t>
            </a:r>
            <a:endParaRPr sz="1800"/>
          </a:p>
          <a:p>
            <a:pPr indent="0" lvl="0" marL="0" marR="0" rtl="0" algn="l">
              <a:lnSpc>
                <a:spcPct val="100000"/>
              </a:lnSpc>
              <a:spcBef>
                <a:spcPts val="0"/>
              </a:spcBef>
              <a:spcAft>
                <a:spcPts val="0"/>
              </a:spcAft>
              <a:buClr>
                <a:srgbClr val="000000"/>
              </a:buClr>
              <a:buSzPts val="1700"/>
              <a:buFont typeface="Arial"/>
              <a:buNone/>
            </a:pPr>
            <a:r>
              <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u="sng"/>
          </a:p>
          <a:p>
            <a:pPr indent="0" lvl="0" marL="0" rtl="0" algn="l">
              <a:spcBef>
                <a:spcPts val="0"/>
              </a:spcBef>
              <a:spcAft>
                <a:spcPts val="0"/>
              </a:spcAft>
              <a:buClr>
                <a:schemeClr val="dk1"/>
              </a:buClr>
              <a:buSzPts val="1100"/>
              <a:buFont typeface="Arial"/>
              <a:buNone/>
            </a:pPr>
            <a:r>
              <a:rPr lang="en-US" sz="1800" u="sng"/>
              <a:t>Le competenze di gestione aziendale comprendono:</a:t>
            </a:r>
            <a:endParaRPr sz="1800" u="sng"/>
          </a:p>
          <a:p>
            <a:pPr indent="0" lvl="0" marL="0" marR="0" rtl="0" algn="l">
              <a:lnSpc>
                <a:spcPct val="100000"/>
              </a:lnSpc>
              <a:spcBef>
                <a:spcPts val="0"/>
              </a:spcBef>
              <a:spcAft>
                <a:spcPts val="0"/>
              </a:spcAft>
              <a:buClr>
                <a:srgbClr val="000000"/>
              </a:buClr>
              <a:buSzPts val="1700"/>
              <a:buFont typeface="Arial"/>
              <a:buNone/>
            </a:pPr>
            <a:r>
              <a:t/>
            </a:r>
            <a:endParaRPr sz="1800" u="sng"/>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Char char="➔"/>
            </a:pPr>
            <a:r>
              <a:rPr lang="en-US" sz="1800"/>
              <a:t>Leadership</a:t>
            </a:r>
            <a:endParaRPr sz="1800"/>
          </a:p>
          <a:p>
            <a:pPr indent="-342900" lvl="0" marL="457200" rtl="0" algn="l">
              <a:spcBef>
                <a:spcPts val="0"/>
              </a:spcBef>
              <a:spcAft>
                <a:spcPts val="0"/>
              </a:spcAft>
              <a:buSzPts val="1800"/>
              <a:buChar char="➔"/>
            </a:pPr>
            <a:r>
              <a:rPr lang="en-US" sz="1800"/>
              <a:t>Pensiero strategico</a:t>
            </a:r>
            <a:endParaRPr sz="1800"/>
          </a:p>
          <a:p>
            <a:pPr indent="-342900" lvl="0" marL="457200" rtl="0" algn="l">
              <a:spcBef>
                <a:spcPts val="0"/>
              </a:spcBef>
              <a:spcAft>
                <a:spcPts val="0"/>
              </a:spcAft>
              <a:buSzPts val="1800"/>
              <a:buChar char="➔"/>
            </a:pPr>
            <a:r>
              <a:rPr lang="en-US" sz="1800"/>
              <a:t>Gestione del budget </a:t>
            </a:r>
            <a:endParaRPr sz="1800"/>
          </a:p>
          <a:p>
            <a:pPr indent="-342900" lvl="0" marL="457200" rtl="0" algn="l">
              <a:spcBef>
                <a:spcPts val="0"/>
              </a:spcBef>
              <a:spcAft>
                <a:spcPts val="0"/>
              </a:spcAft>
              <a:buSzPts val="1800"/>
              <a:buChar char="➔"/>
            </a:pPr>
            <a:r>
              <a:rPr lang="en-US" sz="1800"/>
              <a:t>acume commerciale</a:t>
            </a:r>
            <a:endParaRPr sz="1800"/>
          </a:p>
          <a:p>
            <a:pPr indent="-342900" lvl="0" marL="457200" rtl="0" algn="l">
              <a:spcBef>
                <a:spcPts val="0"/>
              </a:spcBef>
              <a:spcAft>
                <a:spcPts val="0"/>
              </a:spcAft>
              <a:buSzPts val="1800"/>
              <a:buChar char="➔"/>
            </a:pPr>
            <a:r>
              <a:rPr lang="en-US" sz="1800"/>
              <a:t>Comunicazione </a:t>
            </a:r>
            <a:endParaRPr sz="1800"/>
          </a:p>
          <a:p>
            <a:pPr indent="0" lvl="0" marL="457200" marR="0" rtl="0" algn="l">
              <a:lnSpc>
                <a:spcPct val="100000"/>
              </a:lnSpc>
              <a:spcBef>
                <a:spcPts val="0"/>
              </a:spcBef>
              <a:spcAft>
                <a:spcPts val="0"/>
              </a:spcAft>
              <a:buNone/>
            </a:pPr>
            <a:r>
              <a:t/>
            </a:r>
            <a:endParaRPr sz="1800"/>
          </a:p>
        </p:txBody>
      </p:sp>
      <p:sp>
        <p:nvSpPr>
          <p:cNvPr id="352" name="Google Shape;352;p45"/>
          <p:cNvSpPr txBox="1"/>
          <p:nvPr/>
        </p:nvSpPr>
        <p:spPr>
          <a:xfrm>
            <a:off x="1260800" y="1717350"/>
            <a:ext cx="40005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lang="en-US" sz="1800"/>
              <a:t>1. Capacità di gestione aziendale</a:t>
            </a:r>
            <a:endParaRPr b="1" i="0" sz="1800" u="none" cap="none" strike="noStrike">
              <a:solidFill>
                <a:srgbClr val="000000"/>
              </a:solidFill>
              <a:latin typeface="Arial"/>
              <a:ea typeface="Arial"/>
              <a:cs typeface="Arial"/>
              <a:sym typeface="Arial"/>
            </a:endParaRPr>
          </a:p>
        </p:txBody>
      </p:sp>
      <p:pic>
        <p:nvPicPr>
          <p:cNvPr id="353" name="Google Shape;353;p45"/>
          <p:cNvPicPr preferRelativeResize="0"/>
          <p:nvPr/>
        </p:nvPicPr>
        <p:blipFill rotWithShape="1">
          <a:blip r:embed="rId4">
            <a:alphaModFix/>
          </a:blip>
          <a:srcRect b="0" l="0" r="0" t="0"/>
          <a:stretch/>
        </p:blipFill>
        <p:spPr>
          <a:xfrm>
            <a:off x="6342125" y="3830575"/>
            <a:ext cx="2966827" cy="26891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9" name="Google Shape;359;p46"/>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2: Le 10 principali competenze imprenditoriali</a:t>
            </a:r>
            <a:endParaRPr b="0" i="0" sz="2400" u="none" cap="none" strike="noStrike">
              <a:solidFill>
                <a:schemeClr val="dk1"/>
              </a:solidFill>
              <a:latin typeface="Calibri"/>
              <a:ea typeface="Calibri"/>
              <a:cs typeface="Calibri"/>
              <a:sym typeface="Calibri"/>
            </a:endParaRPr>
          </a:p>
        </p:txBody>
      </p:sp>
      <p:sp>
        <p:nvSpPr>
          <p:cNvPr id="360" name="Google Shape;360;p46"/>
          <p:cNvSpPr txBox="1"/>
          <p:nvPr/>
        </p:nvSpPr>
        <p:spPr>
          <a:xfrm>
            <a:off x="1260800" y="1717338"/>
            <a:ext cx="8170200" cy="517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2. Comunicazione e ascolto</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Attraverso la parola, la scrittura e altre forme di espressione, le persone con capacità comunicative efficaci possono trasmettere i loro pensieri, idee e sentimenti in modo chiaro e conciso. La capacità di comprendere, trattenere e reagire correttamente alle informazioni è una funzione della capacità di ascolto. Per stabilire e sviluppare connessioni, risolvere problemi, comprendere esigenze e punti di vista e prendere decisioni ben informate, una comunicazione e un ascolto efficaci sono abilità imprenditoriali fondamentali.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capacità di comunicazione e di ascolto comprendono:</a:t>
            </a:r>
            <a:endParaRPr b="0" i="0" sz="1800" u="sng" cap="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US" sz="1800"/>
              <a:t>Comunicazione scritta  </a:t>
            </a:r>
            <a:endParaRPr sz="1800"/>
          </a:p>
          <a:p>
            <a:pPr indent="-342900" lvl="0" marL="457200" rtl="0" algn="l">
              <a:spcBef>
                <a:spcPts val="0"/>
              </a:spcBef>
              <a:spcAft>
                <a:spcPts val="0"/>
              </a:spcAft>
              <a:buSzPts val="1800"/>
              <a:buChar char="➔"/>
            </a:pPr>
            <a:r>
              <a:rPr lang="en-US" sz="1800"/>
              <a:t>Comunicazione non verbale </a:t>
            </a:r>
            <a:endParaRPr sz="1800"/>
          </a:p>
          <a:p>
            <a:pPr indent="-342900" lvl="0" marL="457200" rtl="0" algn="l">
              <a:spcBef>
                <a:spcPts val="0"/>
              </a:spcBef>
              <a:spcAft>
                <a:spcPts val="0"/>
              </a:spcAft>
              <a:buSzPts val="1800"/>
              <a:buChar char="➔"/>
            </a:pPr>
            <a:r>
              <a:rPr lang="en-US" sz="1800"/>
              <a:t>Gestione dello stress </a:t>
            </a:r>
            <a:endParaRPr sz="1800"/>
          </a:p>
          <a:p>
            <a:pPr indent="-342900" lvl="0" marL="457200" rtl="0" algn="l">
              <a:spcBef>
                <a:spcPts val="0"/>
              </a:spcBef>
              <a:spcAft>
                <a:spcPts val="0"/>
              </a:spcAft>
              <a:buSzPts val="1800"/>
              <a:buChar char="➔"/>
            </a:pPr>
            <a:r>
              <a:rPr lang="en-US" sz="1800"/>
              <a:t>Ascolto attivo </a:t>
            </a:r>
            <a:endParaRPr sz="1800"/>
          </a:p>
          <a:p>
            <a:pPr indent="-342900" lvl="0" marL="457200" rtl="0" algn="l">
              <a:spcBef>
                <a:spcPts val="0"/>
              </a:spcBef>
              <a:spcAft>
                <a:spcPts val="0"/>
              </a:spcAft>
              <a:buSzPts val="1800"/>
              <a:buChar char="➔"/>
            </a:pPr>
            <a:r>
              <a:rPr lang="en-US" sz="1800"/>
              <a:t>Controllo delle emozioni</a:t>
            </a:r>
            <a:endParaRPr sz="1800"/>
          </a:p>
          <a:p>
            <a:pPr indent="0" lvl="0" marL="457200" marR="0" rtl="0" algn="l">
              <a:lnSpc>
                <a:spcPct val="100000"/>
              </a:lnSpc>
              <a:spcBef>
                <a:spcPts val="0"/>
              </a:spcBef>
              <a:spcAft>
                <a:spcPts val="0"/>
              </a:spcAft>
              <a:buNone/>
            </a:pPr>
            <a:r>
              <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6" name="Google Shape;366;p47"/>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2: Le 10 principali competenze imprenditoriali</a:t>
            </a:r>
            <a:endParaRPr b="0" i="0" sz="2400" u="none" cap="none" strike="noStrike">
              <a:solidFill>
                <a:schemeClr val="dk1"/>
              </a:solidFill>
              <a:latin typeface="Calibri"/>
              <a:ea typeface="Calibri"/>
              <a:cs typeface="Calibri"/>
              <a:sym typeface="Calibri"/>
            </a:endParaRPr>
          </a:p>
        </p:txBody>
      </p:sp>
      <p:sp>
        <p:nvSpPr>
          <p:cNvPr id="367" name="Google Shape;367;p47"/>
          <p:cNvSpPr txBox="1"/>
          <p:nvPr/>
        </p:nvSpPr>
        <p:spPr>
          <a:xfrm>
            <a:off x="1260800" y="1717338"/>
            <a:ext cx="8170200" cy="544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3. Capacità di pensiero critico e creativo</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800"/>
              <a:t>Una forte capacità di pensiero critico e creativo</a:t>
            </a:r>
            <a:r>
              <a:rPr lang="en-US" sz="1800"/>
              <a:t> è essenziale per gli imprenditori per costruire ed espandere le loro aziende. Il pensiero critico consente di analizzare oggettivamente le informazioni utilizzando le prove per prendere decisioni informate e risolvere i problemi. Il pensiero creativo permette di guardare le questioni da diverse angolazioni, di considerare prospettive alternative e di proporre idee originali. </a:t>
            </a:r>
            <a:endParaRPr sz="1800"/>
          </a:p>
          <a:p>
            <a:pPr indent="0" lvl="0" marL="0" rtl="0" algn="l">
              <a:spcBef>
                <a:spcPts val="0"/>
              </a:spcBef>
              <a:spcAft>
                <a:spcPts val="0"/>
              </a:spcAft>
              <a:buClr>
                <a:schemeClr val="dk1"/>
              </a:buClr>
              <a:buSzPts val="1100"/>
              <a:buFont typeface="Arial"/>
              <a:buNone/>
            </a:pPr>
            <a:r>
              <a:t/>
            </a:r>
            <a:endParaRPr b="1" sz="1800"/>
          </a:p>
          <a:p>
            <a:pPr indent="0" lvl="0" marL="0" marR="0" rtl="0" algn="l">
              <a:lnSpc>
                <a:spcPct val="100000"/>
              </a:lnSpc>
              <a:spcBef>
                <a:spcPts val="0"/>
              </a:spcBef>
              <a:spcAft>
                <a:spcPts val="0"/>
              </a:spcAft>
              <a:buClr>
                <a:srgbClr val="000000"/>
              </a:buClr>
              <a:buSzPts val="1700"/>
              <a:buFont typeface="Arial"/>
              <a:buNone/>
            </a:pPr>
            <a:r>
              <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abilità di pensiero critico e creativo comprendono</a:t>
            </a:r>
            <a:endParaRPr b="0"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Char char="➔"/>
            </a:pPr>
            <a:r>
              <a:rPr lang="en-US" sz="1800"/>
              <a:t>Analisi </a:t>
            </a:r>
            <a:endParaRPr sz="1800"/>
          </a:p>
          <a:p>
            <a:pPr indent="-342900" lvl="0" marL="457200" rtl="0" algn="l">
              <a:spcBef>
                <a:spcPts val="0"/>
              </a:spcBef>
              <a:spcAft>
                <a:spcPts val="0"/>
              </a:spcAft>
              <a:buSzPts val="1800"/>
              <a:buChar char="➔"/>
            </a:pPr>
            <a:r>
              <a:rPr lang="en-US" sz="1800"/>
              <a:t>Brainstorming </a:t>
            </a:r>
            <a:endParaRPr sz="1800"/>
          </a:p>
          <a:p>
            <a:pPr indent="-342900" lvl="0" marL="457200" rtl="0" algn="l">
              <a:spcBef>
                <a:spcPts val="0"/>
              </a:spcBef>
              <a:spcAft>
                <a:spcPts val="0"/>
              </a:spcAft>
              <a:buSzPts val="1800"/>
              <a:buChar char="➔"/>
            </a:pPr>
            <a:r>
              <a:rPr lang="en-US" sz="1800"/>
              <a:t>Visualizzazione </a:t>
            </a:r>
            <a:endParaRPr sz="1800"/>
          </a:p>
          <a:p>
            <a:pPr indent="-342900" lvl="0" marL="457200" rtl="0" algn="l">
              <a:spcBef>
                <a:spcPts val="0"/>
              </a:spcBef>
              <a:spcAft>
                <a:spcPts val="0"/>
              </a:spcAft>
              <a:buSzPts val="1800"/>
              <a:buChar char="➔"/>
            </a:pPr>
            <a:r>
              <a:rPr lang="en-US" sz="1800"/>
              <a:t>la valutazione </a:t>
            </a:r>
            <a:endParaRPr sz="1800"/>
          </a:p>
          <a:p>
            <a:pPr indent="-342900" lvl="0" marL="457200" rtl="0" algn="l">
              <a:spcBef>
                <a:spcPts val="0"/>
              </a:spcBef>
              <a:spcAft>
                <a:spcPts val="0"/>
              </a:spcAft>
              <a:buSzPts val="1800"/>
              <a:buChar char="➔"/>
            </a:pPr>
            <a:r>
              <a:rPr lang="en-US" sz="1800"/>
              <a:t>Ricerca</a:t>
            </a:r>
            <a:endParaRPr sz="1800"/>
          </a:p>
          <a:p>
            <a:pPr indent="0" lvl="0" marL="457200" marR="0" rtl="0" algn="l">
              <a:lnSpc>
                <a:spcPct val="100000"/>
              </a:lnSpc>
              <a:spcBef>
                <a:spcPts val="0"/>
              </a:spcBef>
              <a:spcAft>
                <a:spcPts val="0"/>
              </a:spcAft>
              <a:buNone/>
            </a:pPr>
            <a:r>
              <a:t/>
            </a:r>
            <a:endParaRPr sz="1800"/>
          </a:p>
        </p:txBody>
      </p:sp>
      <p:pic>
        <p:nvPicPr>
          <p:cNvPr id="368" name="Google Shape;368;p47"/>
          <p:cNvPicPr preferRelativeResize="0"/>
          <p:nvPr/>
        </p:nvPicPr>
        <p:blipFill rotWithShape="1">
          <a:blip r:embed="rId4">
            <a:alphaModFix/>
          </a:blip>
          <a:srcRect b="0" l="0" r="0" t="0"/>
          <a:stretch/>
        </p:blipFill>
        <p:spPr>
          <a:xfrm>
            <a:off x="6453300" y="3886200"/>
            <a:ext cx="2977700" cy="25876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4" name="Google Shape;374;p48"/>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2: Le 10 principali competenze imprenditoriali</a:t>
            </a:r>
            <a:endParaRPr b="0" i="0" sz="2400" u="none" cap="none" strike="noStrike">
              <a:solidFill>
                <a:schemeClr val="dk1"/>
              </a:solidFill>
              <a:latin typeface="Calibri"/>
              <a:ea typeface="Calibri"/>
              <a:cs typeface="Calibri"/>
              <a:sym typeface="Calibri"/>
            </a:endParaRPr>
          </a:p>
        </p:txBody>
      </p:sp>
      <p:sp>
        <p:nvSpPr>
          <p:cNvPr id="375" name="Google Shape;375;p48"/>
          <p:cNvSpPr txBox="1"/>
          <p:nvPr/>
        </p:nvSpPr>
        <p:spPr>
          <a:xfrm>
            <a:off x="1260800" y="1717338"/>
            <a:ext cx="8170200" cy="544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4. Capacità di pianificazione e pensiero strategico</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800"/>
              <a:t>Gli imprenditori sono in grado di valutare i dati, adattarsi, gestire i progetti, risolvere i problemi e prendere decisioni ben informate quando possiedono capacità di pensiero strategico e di pianificazione. Queste capacità imprenditoriali sono essenziali per aiutare i leader a superare gli ostacoli, garantire un'allocazione efficace delle risorse e raggiungere gli obiettivi.  </a:t>
            </a:r>
            <a:endParaRPr sz="1800"/>
          </a:p>
          <a:p>
            <a:pPr indent="0" lvl="0" marL="0" rtl="0" algn="l">
              <a:spcBef>
                <a:spcPts val="0"/>
              </a:spcBef>
              <a:spcAft>
                <a:spcPts val="0"/>
              </a:spcAft>
              <a:buClr>
                <a:schemeClr val="dk1"/>
              </a:buClr>
              <a:buSzPts val="1100"/>
              <a:buFont typeface="Arial"/>
              <a:buNone/>
            </a:pPr>
            <a:r>
              <a:t/>
            </a:r>
            <a:endParaRPr sz="1800"/>
          </a:p>
          <a:p>
            <a:pPr indent="0" lvl="0" marL="0" marR="0" rtl="0" algn="l">
              <a:lnSpc>
                <a:spcPct val="100000"/>
              </a:lnSpc>
              <a:spcBef>
                <a:spcPts val="0"/>
              </a:spcBef>
              <a:spcAft>
                <a:spcPts val="0"/>
              </a:spcAft>
              <a:buClr>
                <a:srgbClr val="000000"/>
              </a:buClr>
              <a:buSzPts val="1700"/>
              <a:buFont typeface="Arial"/>
              <a:buNone/>
            </a:pPr>
            <a:r>
              <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800" u="sng"/>
              <a:t>Le capacità di pensiero strategico e di pianificazione comprendono</a:t>
            </a:r>
            <a:endParaRPr sz="1800" u="sng"/>
          </a:p>
          <a:p>
            <a:pPr indent="0" lvl="0" marL="0" marR="0" rtl="0" algn="l">
              <a:lnSpc>
                <a:spcPct val="100000"/>
              </a:lnSpc>
              <a:spcBef>
                <a:spcPts val="0"/>
              </a:spcBef>
              <a:spcAft>
                <a:spcPts val="0"/>
              </a:spcAft>
              <a:buClr>
                <a:srgbClr val="000000"/>
              </a:buClr>
              <a:buSzPts val="1700"/>
              <a:buFont typeface="Arial"/>
              <a:buNone/>
            </a:pPr>
            <a:r>
              <a:t/>
            </a:r>
            <a:endParaRPr sz="1800" u="sng"/>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Char char="➔"/>
            </a:pPr>
            <a:r>
              <a:rPr lang="en-US" sz="1800"/>
              <a:t>Analisi </a:t>
            </a:r>
            <a:endParaRPr sz="1800"/>
          </a:p>
          <a:p>
            <a:pPr indent="-342900" lvl="0" marL="457200" rtl="0" algn="l">
              <a:spcBef>
                <a:spcPts val="0"/>
              </a:spcBef>
              <a:spcAft>
                <a:spcPts val="0"/>
              </a:spcAft>
              <a:buSzPts val="1800"/>
              <a:buChar char="➔"/>
            </a:pPr>
            <a:r>
              <a:rPr lang="en-US" sz="1800"/>
              <a:t>Attuazione</a:t>
            </a:r>
            <a:endParaRPr sz="1800"/>
          </a:p>
          <a:p>
            <a:pPr indent="-342900" lvl="0" marL="457200" rtl="0" algn="l">
              <a:spcBef>
                <a:spcPts val="0"/>
              </a:spcBef>
              <a:spcAft>
                <a:spcPts val="0"/>
              </a:spcAft>
              <a:buSzPts val="1800"/>
              <a:buChar char="➔"/>
            </a:pPr>
            <a:r>
              <a:rPr lang="en-US" sz="1800"/>
              <a:t>flessibilità </a:t>
            </a:r>
            <a:endParaRPr sz="1800"/>
          </a:p>
          <a:p>
            <a:pPr indent="-342900" lvl="0" marL="457200" rtl="0" algn="l">
              <a:spcBef>
                <a:spcPts val="0"/>
              </a:spcBef>
              <a:spcAft>
                <a:spcPts val="0"/>
              </a:spcAft>
              <a:buSzPts val="1800"/>
              <a:buChar char="➔"/>
            </a:pPr>
            <a:r>
              <a:rPr lang="en-US" sz="1800"/>
              <a:t>Attenzione ai dettagli</a:t>
            </a:r>
            <a:endParaRPr sz="1800"/>
          </a:p>
          <a:p>
            <a:pPr indent="-342900" lvl="0" marL="457200" rtl="0" algn="l">
              <a:spcBef>
                <a:spcPts val="0"/>
              </a:spcBef>
              <a:spcAft>
                <a:spcPts val="0"/>
              </a:spcAft>
              <a:buSzPts val="1800"/>
              <a:buChar char="➔"/>
            </a:pPr>
            <a:r>
              <a:rPr lang="en-US" sz="1800"/>
              <a:t>Assertività</a:t>
            </a:r>
            <a:endParaRPr sz="1800"/>
          </a:p>
          <a:p>
            <a:pPr indent="0" lvl="0" marL="457200" marR="0" rtl="0" algn="l">
              <a:lnSpc>
                <a:spcPct val="100000"/>
              </a:lnSpc>
              <a:spcBef>
                <a:spcPts val="0"/>
              </a:spcBef>
              <a:spcAft>
                <a:spcPts val="0"/>
              </a:spcAft>
              <a:buNone/>
            </a:pPr>
            <a:r>
              <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1" name="Google Shape;381;p49"/>
          <p:cNvSpPr txBox="1"/>
          <p:nvPr/>
        </p:nvSpPr>
        <p:spPr>
          <a:xfrm>
            <a:off x="967996" y="516755"/>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2: Le 10 principali competenze imprenditoriali</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382" name="Google Shape;382;p49"/>
          <p:cNvSpPr txBox="1"/>
          <p:nvPr/>
        </p:nvSpPr>
        <p:spPr>
          <a:xfrm>
            <a:off x="898426" y="1475675"/>
            <a:ext cx="8755800" cy="544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5. Capacità di branding, marketing e networking</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Le competenze in materia di </a:t>
            </a:r>
            <a:r>
              <a:rPr b="1" lang="en-US" sz="1800"/>
              <a:t>branding, marketing e networking</a:t>
            </a:r>
            <a:r>
              <a:rPr lang="en-US" sz="1800"/>
              <a:t> sono fondamentali nell'attuale panorama imprenditoriale, caratterizzato da una forte concorrenza, per facilitare l'espansione dell'azienda e migliorare le prospettive. Con queste abilità gli imprenditori possono commercializzare e vendere beni e servizi. Il marketing fa conoscere un prodotto, un servizio o un'organizzazione al pubblico a cui è destinato, mentre il branding ne crea un'immagine distintiva e memorabile. Attraverso il networking, le persone possono interagire con possibili fornitori, partner, consumatori e colleghi e sviluppare relazioni.</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800" u="sng"/>
              <a:t>Le abilità di branding, marketing e networking includono:</a:t>
            </a:r>
            <a:endParaRPr sz="1800" u="sng"/>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US" sz="1800"/>
              <a:t>Collaborazione </a:t>
            </a:r>
            <a:endParaRPr sz="1800"/>
          </a:p>
          <a:p>
            <a:pPr indent="-342900" lvl="0" marL="457200" rtl="0" algn="l">
              <a:spcBef>
                <a:spcPts val="0"/>
              </a:spcBef>
              <a:spcAft>
                <a:spcPts val="0"/>
              </a:spcAft>
              <a:buSzPts val="1800"/>
              <a:buChar char="➔"/>
            </a:pPr>
            <a:r>
              <a:rPr lang="en-US" sz="1800"/>
              <a:t>comunicazione </a:t>
            </a:r>
            <a:endParaRPr sz="1800"/>
          </a:p>
          <a:p>
            <a:pPr indent="-342900" lvl="0" marL="457200" rtl="0" algn="l">
              <a:spcBef>
                <a:spcPts val="0"/>
              </a:spcBef>
              <a:spcAft>
                <a:spcPts val="0"/>
              </a:spcAft>
              <a:buSzPts val="1800"/>
              <a:buChar char="➔"/>
            </a:pPr>
            <a:r>
              <a:rPr lang="en-US" sz="1800"/>
              <a:t>Capacità interpersonali </a:t>
            </a:r>
            <a:endParaRPr sz="1800"/>
          </a:p>
          <a:p>
            <a:pPr indent="-342900" lvl="0" marL="457200" rtl="0" algn="l">
              <a:spcBef>
                <a:spcPts val="0"/>
              </a:spcBef>
              <a:spcAft>
                <a:spcPts val="0"/>
              </a:spcAft>
              <a:buSzPts val="1800"/>
              <a:buChar char="➔"/>
            </a:pPr>
            <a:r>
              <a:rPr lang="en-US" sz="1800"/>
              <a:t>Creatività </a:t>
            </a:r>
            <a:endParaRPr sz="1800"/>
          </a:p>
          <a:p>
            <a:pPr indent="-342900" lvl="0" marL="457200" rtl="0" algn="l">
              <a:spcBef>
                <a:spcPts val="0"/>
              </a:spcBef>
              <a:spcAft>
                <a:spcPts val="0"/>
              </a:spcAft>
              <a:buSzPts val="1800"/>
              <a:buChar char="➔"/>
            </a:pPr>
            <a:r>
              <a:rPr lang="en-US" sz="1800"/>
              <a:t>Collaborazione</a:t>
            </a:r>
            <a:endParaRPr sz="1800"/>
          </a:p>
          <a:p>
            <a:pPr indent="0" lvl="0" marL="457200" marR="0" rtl="0" algn="l">
              <a:lnSpc>
                <a:spcPct val="100000"/>
              </a:lnSpc>
              <a:spcBef>
                <a:spcPts val="0"/>
              </a:spcBef>
              <a:spcAft>
                <a:spcPts val="0"/>
              </a:spcAft>
              <a:buNone/>
            </a:pPr>
            <a:r>
              <a:t/>
            </a:r>
            <a:endParaRPr sz="1800"/>
          </a:p>
        </p:txBody>
      </p:sp>
      <p:pic>
        <p:nvPicPr>
          <p:cNvPr id="383" name="Google Shape;383;p49"/>
          <p:cNvPicPr preferRelativeResize="0"/>
          <p:nvPr/>
        </p:nvPicPr>
        <p:blipFill rotWithShape="1">
          <a:blip r:embed="rId4">
            <a:alphaModFix/>
          </a:blip>
          <a:srcRect b="0" l="0" r="0" t="0"/>
          <a:stretch/>
        </p:blipFill>
        <p:spPr>
          <a:xfrm>
            <a:off x="7035209" y="4265775"/>
            <a:ext cx="2342902" cy="23429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0"/>
          <p:cNvPicPr preferRelativeResize="0"/>
          <p:nvPr/>
        </p:nvPicPr>
        <p:blipFill rotWithShape="1">
          <a:blip r:embed="rId3">
            <a:alphaModFix/>
          </a:blip>
          <a:srcRect b="0" l="0" r="0" t="0"/>
          <a:stretch/>
        </p:blipFill>
        <p:spPr>
          <a:xfrm>
            <a:off x="1470" y="0"/>
            <a:ext cx="10688975" cy="7559672"/>
          </a:xfrm>
          <a:prstGeom prst="rect">
            <a:avLst/>
          </a:prstGeom>
          <a:noFill/>
          <a:ln>
            <a:noFill/>
          </a:ln>
        </p:spPr>
      </p:pic>
      <p:sp>
        <p:nvSpPr>
          <p:cNvPr id="389" name="Google Shape;389;p50"/>
          <p:cNvSpPr txBox="1"/>
          <p:nvPr/>
        </p:nvSpPr>
        <p:spPr>
          <a:xfrm>
            <a:off x="968059" y="516755"/>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2: Le 10 principali competenze imprenditoriali</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390" name="Google Shape;390;p50"/>
          <p:cNvSpPr txBox="1"/>
          <p:nvPr/>
        </p:nvSpPr>
        <p:spPr>
          <a:xfrm>
            <a:off x="1260800" y="1717338"/>
            <a:ext cx="8170200" cy="406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6. Le competenze imprenditoriali sul posto di lavoro</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Le competenze sul posto di lavoro si riferiscono alle qualità che consentono agli individui di creare e gestire efficacemente le proprie attività, nonché di guidare l'innovazione e la crescita all'interno delle organizzazioni. </a:t>
            </a:r>
            <a:r>
              <a:rPr b="0" i="0" lang="en-US" sz="18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competenze imprenditoriali sul posto di lavoro comprendono:</a:t>
            </a:r>
            <a:endParaRPr b="0"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Char char="➔"/>
            </a:pPr>
            <a:r>
              <a:rPr lang="en-US" sz="1800"/>
              <a:t>Gestione del tempo </a:t>
            </a:r>
            <a:endParaRPr sz="1800"/>
          </a:p>
          <a:p>
            <a:pPr indent="-342900" lvl="0" marL="457200" rtl="0" algn="l">
              <a:spcBef>
                <a:spcPts val="0"/>
              </a:spcBef>
              <a:spcAft>
                <a:spcPts val="0"/>
              </a:spcAft>
              <a:buSzPts val="1800"/>
              <a:buChar char="➔"/>
            </a:pPr>
            <a:r>
              <a:rPr lang="en-US" sz="1800"/>
              <a:t>Capacità finanziarie</a:t>
            </a:r>
            <a:endParaRPr sz="1800"/>
          </a:p>
          <a:p>
            <a:pPr indent="-342900" lvl="0" marL="457200" rtl="0" algn="l">
              <a:spcBef>
                <a:spcPts val="0"/>
              </a:spcBef>
              <a:spcAft>
                <a:spcPts val="0"/>
              </a:spcAft>
              <a:buSzPts val="1800"/>
              <a:buChar char="➔"/>
            </a:pPr>
            <a:r>
              <a:rPr lang="en-US" sz="1800"/>
              <a:t>Vendite </a:t>
            </a:r>
            <a:endParaRPr sz="1800"/>
          </a:p>
          <a:p>
            <a:pPr indent="-342900" lvl="0" marL="457200" rtl="0" algn="l">
              <a:spcBef>
                <a:spcPts val="0"/>
              </a:spcBef>
              <a:spcAft>
                <a:spcPts val="0"/>
              </a:spcAft>
              <a:buSzPts val="1800"/>
              <a:buChar char="➔"/>
            </a:pPr>
            <a:r>
              <a:rPr lang="en-US" sz="1800"/>
              <a:t>Adattabilità </a:t>
            </a:r>
            <a:endParaRPr sz="1800"/>
          </a:p>
          <a:p>
            <a:pPr indent="-342900" lvl="0" marL="457200" rtl="0" algn="l">
              <a:spcBef>
                <a:spcPts val="0"/>
              </a:spcBef>
              <a:spcAft>
                <a:spcPts val="0"/>
              </a:spcAft>
              <a:buSzPts val="1800"/>
              <a:buChar char="➔"/>
            </a:pPr>
            <a:r>
              <a:rPr lang="en-US" sz="1800"/>
              <a:t>Risoluzione dei problemi</a:t>
            </a:r>
            <a:endParaRPr sz="1800"/>
          </a:p>
          <a:p>
            <a:pPr indent="0" lvl="0" marL="457200" marR="0" rtl="0" algn="l">
              <a:lnSpc>
                <a:spcPct val="100000"/>
              </a:lnSpc>
              <a:spcBef>
                <a:spcPts val="0"/>
              </a:spcBef>
              <a:spcAft>
                <a:spcPts val="0"/>
              </a:spcAft>
              <a:buNone/>
            </a:pPr>
            <a:r>
              <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6" name="Google Shape;396;p51"/>
          <p:cNvSpPr txBox="1"/>
          <p:nvPr/>
        </p:nvSpPr>
        <p:spPr>
          <a:xfrm>
            <a:off x="968071" y="666355"/>
            <a:ext cx="8755800" cy="1569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2: Le 10 principali competenze imprenditoriali</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397" name="Google Shape;397;p51"/>
          <p:cNvSpPr txBox="1"/>
          <p:nvPr/>
        </p:nvSpPr>
        <p:spPr>
          <a:xfrm>
            <a:off x="1053675" y="1648288"/>
            <a:ext cx="8170200" cy="489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7. Lavoro di squadra e leadership</a:t>
            </a:r>
            <a:endParaRPr b="1" sz="1800"/>
          </a:p>
          <a:p>
            <a:pPr indent="0" lvl="0" marL="0" marR="0" rtl="0" algn="l">
              <a:lnSpc>
                <a:spcPct val="100000"/>
              </a:lnSpc>
              <a:spcBef>
                <a:spcPts val="0"/>
              </a:spcBef>
              <a:spcAft>
                <a:spcPts val="0"/>
              </a:spcAft>
              <a:buClr>
                <a:srgbClr val="000000"/>
              </a:buClr>
              <a:buSzPts val="1700"/>
              <a:buFont typeface="Arial"/>
              <a:buNone/>
            </a:pPr>
            <a:r>
              <a:t/>
            </a:r>
            <a:endParaRPr b="1" sz="1800"/>
          </a:p>
          <a:p>
            <a:pPr indent="0" lvl="0" marL="0" marR="0" rtl="0" algn="l">
              <a:lnSpc>
                <a:spcPct val="100000"/>
              </a:lnSpc>
              <a:spcBef>
                <a:spcPts val="0"/>
              </a:spcBef>
              <a:spcAft>
                <a:spcPts val="0"/>
              </a:spcAft>
              <a:buClr>
                <a:srgbClr val="000000"/>
              </a:buClr>
              <a:buSzPts val="1700"/>
              <a:buFont typeface="Arial"/>
              <a:buNone/>
            </a:pPr>
            <a:r>
              <a:rPr b="1" lang="en-US" sz="1800"/>
              <a:t>Il lavoro di squadra e la leadership </a:t>
            </a:r>
            <a:r>
              <a:rPr lang="en-US" sz="1800"/>
              <a:t>sono competenze imprenditoriali molto importanti che favoriscono una cultura organizzativa positiva e collaborativa, portando a una maggiore soddisfazione dei dipendenti e a un miglioramento delle prestazioni. Queste qualità possono consentire ai leader di ispirare, motivare, lavorare in gruppo e guidare l'azienda verso il successo</a:t>
            </a:r>
            <a:r>
              <a:rPr i="0" lang="en-US" sz="1800" u="none" cap="none" strike="noStrike">
                <a:solidFill>
                  <a:srgbClr val="000000"/>
                </a:solidFill>
              </a:rPr>
              <a:t>.</a:t>
            </a:r>
            <a:endParaRPr i="0" sz="1800" u="none" cap="none" strike="noStrike">
              <a:solidFill>
                <a:srgbClr val="000000"/>
              </a:solidFill>
            </a:endParaRPr>
          </a:p>
          <a:p>
            <a:pPr indent="0" lvl="0" marL="457200" marR="0" rtl="0" algn="l">
              <a:lnSpc>
                <a:spcPct val="100000"/>
              </a:lnSpc>
              <a:spcBef>
                <a:spcPts val="0"/>
              </a:spcBef>
              <a:spcAft>
                <a:spcPts val="0"/>
              </a:spcAft>
              <a:buClr>
                <a:srgbClr val="000000"/>
              </a:buClr>
              <a:buSzPts val="1700"/>
              <a:buFont typeface="Arial"/>
              <a:buNone/>
            </a:pPr>
            <a:r>
              <a:t/>
            </a:r>
            <a:endParaRPr i="0" sz="18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lang="en-US" sz="1800" u="sng"/>
              <a:t>Le capacità di lavoro di squadra e di leadership comprendono</a:t>
            </a:r>
            <a:endParaRPr b="0" i="0" sz="1800" u="sng" cap="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US" sz="1800"/>
              <a:t>Comunicazione </a:t>
            </a:r>
            <a:endParaRPr sz="1800"/>
          </a:p>
          <a:p>
            <a:pPr indent="-342900" lvl="0" marL="457200" rtl="0" algn="l">
              <a:spcBef>
                <a:spcPts val="0"/>
              </a:spcBef>
              <a:spcAft>
                <a:spcPts val="0"/>
              </a:spcAft>
              <a:buSzPts val="1800"/>
              <a:buChar char="➔"/>
            </a:pPr>
            <a:r>
              <a:rPr lang="en-US" sz="1800"/>
              <a:t>Intelligenza emotiva </a:t>
            </a:r>
            <a:endParaRPr sz="1800"/>
          </a:p>
          <a:p>
            <a:pPr indent="-342900" lvl="0" marL="457200" rtl="0" algn="l">
              <a:spcBef>
                <a:spcPts val="0"/>
              </a:spcBef>
              <a:spcAft>
                <a:spcPts val="0"/>
              </a:spcAft>
              <a:buSzPts val="1800"/>
              <a:buChar char="➔"/>
            </a:pPr>
            <a:r>
              <a:rPr lang="en-US" sz="1800"/>
              <a:t>empatia </a:t>
            </a:r>
            <a:endParaRPr sz="1800"/>
          </a:p>
          <a:p>
            <a:pPr indent="-342900" lvl="0" marL="457200" rtl="0" algn="l">
              <a:spcBef>
                <a:spcPts val="0"/>
              </a:spcBef>
              <a:spcAft>
                <a:spcPts val="0"/>
              </a:spcAft>
              <a:buSzPts val="1800"/>
              <a:buChar char="➔"/>
            </a:pPr>
            <a:r>
              <a:rPr lang="en-US" sz="1800"/>
              <a:t>Delega</a:t>
            </a:r>
            <a:endParaRPr sz="1800"/>
          </a:p>
          <a:p>
            <a:pPr indent="-342900" lvl="0" marL="457200" rtl="0" algn="l">
              <a:spcBef>
                <a:spcPts val="0"/>
              </a:spcBef>
              <a:spcAft>
                <a:spcPts val="0"/>
              </a:spcAft>
              <a:buSzPts val="1800"/>
              <a:buChar char="➔"/>
            </a:pPr>
            <a:r>
              <a:rPr lang="en-US" sz="1800"/>
              <a:t>Risoluzione dei conflitti </a:t>
            </a:r>
            <a:endParaRPr sz="1800"/>
          </a:p>
          <a:p>
            <a:pPr indent="0" lvl="0" marL="457200" marR="0" rtl="0" algn="l">
              <a:lnSpc>
                <a:spcPct val="100000"/>
              </a:lnSpc>
              <a:spcBef>
                <a:spcPts val="0"/>
              </a:spcBef>
              <a:spcAft>
                <a:spcPts val="0"/>
              </a:spcAft>
              <a:buNone/>
            </a:pPr>
            <a:r>
              <a:t/>
            </a:r>
            <a:endParaRPr sz="1800"/>
          </a:p>
        </p:txBody>
      </p:sp>
      <p:pic>
        <p:nvPicPr>
          <p:cNvPr id="398" name="Google Shape;398;p51"/>
          <p:cNvPicPr preferRelativeResize="0"/>
          <p:nvPr/>
        </p:nvPicPr>
        <p:blipFill rotWithShape="1">
          <a:blip r:embed="rId4">
            <a:alphaModFix/>
          </a:blip>
          <a:srcRect b="0" l="0" r="0" t="0"/>
          <a:stretch/>
        </p:blipFill>
        <p:spPr>
          <a:xfrm>
            <a:off x="5992300" y="4530050"/>
            <a:ext cx="3109673" cy="22593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4" name="Google Shape;404;p52"/>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2400" u="none" cap="none" strike="noStrike">
                <a:solidFill>
                  <a:schemeClr val="dk1"/>
                </a:solidFill>
                <a:latin typeface="Arial"/>
                <a:ea typeface="Arial"/>
                <a:cs typeface="Arial"/>
                <a:sym typeface="Arial"/>
              </a:rPr>
              <a:t>Section 2: Top 10 Entrepreneurial Skills</a:t>
            </a:r>
            <a:endParaRPr b="0" i="0" sz="2400" u="none" cap="none" strike="noStrike">
              <a:solidFill>
                <a:schemeClr val="dk1"/>
              </a:solidFill>
              <a:latin typeface="Calibri"/>
              <a:ea typeface="Calibri"/>
              <a:cs typeface="Calibri"/>
              <a:sym typeface="Calibri"/>
            </a:endParaRPr>
          </a:p>
        </p:txBody>
      </p:sp>
      <p:sp>
        <p:nvSpPr>
          <p:cNvPr id="405" name="Google Shape;405;p52"/>
          <p:cNvSpPr txBox="1"/>
          <p:nvPr/>
        </p:nvSpPr>
        <p:spPr>
          <a:xfrm>
            <a:off x="1260800" y="1717338"/>
            <a:ext cx="8170200" cy="517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8. Gestione del tempo e capacità organizzative</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I leader efficaci devono essere in grado di assegnare e dare priorità al lavoro, controllare il proprio tempo e le proprie risorse e mantenere il proprio posto di lavoro organizzato e produttivo. Una buona gestione del tempo e capacità organizzative possono aiutare a raggiungere gli obiettivi, a controllare lo stress, a mantenere un equilibrio positivo tra lavoro e vita privata e a migliorare la felicità e il benessere. </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capacità organizzative e di gestione del tempo comprendono</a:t>
            </a:r>
            <a:endParaRPr b="0" i="0" sz="1800" u="sng" cap="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US" sz="1800"/>
              <a:t>Definizione delle priorità </a:t>
            </a:r>
            <a:endParaRPr sz="1800"/>
          </a:p>
          <a:p>
            <a:pPr indent="-342900" lvl="0" marL="457200" rtl="0" algn="l">
              <a:spcBef>
                <a:spcPts val="0"/>
              </a:spcBef>
              <a:spcAft>
                <a:spcPts val="0"/>
              </a:spcAft>
              <a:buSzPts val="1800"/>
              <a:buChar char="➔"/>
            </a:pPr>
            <a:r>
              <a:rPr lang="en-US" sz="1800"/>
              <a:t>Definizione degli obiettivi </a:t>
            </a:r>
            <a:endParaRPr sz="1800"/>
          </a:p>
          <a:p>
            <a:pPr indent="-342900" lvl="0" marL="457200" rtl="0" algn="l">
              <a:spcBef>
                <a:spcPts val="0"/>
              </a:spcBef>
              <a:spcAft>
                <a:spcPts val="0"/>
              </a:spcAft>
              <a:buSzPts val="1800"/>
              <a:buChar char="➔"/>
            </a:pPr>
            <a:r>
              <a:rPr lang="en-US" sz="1800"/>
              <a:t>Multi-tasking</a:t>
            </a:r>
            <a:endParaRPr sz="1800"/>
          </a:p>
          <a:p>
            <a:pPr indent="-342900" lvl="0" marL="457200" rtl="0" algn="l">
              <a:spcBef>
                <a:spcPts val="0"/>
              </a:spcBef>
              <a:spcAft>
                <a:spcPts val="0"/>
              </a:spcAft>
              <a:buSzPts val="1800"/>
              <a:buChar char="➔"/>
            </a:pPr>
            <a:r>
              <a:rPr lang="en-US" sz="1800"/>
              <a:t>prendere decisioni </a:t>
            </a:r>
            <a:endParaRPr sz="1800"/>
          </a:p>
          <a:p>
            <a:pPr indent="-342900" lvl="0" marL="457200" rtl="0" algn="l">
              <a:spcBef>
                <a:spcPts val="0"/>
              </a:spcBef>
              <a:spcAft>
                <a:spcPts val="0"/>
              </a:spcAft>
              <a:buSzPts val="1800"/>
              <a:buChar char="➔"/>
            </a:pPr>
            <a:r>
              <a:rPr lang="en-US" sz="1800"/>
              <a:t>Collaborazione</a:t>
            </a:r>
            <a:endParaRPr sz="1800"/>
          </a:p>
          <a:p>
            <a:pPr indent="0" lvl="0" marL="457200" marR="0" rtl="0" algn="l">
              <a:lnSpc>
                <a:spcPct val="100000"/>
              </a:lnSpc>
              <a:spcBef>
                <a:spcPts val="0"/>
              </a:spcBef>
              <a:spcAft>
                <a:spcPts val="0"/>
              </a:spcAft>
              <a:buNone/>
            </a:pPr>
            <a:r>
              <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1" name="Google Shape;411;p53"/>
          <p:cNvSpPr txBox="1"/>
          <p:nvPr/>
        </p:nvSpPr>
        <p:spPr>
          <a:xfrm>
            <a:off x="968059" y="977030"/>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2400">
                <a:solidFill>
                  <a:schemeClr val="dk1"/>
                </a:solidFill>
              </a:rPr>
              <a:t>Sezione 2: Le 10 principali competenze imprenditoriali</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412" name="Google Shape;412;p53"/>
          <p:cNvSpPr txBox="1"/>
          <p:nvPr/>
        </p:nvSpPr>
        <p:spPr>
          <a:xfrm>
            <a:off x="1260800" y="1717338"/>
            <a:ext cx="8170200" cy="4617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9. Abilità di vendita</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Per proporre efficacemente le proprie aziende a potenziali clienti e investitori, gli imprenditori devono possedere forti capacità di vendita. Acquisire sicurezza nelle vendite può aiutare gli imprenditori a concludere accordi, a presentare le proprie idee a potenziali investitori, a condurre trattative produttive e a creare forti legami con stakeholder, clienti e investitori.</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abilità di vendita comprendono:</a:t>
            </a:r>
            <a:endParaRPr b="0"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Char char="➔"/>
            </a:pPr>
            <a:r>
              <a:rPr lang="en-US" sz="1800"/>
              <a:t>Acume commerciale </a:t>
            </a:r>
            <a:endParaRPr sz="1800"/>
          </a:p>
          <a:p>
            <a:pPr indent="-342900" lvl="0" marL="457200" rtl="0" algn="l">
              <a:spcBef>
                <a:spcPts val="0"/>
              </a:spcBef>
              <a:spcAft>
                <a:spcPts val="0"/>
              </a:spcAft>
              <a:buSzPts val="1800"/>
              <a:buChar char="➔"/>
            </a:pPr>
            <a:r>
              <a:rPr lang="en-US" sz="1800"/>
              <a:t>Negoziazione</a:t>
            </a:r>
            <a:endParaRPr sz="1800"/>
          </a:p>
          <a:p>
            <a:pPr indent="-342900" lvl="0" marL="457200" rtl="0" algn="l">
              <a:spcBef>
                <a:spcPts val="0"/>
              </a:spcBef>
              <a:spcAft>
                <a:spcPts val="0"/>
              </a:spcAft>
              <a:buSzPts val="1800"/>
              <a:buChar char="➔"/>
            </a:pPr>
            <a:r>
              <a:rPr lang="en-US" sz="1800"/>
              <a:t>Costruzione di relazioni </a:t>
            </a:r>
            <a:endParaRPr sz="1800"/>
          </a:p>
          <a:p>
            <a:pPr indent="-342900" lvl="0" marL="457200" rtl="0" algn="l">
              <a:spcBef>
                <a:spcPts val="0"/>
              </a:spcBef>
              <a:spcAft>
                <a:spcPts val="0"/>
              </a:spcAft>
              <a:buSzPts val="1800"/>
              <a:buChar char="➔"/>
            </a:pPr>
            <a:r>
              <a:rPr lang="en-US" sz="1800"/>
              <a:t>Analisi dei dati </a:t>
            </a:r>
            <a:endParaRPr sz="1800"/>
          </a:p>
          <a:p>
            <a:pPr indent="-342900" lvl="0" marL="457200" rtl="0" algn="l">
              <a:spcBef>
                <a:spcPts val="0"/>
              </a:spcBef>
              <a:spcAft>
                <a:spcPts val="0"/>
              </a:spcAft>
              <a:buSzPts val="1800"/>
              <a:buChar char="➔"/>
            </a:pPr>
            <a:r>
              <a:rPr lang="en-US" sz="1800"/>
              <a:t>Vendita sociale  </a:t>
            </a:r>
            <a:endParaRPr sz="1800"/>
          </a:p>
          <a:p>
            <a:pPr indent="0" lvl="0" marL="45720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pic>
        <p:nvPicPr>
          <p:cNvPr id="413" name="Google Shape;413;p53"/>
          <p:cNvPicPr preferRelativeResize="0"/>
          <p:nvPr/>
        </p:nvPicPr>
        <p:blipFill rotWithShape="1">
          <a:blip r:embed="rId4">
            <a:alphaModFix/>
          </a:blip>
          <a:srcRect b="0" l="0" r="0" t="0"/>
          <a:stretch/>
        </p:blipFill>
        <p:spPr>
          <a:xfrm>
            <a:off x="5390500" y="4021400"/>
            <a:ext cx="3661752" cy="244057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54"/>
          <p:cNvPicPr preferRelativeResize="0"/>
          <p:nvPr/>
        </p:nvPicPr>
        <p:blipFill rotWithShape="1">
          <a:blip r:embed="rId3">
            <a:alphaModFix/>
          </a:blip>
          <a:srcRect b="0" l="0" r="0" t="0"/>
          <a:stretch/>
        </p:blipFill>
        <p:spPr>
          <a:xfrm>
            <a:off x="1470" y="0"/>
            <a:ext cx="10688975" cy="7559672"/>
          </a:xfrm>
          <a:prstGeom prst="rect">
            <a:avLst/>
          </a:prstGeom>
          <a:noFill/>
          <a:ln>
            <a:noFill/>
          </a:ln>
        </p:spPr>
      </p:pic>
      <p:sp>
        <p:nvSpPr>
          <p:cNvPr id="419" name="Google Shape;419;p54"/>
          <p:cNvSpPr txBox="1"/>
          <p:nvPr/>
        </p:nvSpPr>
        <p:spPr>
          <a:xfrm>
            <a:off x="1054359" y="516755"/>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2: Le 10 principali competenze imprenditoriali</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420" name="Google Shape;420;p54"/>
          <p:cNvSpPr txBox="1"/>
          <p:nvPr/>
        </p:nvSpPr>
        <p:spPr>
          <a:xfrm>
            <a:off x="1260800" y="1717338"/>
            <a:ext cx="8170200" cy="489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10. Capacità di gestione dello stress:</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La gestione di un'azienda può richiedere un tributo al benessere dell'imprenditore. È necessario che l'imprenditore sappia come gestire e affrontare in modo efficiente lo stress per se stesso, per i propri dipendenti e per la propria azienda. Le abilità di gestione dello stress consentono ai leader di mantenere una buona salute fisica e mentale, di migliorare le relazioni personali e professionali e di migliorare la qualità generale della vita. </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u="sng"/>
              <a:t>Le abilità di gestione dello stress includono</a:t>
            </a:r>
            <a:endParaRPr b="0" i="0" sz="1800" u="sng" cap="none" strike="noStrike">
              <a:solidFill>
                <a:srgbClr val="000000"/>
              </a:solidFill>
              <a:latin typeface="Arial"/>
              <a:ea typeface="Arial"/>
              <a:cs typeface="Arial"/>
              <a:sym typeface="Arial"/>
            </a:endParaRPr>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US" sz="1800"/>
              <a:t>Meditazione</a:t>
            </a:r>
            <a:endParaRPr sz="1800"/>
          </a:p>
          <a:p>
            <a:pPr indent="-342900" lvl="0" marL="457200" rtl="0" algn="l">
              <a:spcBef>
                <a:spcPts val="0"/>
              </a:spcBef>
              <a:spcAft>
                <a:spcPts val="0"/>
              </a:spcAft>
              <a:buSzPts val="1800"/>
              <a:buChar char="➔"/>
            </a:pPr>
            <a:r>
              <a:rPr lang="en-US" sz="1800"/>
              <a:t>Pensiero positivo</a:t>
            </a:r>
            <a:endParaRPr sz="1800"/>
          </a:p>
          <a:p>
            <a:pPr indent="-342900" lvl="0" marL="457200" rtl="0" algn="l">
              <a:spcBef>
                <a:spcPts val="0"/>
              </a:spcBef>
              <a:spcAft>
                <a:spcPts val="0"/>
              </a:spcAft>
              <a:buSzPts val="1800"/>
              <a:buChar char="➔"/>
            </a:pPr>
            <a:r>
              <a:rPr lang="en-US" sz="1800"/>
              <a:t>consapevolezza</a:t>
            </a:r>
            <a:endParaRPr sz="1800"/>
          </a:p>
          <a:p>
            <a:pPr indent="-342900" lvl="0" marL="457200" rtl="0" algn="l">
              <a:spcBef>
                <a:spcPts val="0"/>
              </a:spcBef>
              <a:spcAft>
                <a:spcPts val="0"/>
              </a:spcAft>
              <a:buSzPts val="1800"/>
              <a:buChar char="➔"/>
            </a:pPr>
            <a:r>
              <a:rPr lang="en-US" sz="1800"/>
              <a:t>Igiene del sonno </a:t>
            </a:r>
            <a:endParaRPr sz="1800"/>
          </a:p>
          <a:p>
            <a:pPr indent="-342900" lvl="0" marL="457200" rtl="0" algn="l">
              <a:spcBef>
                <a:spcPts val="0"/>
              </a:spcBef>
              <a:spcAft>
                <a:spcPts val="0"/>
              </a:spcAft>
              <a:buSzPts val="1800"/>
              <a:buChar char="➔"/>
            </a:pPr>
            <a:r>
              <a:rPr lang="en-US" sz="1800"/>
              <a:t>Esercizio fisico</a:t>
            </a:r>
            <a:endParaRPr sz="1800"/>
          </a:p>
          <a:p>
            <a:pPr indent="0" lvl="0" marL="457200" rtl="0" algn="l">
              <a:spcBef>
                <a:spcPts val="0"/>
              </a:spcBef>
              <a:spcAft>
                <a:spcPts val="0"/>
              </a:spcAft>
              <a:buNone/>
            </a:pPr>
            <a:r>
              <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6" name="Google Shape;426;p55"/>
          <p:cNvSpPr txBox="1"/>
          <p:nvPr/>
        </p:nvSpPr>
        <p:spPr>
          <a:xfrm>
            <a:off x="847196" y="479430"/>
            <a:ext cx="87558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rPr b="1" lang="en-US" sz="2400">
                <a:solidFill>
                  <a:schemeClr val="dk1"/>
                </a:solidFill>
              </a:rPr>
              <a:t>Sezione 3: Miglioramento delle competenze imprenditoriali</a:t>
            </a:r>
            <a:endParaRPr b="1" sz="2400">
              <a:solidFill>
                <a:schemeClr val="dk1"/>
              </a:solidFill>
            </a:endParaRPr>
          </a:p>
          <a:p>
            <a:pPr indent="0" lvl="0" marL="0" marR="0" rtl="0" algn="ctr">
              <a:lnSpc>
                <a:spcPct val="100000"/>
              </a:lnSpc>
              <a:spcBef>
                <a:spcPts val="0"/>
              </a:spcBef>
              <a:spcAft>
                <a:spcPts val="0"/>
              </a:spcAft>
              <a:buClr>
                <a:srgbClr val="000000"/>
              </a:buClr>
              <a:buSzPts val="1800"/>
              <a:buFont typeface="Arial"/>
              <a:buNone/>
            </a:pPr>
            <a:r>
              <a:t/>
            </a:r>
            <a:endParaRPr b="1" sz="2400">
              <a:solidFill>
                <a:schemeClr val="dk1"/>
              </a:solidFill>
            </a:endParaRPr>
          </a:p>
        </p:txBody>
      </p:sp>
      <p:sp>
        <p:nvSpPr>
          <p:cNvPr id="427" name="Google Shape;427;p55"/>
          <p:cNvSpPr txBox="1"/>
          <p:nvPr/>
        </p:nvSpPr>
        <p:spPr>
          <a:xfrm>
            <a:off x="1324700" y="1432025"/>
            <a:ext cx="80424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lang="en-US" sz="1800"/>
              <a:t>Il miglioramento delle capacità imprenditoriali è un processo continuo che prevede una combinazione di formazione, esperienza e continuo sviluppo personale. Ecco alcune strategie per migliorare le vostre capacità imprenditoriali:</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428" name="Google Shape;428;p55"/>
          <p:cNvSpPr txBox="1"/>
          <p:nvPr/>
        </p:nvSpPr>
        <p:spPr>
          <a:xfrm>
            <a:off x="1324700" y="2565025"/>
            <a:ext cx="81402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sz="1800"/>
              <a:t>1. Affinare le capacità relazionali</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Siate sicuri di voi stessi, amichevoli e disponibili, con costanza. Esercitatevi quotidianamente su questi aspetti e diventeranno abituali. Naturalmente, tutti hanno le loro giornate “no”. Tuttavia, queste abilità interpersonali possono aiutare a superarle.</a:t>
            </a:r>
            <a:endParaRPr b="0" i="0" sz="1800" u="none" cap="none" strike="noStrike">
              <a:solidFill>
                <a:srgbClr val="000000"/>
              </a:solidFill>
              <a:latin typeface="Arial"/>
              <a:ea typeface="Arial"/>
              <a:cs typeface="Arial"/>
              <a:sym typeface="Arial"/>
            </a:endParaRPr>
          </a:p>
        </p:txBody>
      </p:sp>
      <p:sp>
        <p:nvSpPr>
          <p:cNvPr id="429" name="Google Shape;429;p55"/>
          <p:cNvSpPr txBox="1"/>
          <p:nvPr/>
        </p:nvSpPr>
        <p:spPr>
          <a:xfrm>
            <a:off x="1422425" y="4267300"/>
            <a:ext cx="79446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2. Connettetevi con altri imprenditori</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Twitter è un ottimo punto di partenza. Essendo una piattaforma in tempo reale, è perfetto per dare un'occhiata a ciò che fanno gli altri e scoprire le persone chiave.</a:t>
            </a:r>
            <a:endParaRPr sz="1800"/>
          </a:p>
          <a:p>
            <a:pPr indent="0" lvl="0" marL="0" marR="0" rtl="0" algn="l">
              <a:lnSpc>
                <a:spcPct val="100000"/>
              </a:lnSpc>
              <a:spcBef>
                <a:spcPts val="0"/>
              </a:spcBef>
              <a:spcAft>
                <a:spcPts val="0"/>
              </a:spcAft>
              <a:buClr>
                <a:srgbClr val="000000"/>
              </a:buClr>
              <a:buSzPts val="1700"/>
              <a:buFont typeface="Arial"/>
              <a:buNone/>
            </a:pPr>
            <a:r>
              <a:t/>
            </a:r>
            <a:endParaRPr sz="1800"/>
          </a:p>
        </p:txBody>
      </p:sp>
      <p:sp>
        <p:nvSpPr>
          <p:cNvPr id="430" name="Google Shape;430;p55"/>
          <p:cNvSpPr txBox="1"/>
          <p:nvPr/>
        </p:nvSpPr>
        <p:spPr>
          <a:xfrm>
            <a:off x="1422425" y="5651075"/>
            <a:ext cx="79446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3. Iscrivetevi alle comunità del vostro settore</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lang="en-US" sz="1800"/>
              <a:t>Ci sono piattaforme a cui potete aderire, come Sara Zailskas Walsh, UX Writer e Content Strategist di Google.</a:t>
            </a:r>
            <a:endParaRPr sz="1800"/>
          </a:p>
          <a:p>
            <a:pPr indent="0" lvl="0" marL="0" marR="0" rtl="0" algn="l">
              <a:lnSpc>
                <a:spcPct val="100000"/>
              </a:lnSpc>
              <a:spcBef>
                <a:spcPts val="0"/>
              </a:spcBef>
              <a:spcAft>
                <a:spcPts val="0"/>
              </a:spcAft>
              <a:buClr>
                <a:srgbClr val="000000"/>
              </a:buClr>
              <a:buSzPts val="1700"/>
              <a:buFont typeface="Arial"/>
              <a:buNone/>
            </a:pPr>
            <a:r>
              <a:rPr b="0" i="0" lang="en-US"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6" name="Google Shape;436;p56"/>
          <p:cNvSpPr txBox="1"/>
          <p:nvPr/>
        </p:nvSpPr>
        <p:spPr>
          <a:xfrm>
            <a:off x="968059" y="977030"/>
            <a:ext cx="8755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3: Miglioramento delle competenze imprenditoriali</a:t>
            </a:r>
            <a:endParaRPr b="0" i="0" sz="2400" u="none" cap="none" strike="noStrike">
              <a:solidFill>
                <a:schemeClr val="dk1"/>
              </a:solidFill>
              <a:latin typeface="Calibri"/>
              <a:ea typeface="Calibri"/>
              <a:cs typeface="Calibri"/>
              <a:sym typeface="Calibri"/>
            </a:endParaRPr>
          </a:p>
        </p:txBody>
      </p:sp>
      <p:sp>
        <p:nvSpPr>
          <p:cNvPr id="437" name="Google Shape;437;p56"/>
          <p:cNvSpPr txBox="1"/>
          <p:nvPr/>
        </p:nvSpPr>
        <p:spPr>
          <a:xfrm>
            <a:off x="1056275" y="1594200"/>
            <a:ext cx="8491800" cy="517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800"/>
              <a:t>4. Fare un elenco di libri</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Tutto ciò di cui sentite parlare attraverso colleghi, Ted Talks, conversazioni e conferenze può aiutarvi a migliorare le vostre capacità imprenditoriali, così come tutto ciò che si legge.  </a:t>
            </a:r>
            <a:r>
              <a:rPr lang="en-US" sz="1800"/>
              <a:t>Fare</a:t>
            </a:r>
            <a:r>
              <a:rPr lang="en-US" sz="1800"/>
              <a:t> un elenco. Poi, piano piano, procedere con la lettura o l'ascolto di questi libri. </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800"/>
              <a:t>5. Praticare la resilienza</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Imparare dalle cose che non funzionano</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800"/>
              <a:t>6. Ritagliarsi del tempo per rilassarsi</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800"/>
              <a:t>7. Mantenere attivo l'apprendimento</a:t>
            </a:r>
            <a:endParaRPr b="1" sz="1800"/>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In qualità di imprenditore, la necessità di un apprendimento continuo è elevata. Cercate corsi nel vostro campo (pensate ai vostri punti di forza e di debolezza per individuare le lacune).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3" name="Google Shape;443;p57"/>
          <p:cNvSpPr txBox="1"/>
          <p:nvPr/>
        </p:nvSpPr>
        <p:spPr>
          <a:xfrm>
            <a:off x="968059" y="977030"/>
            <a:ext cx="87558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lang="en-US" sz="2400">
                <a:solidFill>
                  <a:schemeClr val="dk1"/>
                </a:solidFill>
              </a:rPr>
              <a:t>Sezione 4: Competenze imprenditoriali sul posto di lavoro</a:t>
            </a:r>
            <a:endParaRPr b="1"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chemeClr val="dk1"/>
              </a:solidFill>
              <a:latin typeface="Arial"/>
              <a:ea typeface="Arial"/>
              <a:cs typeface="Arial"/>
              <a:sym typeface="Arial"/>
            </a:endParaRPr>
          </a:p>
        </p:txBody>
      </p:sp>
      <p:sp>
        <p:nvSpPr>
          <p:cNvPr id="444" name="Google Shape;444;p57"/>
          <p:cNvSpPr txBox="1"/>
          <p:nvPr/>
        </p:nvSpPr>
        <p:spPr>
          <a:xfrm>
            <a:off x="693550" y="1742075"/>
            <a:ext cx="9304800" cy="4960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0"/>
              </a:spcAft>
              <a:buNone/>
            </a:pPr>
            <a:r>
              <a:rPr lang="en-US" sz="1800">
                <a:solidFill>
                  <a:schemeClr val="dk1"/>
                </a:solidFill>
              </a:rPr>
              <a:t>Man mano che sviluppate le vostre capacità imprenditoriali, potete esercitarvi ad applicarle sul posto di lavoro:</a:t>
            </a:r>
            <a:endParaRPr sz="1800">
              <a:solidFill>
                <a:schemeClr val="dk1"/>
              </a:solidFill>
            </a:endParaRPr>
          </a:p>
          <a:p>
            <a:pPr indent="-342900" lvl="0" marL="457200" rtl="0" algn="l">
              <a:lnSpc>
                <a:spcPct val="115000"/>
              </a:lnSpc>
              <a:spcBef>
                <a:spcPts val="0"/>
              </a:spcBef>
              <a:spcAft>
                <a:spcPts val="0"/>
              </a:spcAft>
              <a:buClr>
                <a:srgbClr val="2D2D2D"/>
              </a:buClr>
              <a:buSzPts val="1800"/>
              <a:buChar char="●"/>
            </a:pPr>
            <a:r>
              <a:rPr lang="en-US" sz="1800">
                <a:solidFill>
                  <a:schemeClr val="dk1"/>
                </a:solidFill>
              </a:rPr>
              <a:t>Trovando opportunità di leadership, come la gestione di progetti o team specifici, e richiedendo un feedback sulle vostre prestazioni come team leader per aiutarvi a migliorare queste capacità</a:t>
            </a:r>
            <a:endParaRPr sz="1800">
              <a:solidFill>
                <a:schemeClr val="dk1"/>
              </a:solidFill>
            </a:endParaRPr>
          </a:p>
          <a:p>
            <a:pPr indent="-342900" lvl="0" marL="457200" rtl="0" algn="l">
              <a:lnSpc>
                <a:spcPct val="115000"/>
              </a:lnSpc>
              <a:spcBef>
                <a:spcPts val="0"/>
              </a:spcBef>
              <a:spcAft>
                <a:spcPts val="0"/>
              </a:spcAft>
              <a:buClr>
                <a:srgbClr val="2D2D2D"/>
              </a:buClr>
              <a:buSzPts val="1800"/>
              <a:buChar char="●"/>
            </a:pPr>
            <a:r>
              <a:rPr lang="en-US" sz="1800">
                <a:solidFill>
                  <a:schemeClr val="dk1"/>
                </a:solidFill>
              </a:rPr>
              <a:t>Aiutando i colleghi a organizzare e gestire il loro tempo, aiutandoli a sviluppare strategie che li tengano organizzati e al passo con i tempi.</a:t>
            </a:r>
            <a:endParaRPr sz="1800">
              <a:solidFill>
                <a:schemeClr val="dk1"/>
              </a:solidFill>
            </a:endParaRPr>
          </a:p>
          <a:p>
            <a:pPr indent="-342900" lvl="0" marL="457200" rtl="0" algn="l">
              <a:lnSpc>
                <a:spcPct val="115000"/>
              </a:lnSpc>
              <a:spcBef>
                <a:spcPts val="0"/>
              </a:spcBef>
              <a:spcAft>
                <a:spcPts val="0"/>
              </a:spcAft>
              <a:buClr>
                <a:srgbClr val="2D2D2D"/>
              </a:buClr>
              <a:buSzPts val="1800"/>
              <a:buChar char="●"/>
            </a:pPr>
            <a:r>
              <a:rPr lang="en-US" sz="1800">
                <a:solidFill>
                  <a:schemeClr val="dk1"/>
                </a:solidFill>
              </a:rPr>
              <a:t>Imparare nuove competenze che possono essere trasferite alla gestione di un'attività in proprio, come l'analisi finanziaria, il budgeting o le capacità di networking.</a:t>
            </a:r>
            <a:endParaRPr sz="1800">
              <a:solidFill>
                <a:schemeClr val="dk1"/>
              </a:solidFill>
            </a:endParaRPr>
          </a:p>
          <a:p>
            <a:pPr indent="-342900" lvl="0" marL="457200" rtl="0" algn="l">
              <a:lnSpc>
                <a:spcPct val="115000"/>
              </a:lnSpc>
              <a:spcBef>
                <a:spcPts val="0"/>
              </a:spcBef>
              <a:spcAft>
                <a:spcPts val="0"/>
              </a:spcAft>
              <a:buClr>
                <a:srgbClr val="2D2D2D"/>
              </a:buClr>
              <a:buSzPts val="1800"/>
              <a:buChar char="●"/>
            </a:pPr>
            <a:r>
              <a:rPr lang="en-US" sz="1800">
                <a:solidFill>
                  <a:schemeClr val="dk1"/>
                </a:solidFill>
              </a:rPr>
              <a:t>Imparare dai vostri supervisori osservando gli approcci che utilizzano per gestire i team, prendere decisioni e collaborare con altri manager.</a:t>
            </a:r>
            <a:endParaRPr sz="1800">
              <a:solidFill>
                <a:schemeClr val="dk1"/>
              </a:solidFill>
            </a:endParaRPr>
          </a:p>
          <a:p>
            <a:pPr indent="0" lvl="0" marL="0" marR="0" rtl="0" algn="l">
              <a:lnSpc>
                <a:spcPct val="150000"/>
              </a:lnSpc>
              <a:spcBef>
                <a:spcPts val="3000"/>
              </a:spcBef>
              <a:spcAft>
                <a:spcPts val="0"/>
              </a:spcAft>
              <a:buClr>
                <a:srgbClr val="000000"/>
              </a:buClr>
              <a:buSzPts val="1700"/>
              <a:buFont typeface="Arial"/>
              <a:buNone/>
            </a:pPr>
            <a:r>
              <a:rPr lang="en-US" sz="1800">
                <a:solidFill>
                  <a:schemeClr val="dk1"/>
                </a:solidFill>
              </a:rPr>
              <a:t>Ci sono molti modi per esercitarsi ad applicare e sviluppare le proprie capacità imprenditoriali, e questi suggerimenti possono essere un utile punto di partenza</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50" name="Google Shape;450;p58"/>
          <p:cNvSpPr txBox="1"/>
          <p:nvPr/>
        </p:nvSpPr>
        <p:spPr>
          <a:xfrm>
            <a:off x="1090989" y="901480"/>
            <a:ext cx="85098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en-US" sz="2800">
                <a:solidFill>
                  <a:schemeClr val="dk1"/>
                </a:solidFill>
              </a:rPr>
              <a:t>Modulo 3: Identificazione di idee e opportunità commerciali</a:t>
            </a:r>
            <a:endParaRPr b="1" i="0" sz="2800" u="none" cap="none" strike="noStrike">
              <a:solidFill>
                <a:schemeClr val="dk1"/>
              </a:solidFill>
              <a:latin typeface="Arial"/>
              <a:ea typeface="Arial"/>
              <a:cs typeface="Arial"/>
              <a:sym typeface="Arial"/>
            </a:endParaRPr>
          </a:p>
        </p:txBody>
      </p:sp>
      <p:pic>
        <p:nvPicPr>
          <p:cNvPr id="451" name="Google Shape;451;p58"/>
          <p:cNvPicPr preferRelativeResize="0"/>
          <p:nvPr/>
        </p:nvPicPr>
        <p:blipFill rotWithShape="1">
          <a:blip r:embed="rId4">
            <a:alphaModFix/>
          </a:blip>
          <a:srcRect b="0" l="0" r="0" t="0"/>
          <a:stretch/>
        </p:blipFill>
        <p:spPr>
          <a:xfrm>
            <a:off x="2997750" y="2069475"/>
            <a:ext cx="4696302" cy="425680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7" name="Google Shape;457;p59"/>
          <p:cNvSpPr txBox="1"/>
          <p:nvPr/>
        </p:nvSpPr>
        <p:spPr>
          <a:xfrm>
            <a:off x="506250" y="788875"/>
            <a:ext cx="6183600" cy="574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lang="en-US" sz="2400">
                <a:solidFill>
                  <a:schemeClr val="dk1"/>
                </a:solidFill>
              </a:rPr>
              <a:t>Sezione 1:</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lang="en-US" sz="2400">
                <a:solidFill>
                  <a:schemeClr val="dk1"/>
                </a:solidFill>
              </a:rPr>
              <a:t>Che cos'è un'idea imprenditoriale valida?</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US" sz="1800">
                <a:solidFill>
                  <a:schemeClr val="dk1"/>
                </a:solidFill>
              </a:rPr>
              <a:t>Secondo esperti come Barringer e Ireland (2016), un'idea imprenditoriale “fattibile” è un'idea imprenditoriale fantastica che ha il potenziale per conquistare il mondo, o almeno una piccola parte di esso!  Non si tratta di un'idea qualsiasi, ma di un'idea che corrisponde a ciò che le persone vogliono in questo momento, che può fare soldi e che ha un piano di gioco fattibile che ha senso.</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US" sz="1800">
                <a:solidFill>
                  <a:schemeClr val="dk1"/>
                </a:solidFill>
              </a:rPr>
              <a:t>Avere un piano aziendale valido è come avere la salsa segreta del successo.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US" sz="1800">
                <a:solidFill>
                  <a:schemeClr val="dk1"/>
                </a:solidFill>
              </a:rPr>
              <a:t>Oltre a una grande idea imprenditoriale, possiamo anche considerare il ruolo dell'innovazione nel successo aziendale.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p:txBody>
      </p:sp>
      <p:pic>
        <p:nvPicPr>
          <p:cNvPr id="458" name="Google Shape;458;p59"/>
          <p:cNvPicPr preferRelativeResize="0"/>
          <p:nvPr/>
        </p:nvPicPr>
        <p:blipFill rotWithShape="1">
          <a:blip r:embed="rId4">
            <a:alphaModFix/>
          </a:blip>
          <a:srcRect b="0" l="0" r="0" t="0"/>
          <a:stretch/>
        </p:blipFill>
        <p:spPr>
          <a:xfrm>
            <a:off x="6689851" y="4011125"/>
            <a:ext cx="2648050" cy="26369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4" name="Google Shape;464;p60"/>
          <p:cNvSpPr txBox="1"/>
          <p:nvPr/>
        </p:nvSpPr>
        <p:spPr>
          <a:xfrm>
            <a:off x="599850" y="677375"/>
            <a:ext cx="6233700" cy="491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2400">
                <a:solidFill>
                  <a:schemeClr val="dk1"/>
                </a:solidFill>
              </a:rPr>
              <a:t>Sezione 1:</a:t>
            </a:r>
            <a:endParaRPr b="1" sz="2400">
              <a:solidFill>
                <a:schemeClr val="dk1"/>
              </a:solidFill>
            </a:endParaRPr>
          </a:p>
          <a:p>
            <a:pPr indent="0" lvl="0" marL="0" rtl="0" algn="l">
              <a:spcBef>
                <a:spcPts val="0"/>
              </a:spcBef>
              <a:spcAft>
                <a:spcPts val="0"/>
              </a:spcAft>
              <a:buClr>
                <a:schemeClr val="dk1"/>
              </a:buClr>
              <a:buSzPts val="1100"/>
              <a:buFont typeface="Arial"/>
              <a:buNone/>
            </a:pPr>
            <a:r>
              <a:rPr b="1" lang="en-US" sz="2400">
                <a:solidFill>
                  <a:schemeClr val="dk1"/>
                </a:solidFill>
              </a:rPr>
              <a:t>Che cos'è l'innovazione? </a:t>
            </a:r>
            <a:endParaRPr b="1" sz="24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1"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rPr lang="en-US" sz="1800">
                <a:solidFill>
                  <a:schemeClr val="dk1"/>
                </a:solidFill>
              </a:rPr>
              <a:t>L'innovazione non consiste solo nel migliorare un po' le cose, ma nel portare le vostre idee a un livello completamente nuovo. Immaginate di trovare modi più intelligenti, più veloci o semplicemente migliori di fare le cose. Questa è la magia dell'innovazione!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Che si tratti di creare qualcosa di completamente nuovo, come un gadget o un'applicazione che cambia le carte in tavola, o di affrontare le sfide con estro creativo, l'innovazione è il partner ideale per rendere le vostre idee imprenditoriali davvero straordinarie.</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800">
              <a:solidFill>
                <a:schemeClr val="dk1"/>
              </a:solidFill>
            </a:endParaRPr>
          </a:p>
        </p:txBody>
      </p:sp>
      <p:pic>
        <p:nvPicPr>
          <p:cNvPr id="465" name="Google Shape;465;p60"/>
          <p:cNvPicPr preferRelativeResize="0"/>
          <p:nvPr/>
        </p:nvPicPr>
        <p:blipFill rotWithShape="1">
          <a:blip r:embed="rId4">
            <a:alphaModFix/>
          </a:blip>
          <a:srcRect b="0" l="0" r="0" t="0"/>
          <a:stretch/>
        </p:blipFill>
        <p:spPr>
          <a:xfrm>
            <a:off x="6833501" y="4121899"/>
            <a:ext cx="2496150" cy="24781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71" name="Google Shape;471;p61"/>
          <p:cNvSpPr txBox="1"/>
          <p:nvPr/>
        </p:nvSpPr>
        <p:spPr>
          <a:xfrm>
            <a:off x="725850" y="943100"/>
            <a:ext cx="5309400" cy="5787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lang="en-US" sz="2400" u="sng">
                <a:solidFill>
                  <a:schemeClr val="dk1"/>
                </a:solidFill>
              </a:rPr>
              <a:t>Sezione 2 Ispirazione dalla vita reale:</a:t>
            </a:r>
            <a:endParaRPr b="0" i="0" sz="24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US" sz="1800">
                <a:solidFill>
                  <a:schemeClr val="dk1"/>
                </a:solidFill>
              </a:rPr>
              <a:t>Vediamo alcuni esempi reali di idee imprenditoriali di successo, nate da una scintilla nella mente di qualcuno e trasformatesi in qualcosa di straordinario.</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US" sz="1800">
                <a:solidFill>
                  <a:schemeClr val="dk1"/>
                </a:solidFill>
              </a:rPr>
              <a:t> UBER: Immaginate di trasformare il modo in cui le persone si spostano, semplicemente mettendo in contatto gli autisti con i passeggeri attraverso un'app.</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rPr lang="en-US" sz="1800">
                <a:solidFill>
                  <a:schemeClr val="dk1"/>
                </a:solidFill>
              </a:rPr>
              <a:t>È esattamente quello che ha fatto UBER, rendendo i trasporti più convenienti ed efficienti a livello globale.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Vediamo come è nata UBER: </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descr="A person standing next to a phone&#10;&#10;Description automatically generated" id="472" name="Google Shape;472;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8" name="Google Shape;478;p62"/>
          <p:cNvSpPr txBox="1"/>
          <p:nvPr/>
        </p:nvSpPr>
        <p:spPr>
          <a:xfrm>
            <a:off x="3177125" y="596950"/>
            <a:ext cx="6698700" cy="6711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Nel 2009, nelle vivaci strade di San Francisco, due amici, Garrett Camp e Travis Kalanick, si sono trovati di fronte a un problema urbano comune: non c'erano mai taxi in giro quando ne serviva uno!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Frustrati dalle inefficienze dei servizi di taxi tradizionali, hanno immaginato una soluzione che avrebbe ridefinito i trasporti come li conosciamo. L'idea era semplice ma rivoluzionaria: utilizzare la tecnologia per mettere in contatto le persone che hanno bisogno di un passaggio con gli autisti disposti a fornirlo.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Nel marzo 2009, Garrett e Travis hanno lanciato ufficialmente UberCab, un servizio che permetteva agli utenti di richiedere una corsa tramite un'applicazione mobile. Non sapevano che stavano per rivoluzionare l'intero settore dei trasporti!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Naturalmente, all'inizio UBER ha dovuto affrontare una buona dose di problemi e sfide, dagli ostacoli normativi agli scettici che mettevano in dubbio la fattibilità dell'idea. Tuttavia, la loro determinazione e il loro approccio innovativo alla risoluzione dei problemi li ha portati a superare questi ostacoli.</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700">
              <a:solidFill>
                <a:schemeClr val="dk1"/>
              </a:solidFill>
            </a:endParaRPr>
          </a:p>
        </p:txBody>
      </p:sp>
      <p:pic>
        <p:nvPicPr>
          <p:cNvPr id="479" name="Google Shape;479;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b="0" l="0" r="0" t="0"/>
          <a:stretch/>
        </p:blipFill>
        <p:spPr>
          <a:xfrm>
            <a:off x="1400" y="13"/>
            <a:ext cx="10688975" cy="7559672"/>
          </a:xfrm>
          <a:prstGeom prst="rect">
            <a:avLst/>
          </a:prstGeom>
          <a:noFill/>
          <a:ln>
            <a:noFill/>
          </a:ln>
        </p:spPr>
      </p:pic>
      <p:sp>
        <p:nvSpPr>
          <p:cNvPr id="485" name="Google Shape;485;p63"/>
          <p:cNvSpPr txBox="1"/>
          <p:nvPr/>
        </p:nvSpPr>
        <p:spPr>
          <a:xfrm>
            <a:off x="3703794" y="813500"/>
            <a:ext cx="6045000" cy="5633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Ciò che è iniziato come una piccola startup a San Francisco ha rapidamente ampliato la sua portata. L'idea del ride-sharing si è diffusa a macchia d'olio e Uber è diventato un fenomeno globale. Non si trattava solo di un servizio di ride-hailing, ma di un movimento che ha trasformato il modo in cui le persone pensano ai trasporti.</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Con la sua crescita, Uber non si è limitata a fornire corse. L'azienda ha introdotto diverse altre innovazioni, come Uber Eats, che consente agli utenti di farsi consegnare il cibo a domicilio, e Uber Pool, un'opzione di ride-sharing conveniente.</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La storia di Uber è un viaggio straordinario da una semplice idea nata dalla frustrazione a un gigante globale che ha ridefinito un intero settore. Insegna agli aspiranti imprenditori l'importanza di identificare i problemi, abbracciare l'innovazione e perseverare nelle sfide per creare qualcosa di straordinario.</a:t>
            </a:r>
            <a:r>
              <a:rPr b="0" i="0" lang="en-US"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pic>
        <p:nvPicPr>
          <p:cNvPr id="486" name="Google Shape;486;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2" name="Google Shape;492;p64"/>
          <p:cNvSpPr txBox="1"/>
          <p:nvPr/>
        </p:nvSpPr>
        <p:spPr>
          <a:xfrm>
            <a:off x="954302" y="1146838"/>
            <a:ext cx="8498400" cy="5633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Ora prendiamoci un po' di tempo per riflettere:</a:t>
            </a:r>
            <a:endParaRPr b="1"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Prendetevi un po' di tempo per considerare le seguenti domande; potete discuterne con un amico o prendere appunti sul vostro quaderno:</a:t>
            </a:r>
            <a:endParaRPr b="1" sz="1800"/>
          </a:p>
          <a:p>
            <a:pPr indent="0" lvl="0" marL="0" rtl="0" algn="l">
              <a:spcBef>
                <a:spcPts val="0"/>
              </a:spcBef>
              <a:spcAft>
                <a:spcPts val="0"/>
              </a:spcAft>
              <a:buClr>
                <a:schemeClr val="dk1"/>
              </a:buClr>
              <a:buSzPts val="1100"/>
              <a:buFont typeface="Arial"/>
              <a:buNone/>
            </a:pPr>
            <a:r>
              <a:t/>
            </a:r>
            <a:endParaRPr b="1" sz="1800"/>
          </a:p>
          <a:p>
            <a:pPr indent="-342900" lvl="0" marL="457200" rtl="0" algn="l">
              <a:spcBef>
                <a:spcPts val="0"/>
              </a:spcBef>
              <a:spcAft>
                <a:spcPts val="0"/>
              </a:spcAft>
              <a:buSzPts val="1800"/>
              <a:buChar char="●"/>
            </a:pPr>
            <a:r>
              <a:rPr b="1" lang="en-US" sz="1800"/>
              <a:t>Quali esigenze o problemi di mercato ha individuato Uber e come l'azienda li ha affrontati?</a:t>
            </a:r>
            <a:endParaRPr b="1" sz="1800"/>
          </a:p>
          <a:p>
            <a:pPr indent="-342900" lvl="0" marL="457200" rtl="0" algn="l">
              <a:spcBef>
                <a:spcPts val="0"/>
              </a:spcBef>
              <a:spcAft>
                <a:spcPts val="0"/>
              </a:spcAft>
              <a:buSzPts val="1800"/>
              <a:buChar char="●"/>
            </a:pPr>
            <a:r>
              <a:rPr b="1" lang="en-US" sz="1800"/>
              <a:t>Come possono gli imprenditori identificare lacune o sfide simili nelle loro comunità o settori?</a:t>
            </a:r>
            <a:endParaRPr b="1" sz="1800"/>
          </a:p>
          <a:p>
            <a:pPr indent="-342900" lvl="0" marL="457200" rtl="0" algn="l">
              <a:spcBef>
                <a:spcPts val="0"/>
              </a:spcBef>
              <a:spcAft>
                <a:spcPts val="0"/>
              </a:spcAft>
              <a:buSzPts val="1800"/>
              <a:buChar char="●"/>
            </a:pPr>
            <a:r>
              <a:rPr b="1" lang="en-US" sz="1800"/>
              <a:t>Riflettete su come il modello di Uber abbia trasformato il trasporto a livello globale. In che modo ha influenzato il modo in cui le persone pensano di spostarsi da un luogo all'altro?</a:t>
            </a:r>
            <a:endParaRPr b="1" sz="1800"/>
          </a:p>
          <a:p>
            <a:pPr indent="-342900" lvl="0" marL="457200" rtl="0" algn="l">
              <a:spcBef>
                <a:spcPts val="0"/>
              </a:spcBef>
              <a:spcAft>
                <a:spcPts val="0"/>
              </a:spcAft>
              <a:buSzPts val="1800"/>
              <a:buChar char="●"/>
            </a:pPr>
            <a:r>
              <a:rPr b="1" lang="en-US" sz="1800"/>
              <a:t>Riuscite a pensare ad altri settori in cui potrebbe verificarsi un impatto trasformativo simile?</a:t>
            </a:r>
            <a:endParaRPr b="1"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Al termine, confrontate le vostre risposte con quelle riportate nella diapositiva successiva.</a:t>
            </a:r>
            <a:endParaRPr b="1" sz="1800"/>
          </a:p>
          <a:p>
            <a:pPr indent="0" lvl="0" marL="0" marR="0" rtl="0" algn="l">
              <a:lnSpc>
                <a:spcPct val="100000"/>
              </a:lnSpc>
              <a:spcBef>
                <a:spcPts val="0"/>
              </a:spcBef>
              <a:spcAft>
                <a:spcPts val="0"/>
              </a:spcAft>
              <a:buClr>
                <a:srgbClr val="000000"/>
              </a:buClr>
              <a:buSzPts val="1700"/>
              <a:buFont typeface="Arial"/>
              <a:buNone/>
            </a:pPr>
            <a:r>
              <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98" name="Google Shape;498;p65"/>
          <p:cNvSpPr txBox="1"/>
          <p:nvPr/>
        </p:nvSpPr>
        <p:spPr>
          <a:xfrm>
            <a:off x="1008489" y="821060"/>
            <a:ext cx="8502300" cy="591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1. Quali esigenze o problemi di mercato ha individuato Uber e come li ha affrontati?</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Uber ha individuato la necessità di un'opzione di trasporto più conveniente ed efficiente. I servizi di taxi tradizionali erano spesso inaffidabili e avevano difficoltà a soddisfare la domanda. Uber ha affrontato questi problemi introducendo una piattaforma tecnologica che permetteva agli utenti di richiedere corse attraverso un'applicazione mobile, fornendo una soluzione affidabile e su richiesta.</a:t>
            </a:r>
            <a:endParaRPr sz="1800"/>
          </a:p>
          <a:p>
            <a:pPr indent="0" lvl="0" marL="0" marR="0" rtl="0" algn="l">
              <a:lnSpc>
                <a:spcPct val="100000"/>
              </a:lnSpc>
              <a:spcBef>
                <a:spcPts val="0"/>
              </a:spcBef>
              <a:spcAft>
                <a:spcPts val="0"/>
              </a:spcAft>
              <a:buClr>
                <a:srgbClr val="000000"/>
              </a:buClr>
              <a:buSzPts val="1700"/>
              <a:buFont typeface="Arial"/>
              <a:buNone/>
            </a:pPr>
            <a:r>
              <a:t/>
            </a:r>
            <a:endParaRPr b="1"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2. Come possono gli imprenditori identificare lacune o sfide simili nelle loro comunità o settori?</a:t>
            </a:r>
            <a:endParaRPr b="1" sz="1800"/>
          </a:p>
          <a:p>
            <a:pPr indent="0" lvl="0" marL="0" marR="0" rtl="0" algn="l">
              <a:lnSpc>
                <a:spcPct val="100000"/>
              </a:lnSpc>
              <a:spcBef>
                <a:spcPts val="0"/>
              </a:spcBef>
              <a:spcAft>
                <a:spcPts val="0"/>
              </a:spcAft>
              <a:buClr>
                <a:srgbClr val="000000"/>
              </a:buClr>
              <a:buSzPts val="1700"/>
              <a:buFont typeface="Arial"/>
              <a:buNone/>
            </a:pPr>
            <a:r>
              <a:t/>
            </a:r>
            <a:endParaRPr sz="1800"/>
          </a:p>
          <a:p>
            <a:pPr indent="0" lvl="0" marL="0" rtl="0" algn="l">
              <a:spcBef>
                <a:spcPts val="0"/>
              </a:spcBef>
              <a:spcAft>
                <a:spcPts val="0"/>
              </a:spcAft>
              <a:buClr>
                <a:schemeClr val="dk1"/>
              </a:buClr>
              <a:buSzPts val="1100"/>
              <a:buFont typeface="Arial"/>
              <a:buNone/>
            </a:pPr>
            <a:r>
              <a:rPr lang="en-US" sz="1800"/>
              <a:t>Gli imprenditori possono identificare lacune o sfide osservando e coinvolgendo attivamente le loro comunità o i loro settori. Condurre sondaggi, ascoltare il feedback dei clienti e tenersi informati sulle tendenze emergenti sono modi efficaci per scoprire i bisogni non soddisfatti. Inoltre, gli imprenditori possono esplorare le aree in cui le soluzioni esistenti sono inefficienti o obsolete.</a:t>
            </a:r>
            <a:endParaRPr sz="1800"/>
          </a:p>
          <a:p>
            <a:pPr indent="0" lvl="0" marL="0" marR="0" rtl="0" algn="l">
              <a:lnSpc>
                <a:spcPct val="100000"/>
              </a:lnSpc>
              <a:spcBef>
                <a:spcPts val="0"/>
              </a:spcBef>
              <a:spcAft>
                <a:spcPts val="0"/>
              </a:spcAft>
              <a:buClr>
                <a:srgbClr val="000000"/>
              </a:buClr>
              <a:buSzPts val="1700"/>
              <a:buFont typeface="Arial"/>
              <a:buNone/>
            </a:pPr>
            <a:r>
              <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4" name="Google Shape;504;p66"/>
          <p:cNvSpPr txBox="1"/>
          <p:nvPr/>
        </p:nvSpPr>
        <p:spPr>
          <a:xfrm>
            <a:off x="1330596" y="1379199"/>
            <a:ext cx="8030700" cy="50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800"/>
              <a:t>3. Riflettete su come il modello di Uber abbia trasformato il trasporto a livello globale. In che modo ha influenzato il modo in cui le persone pensano di spostarsi da un luogo all'altro?</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Uber ha trasformato i trasporti introducendo il concetto di ride-sharing, rendendolo più accessibile, conveniente e spesso più economico rispetto ai servizi di taxi tradizionali. Ha spostato la mentalità delle persone dal considerare il trasporto come un servizio standardizzato a un'esperienza personalizzata e su richiesta. Gli utenti hanno iniziato a vedere il trasporto come un servizio facilmente accessibile con pochi tap sullo smartphone.</a:t>
            </a:r>
            <a:endParaRPr sz="1800"/>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800"/>
              <a:t>4. Può pensare ad altri settori in cui potrebbe verificarsi un impatto trasformativo simile?</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Settori come la sanità, l'istruzione e la consegna di cibo potrebbero subire un impatto trasformativo simile a quello che Uber ha portato ai trasporti. Qualsiasi settore che presenti inefficienze, lacune o pratiche obsolete è maturo per un'innovazione trasformativa.</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10" name="Google Shape;510;p67"/>
          <p:cNvSpPr txBox="1"/>
          <p:nvPr/>
        </p:nvSpPr>
        <p:spPr>
          <a:xfrm>
            <a:off x="701168" y="597281"/>
            <a:ext cx="9289500" cy="26781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t/>
            </a:r>
            <a:endParaRPr b="1" sz="2400">
              <a:solidFill>
                <a:schemeClr val="dk1"/>
              </a:solidFill>
            </a:endParaRPr>
          </a:p>
          <a:p>
            <a:pPr indent="0" lvl="0" marL="0" rtl="0" algn="just">
              <a:spcBef>
                <a:spcPts val="0"/>
              </a:spcBef>
              <a:spcAft>
                <a:spcPts val="0"/>
              </a:spcAft>
              <a:buClr>
                <a:schemeClr val="dk1"/>
              </a:buClr>
              <a:buSzPts val="1100"/>
              <a:buFont typeface="Arial"/>
              <a:buNone/>
            </a:pPr>
            <a:r>
              <a:t/>
            </a:r>
            <a:endParaRPr b="1" sz="2400">
              <a:solidFill>
                <a:schemeClr val="dk1"/>
              </a:solidFill>
            </a:endParaRPr>
          </a:p>
          <a:p>
            <a:pPr indent="0" lvl="0" marL="0" rtl="0" algn="just">
              <a:spcBef>
                <a:spcPts val="0"/>
              </a:spcBef>
              <a:spcAft>
                <a:spcPts val="0"/>
              </a:spcAft>
              <a:buClr>
                <a:schemeClr val="dk1"/>
              </a:buClr>
              <a:buSzPts val="1100"/>
              <a:buFont typeface="Arial"/>
              <a:buNone/>
            </a:pPr>
            <a:r>
              <a:rPr b="1" lang="en-US" sz="2400">
                <a:solidFill>
                  <a:schemeClr val="dk1"/>
                </a:solidFill>
              </a:rPr>
              <a:t>Esploriamo ora un'altra idea che ha ridefinito le norme consolidate. Spotify.</a:t>
            </a:r>
            <a:endParaRPr b="1" sz="2400">
              <a:solidFill>
                <a:schemeClr val="dk1"/>
              </a:solidFill>
            </a:endParaRPr>
          </a:p>
          <a:p>
            <a:pPr indent="0" lvl="0" marL="0" rtl="0" algn="just">
              <a:spcBef>
                <a:spcPts val="0"/>
              </a:spcBef>
              <a:spcAft>
                <a:spcPts val="0"/>
              </a:spcAft>
              <a:buClr>
                <a:schemeClr val="dk1"/>
              </a:buClr>
              <a:buSzPts val="1100"/>
              <a:buFont typeface="Arial"/>
              <a:buNone/>
            </a:pPr>
            <a:r>
              <a:t/>
            </a:r>
            <a:endParaRPr b="1" sz="2400">
              <a:solidFill>
                <a:schemeClr val="dk1"/>
              </a:solidFill>
            </a:endParaRPr>
          </a:p>
          <a:p>
            <a:pPr indent="0" lvl="0" marL="0" marR="0" rtl="0" algn="just">
              <a:lnSpc>
                <a:spcPct val="100000"/>
              </a:lnSpc>
              <a:spcBef>
                <a:spcPts val="0"/>
              </a:spcBef>
              <a:spcAft>
                <a:spcPts val="0"/>
              </a:spcAft>
              <a:buClr>
                <a:srgbClr val="000000"/>
              </a:buClr>
              <a:buSzPts val="1400"/>
              <a:buFont typeface="Arial"/>
              <a:buNone/>
            </a:pPr>
            <a:r>
              <a:t/>
            </a:r>
            <a:endParaRPr b="1" sz="2400">
              <a:solidFill>
                <a:schemeClr val="dk1"/>
              </a:solidFill>
            </a:endParaRPr>
          </a:p>
          <a:p>
            <a:pPr indent="0" lvl="0" marL="0" marR="0" rtl="0" algn="just">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Arial"/>
              <a:ea typeface="Arial"/>
              <a:cs typeface="Arial"/>
              <a:sym typeface="Arial"/>
            </a:endParaRPr>
          </a:p>
        </p:txBody>
      </p:sp>
      <p:pic>
        <p:nvPicPr>
          <p:cNvPr id="511" name="Google Shape;511;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2" name="Google Shape;512;p67"/>
          <p:cNvSpPr txBox="1"/>
          <p:nvPr/>
        </p:nvSpPr>
        <p:spPr>
          <a:xfrm>
            <a:off x="4043213" y="2303069"/>
            <a:ext cx="6148500" cy="3971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800"/>
              <a:t>Spotify è nato in Svezia nel 2006. Qui due visionari, Daniel Ek e Martin Lorentzon, hanno riconosciuto la necessità di un servizio musicale accessibile e legale. Spinti dal desiderio di trasformare il modo in cui le persone vivono la musica, hanno intrapreso un viaggio che avrebbe ridefinito l'intero settore musicale.</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L'idea era quella di creare una piattaforma che garantisse agli utenti l'accesso istantaneo a una vasta libreria di musica senza la necessità di copie fisiche. In un mondo dominato dalla pirateria e da rigidi modelli di distribuzione musicale, Spotify si proponeva di fornire un'alternativa legale e di facile utilizzo.</a:t>
            </a:r>
            <a:endParaRPr sz="1800"/>
          </a:p>
          <a:p>
            <a:pPr indent="0" lvl="0" marL="0" marR="0" rtl="0" algn="l">
              <a:lnSpc>
                <a:spcPct val="100000"/>
              </a:lnSpc>
              <a:spcBef>
                <a:spcPts val="0"/>
              </a:spcBef>
              <a:spcAft>
                <a:spcPts val="0"/>
              </a:spcAft>
              <a:buClr>
                <a:srgbClr val="000000"/>
              </a:buClr>
              <a:buSzPts val="1700"/>
              <a:buFont typeface="Arial"/>
              <a:buNone/>
            </a:pPr>
            <a:r>
              <a:t/>
            </a:r>
            <a:endParaRPr sz="1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b="0" l="0" r="0" t="0"/>
          <a:stretch/>
        </p:blipFill>
        <p:spPr>
          <a:xfrm>
            <a:off x="1413" y="3"/>
            <a:ext cx="10688975" cy="7559672"/>
          </a:xfrm>
          <a:prstGeom prst="rect">
            <a:avLst/>
          </a:prstGeom>
          <a:noFill/>
          <a:ln>
            <a:noFill/>
          </a:ln>
        </p:spPr>
      </p:pic>
      <p:sp>
        <p:nvSpPr>
          <p:cNvPr id="518" name="Google Shape;518;p68"/>
          <p:cNvSpPr txBox="1"/>
          <p:nvPr/>
        </p:nvSpPr>
        <p:spPr>
          <a:xfrm>
            <a:off x="756579" y="1082936"/>
            <a:ext cx="9289500" cy="615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lang="en-US" sz="1700">
                <a:solidFill>
                  <a:schemeClr val="dk1"/>
                </a:solidFill>
              </a:rPr>
              <a:t>Esploriamo ora un'altra idea che ha ridefinito le norme consolidate. Spotify.</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pic>
        <p:nvPicPr>
          <p:cNvPr id="519" name="Google Shape;519;p68">
            <a:hlinkClick r:id="rId4"/>
          </p:cNvPr>
          <p:cNvPicPr preferRelativeResize="0"/>
          <p:nvPr/>
        </p:nvPicPr>
        <p:blipFill rotWithShape="1">
          <a:blip r:embed="rId5">
            <a:alphaModFix/>
          </a:blip>
          <a:srcRect b="0" l="0" r="0" t="0"/>
          <a:stretch/>
        </p:blipFill>
        <p:spPr>
          <a:xfrm>
            <a:off x="756576" y="2071192"/>
            <a:ext cx="3286768" cy="2698802"/>
          </a:xfrm>
          <a:prstGeom prst="rect">
            <a:avLst/>
          </a:prstGeom>
          <a:noFill/>
          <a:ln>
            <a:noFill/>
          </a:ln>
        </p:spPr>
      </p:pic>
      <p:sp>
        <p:nvSpPr>
          <p:cNvPr id="520" name="Google Shape;520;p68"/>
          <p:cNvSpPr txBox="1"/>
          <p:nvPr/>
        </p:nvSpPr>
        <p:spPr>
          <a:xfrm>
            <a:off x="4145208" y="1693611"/>
            <a:ext cx="6148500" cy="4802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Nell Ottobre</a:t>
            </a:r>
            <a:r>
              <a:rPr lang="en-US" sz="1800"/>
              <a:t> 2008, Spotify è stato lanciato ufficialmente al pubblico, cambiando per sempre il modo di consumare musica. La piattaforma ha introdotto un modello freemium, consentendo agli utenti di usufruire di una versione gratuita, supportata da pubblicità, o di passare a un abbonamento premium per un'esperienza priva di pubblicità con ulteriori vantaggi.</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US" sz="1800"/>
              <a:t>Spotify non si è fermato al solo streaming musicale. L'introduzione di playlist personalizzate, guidate da potenti algoritmi, ha adattato l'esperienza di ascolto a ciascun utente. Con l'evoluzione della piattaforma, Spotify si è avventurato nel mondo dei podcast, collaborando con i creatori per diventare uno dei principali attori del settore dei podcast in piena espansione.</a:t>
            </a:r>
            <a:endParaRPr sz="1800"/>
          </a:p>
          <a:p>
            <a:pPr indent="0" lvl="0" marL="0" marR="0" rtl="0" algn="l">
              <a:lnSpc>
                <a:spcPct val="100000"/>
              </a:lnSpc>
              <a:spcBef>
                <a:spcPts val="0"/>
              </a:spcBef>
              <a:spcAft>
                <a:spcPts val="0"/>
              </a:spcAft>
              <a:buClr>
                <a:srgbClr val="000000"/>
              </a:buClr>
              <a:buSzPts val="1700"/>
              <a:buFont typeface="Arial"/>
              <a:buNone/>
            </a:pPr>
            <a:r>
              <a:t/>
            </a: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6" name="Google Shape;526;p69"/>
          <p:cNvSpPr txBox="1"/>
          <p:nvPr/>
        </p:nvSpPr>
        <p:spPr>
          <a:xfrm>
            <a:off x="813851" y="988125"/>
            <a:ext cx="8857200" cy="6464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800">
                <a:solidFill>
                  <a:schemeClr val="dk1"/>
                </a:solidFill>
              </a:rPr>
              <a:t>L'impatto di Spotify non si è limitato alla Svezia o all'Europa. L'espansione globale della piattaforma l'ha rapidamente trasformata in un nome familiare, sfidando i modelli tradizionali di distribuzione della musica e ponendo le basi per l'era dello streaming digitale.</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Spotify ha affrontato sfide lungo il percorso, tra cui le trattative con le etichette discografiche, le critiche degli artisti per il pagamento delle royalties e la concorrenza di altri servizi di streaming. Tuttavia, la sua adattabilità, l'impegno verso l'esperienza dell'utente e la costante innovazione le hanno permesso di superare questi ostacoli.</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Oggi Spotify è un simbolo di innovazione, che ha rimodellato l'industria musicale offrendo un'esperienza di streaming musicale personalizzata e senza soluzione di continuità. Non solo ha cambiato il modo di accedere alla musica, ma ha anche influenzato il più ampio passaggio al consumo di contenuti digitali e on-demand.</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Gli imprenditori possono trarre lezioni preziose dal percorso di Spotify: l'importanza di adattarsi all'evoluzione delle preferenze degli utenti, di sfruttare la tecnologia per la personalizzazione e di sfidare le norme tradizionali del settore. La storia di Spotify è una testimonianza del potere dell'innovazione dirompente nel creare un impatto globale.</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8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2" name="Google Shape;532;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3" name="Google Shape;533;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4" name="Google Shape;534;p70"/>
          <p:cNvSpPr txBox="1"/>
          <p:nvPr/>
        </p:nvSpPr>
        <p:spPr>
          <a:xfrm>
            <a:off x="875780" y="1346072"/>
            <a:ext cx="8823900" cy="591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t>Ora prendiamoci un po' di tempo per riflettere:</a:t>
            </a:r>
            <a:endParaRPr b="1" sz="1800"/>
          </a:p>
          <a:p>
            <a:pPr indent="0" lvl="0" marL="0" marR="0" rtl="0" algn="l">
              <a:lnSpc>
                <a:spcPct val="100000"/>
              </a:lnSpc>
              <a:spcBef>
                <a:spcPts val="0"/>
              </a:spcBef>
              <a:spcAft>
                <a:spcPts val="0"/>
              </a:spcAft>
              <a:buClr>
                <a:srgbClr val="000000"/>
              </a:buClr>
              <a:buSzPts val="1700"/>
              <a:buFont typeface="Arial"/>
              <a:buNone/>
            </a:pPr>
            <a:r>
              <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Prendetevi un po' di tempo per considerare le seguenti domande, potete discuterne con un amico o prendere appunti sul vostro quaderno:</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342900" lvl="0" marL="457200" rtl="0" algn="l">
              <a:spcBef>
                <a:spcPts val="0"/>
              </a:spcBef>
              <a:spcAft>
                <a:spcPts val="0"/>
              </a:spcAft>
              <a:buSzPts val="1800"/>
              <a:buAutoNum type="arabicPeriod"/>
            </a:pPr>
            <a:r>
              <a:rPr lang="en-US" sz="1800"/>
              <a:t>Quali esigenze o problemi di mercato ha individuato Spotify e come l'azienda li ha affrontati?</a:t>
            </a:r>
            <a:endParaRPr sz="1800"/>
          </a:p>
          <a:p>
            <a:pPr indent="-342900" lvl="0" marL="457200" rtl="0" algn="l">
              <a:spcBef>
                <a:spcPts val="0"/>
              </a:spcBef>
              <a:spcAft>
                <a:spcPts val="0"/>
              </a:spcAft>
              <a:buSzPts val="1800"/>
              <a:buAutoNum type="arabicPeriod"/>
            </a:pPr>
            <a:r>
              <a:rPr lang="en-US" sz="1800"/>
              <a:t>Rifletteti su come il modello di Spotify abbia trasformato il consumo di musica a livello globale. In che modo ha influenzato il modo in cui le persone pensano all'accesso e alla fruizione della musica?</a:t>
            </a:r>
            <a:endParaRPr sz="1800"/>
          </a:p>
          <a:p>
            <a:pPr indent="0" lvl="0" marL="457200" marR="0" rtl="0" algn="l">
              <a:lnSpc>
                <a:spcPct val="100000"/>
              </a:lnSpc>
              <a:spcBef>
                <a:spcPts val="0"/>
              </a:spcBef>
              <a:spcAft>
                <a:spcPts val="0"/>
              </a:spcAft>
              <a:buNone/>
            </a:pPr>
            <a:r>
              <a:t/>
            </a:r>
            <a:endParaRPr sz="1800"/>
          </a:p>
          <a:p>
            <a:pPr indent="-254000" lvl="0" marL="34290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Al termine, confrontate le vostre risposte con quelle riportate nella diapositiva successiva.</a:t>
            </a:r>
            <a:endParaRPr b="1" sz="1800"/>
          </a:p>
          <a:p>
            <a:pPr indent="0" lvl="0" marL="0" marR="0" rtl="0" algn="l">
              <a:lnSpc>
                <a:spcPct val="100000"/>
              </a:lnSpc>
              <a:spcBef>
                <a:spcPts val="0"/>
              </a:spcBef>
              <a:spcAft>
                <a:spcPts val="0"/>
              </a:spcAft>
              <a:buClr>
                <a:srgbClr val="000000"/>
              </a:buClr>
              <a:buSzPts val="1700"/>
              <a:buFont typeface="Arial"/>
              <a:buNone/>
            </a:pPr>
            <a:r>
              <a:t/>
            </a:r>
            <a:endParaRPr b="1" sz="1800"/>
          </a:p>
          <a:p>
            <a:pPr indent="-254000" lvl="0" marL="34290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40" name="Google Shape;540;p71"/>
          <p:cNvSpPr txBox="1"/>
          <p:nvPr/>
        </p:nvSpPr>
        <p:spPr>
          <a:xfrm>
            <a:off x="825407" y="1101592"/>
            <a:ext cx="86613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800"/>
              <a:t>1. Quali esigenze o problemi di mercato ha individuato Spotify e come li ha affrontati?</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800"/>
              <a:t>Spotify ha individuato la necessità di un servizio di streaming musicale legale e accessibile. Il mercato si trovava ad affrontare problemi legati alla pirateria, all'accesso limitato a musica diversa e a modelli di distribuzione obsoleti. Spotify ha affrontato questi problemi introducendo una piattaforma che permetteva agli utenti di ascoltare in streaming una vasta libreria di musica in modo istantaneo, legale e con funzioni personalizzate.</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2. Riflettete su come il modello di Spotify abbia trasformato il consumo di musica a livello globale. In che modo ha influenzato il modo in cui le persone pensano all'accesso e alla fruizione della musica?</a:t>
            </a:r>
            <a:endParaRPr b="1"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700"/>
              <a:buFont typeface="Arial"/>
              <a:buNone/>
            </a:pPr>
            <a:r>
              <a:rPr lang="en-US" sz="1800">
                <a:solidFill>
                  <a:schemeClr val="dk1"/>
                </a:solidFill>
              </a:rPr>
              <a:t>Spotify ha trasformato il consumo di musica fornendo accesso immediato a una vasta libreria di brani. Ha spostato la mentalità delle persone dal possesso di copie fisiche o di versioni pirata a un'esperienza di streaming più conveniente e legale. Spotify ha reso la musica un viaggio on-demand e personalizzato, cambiando la percezione del modo in cui le persone accedono e fruiscono dei loro brani preferiti.</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6" name="Google Shape;546;p72"/>
          <p:cNvSpPr txBox="1"/>
          <p:nvPr/>
        </p:nvSpPr>
        <p:spPr>
          <a:xfrm>
            <a:off x="559556" y="1395487"/>
            <a:ext cx="9572700" cy="5786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rPr>
              <a:t>Nel 2010, nella vivace scena tecnologica dell'Estonia, Kristo Käärmann e il suo cofondatore Taavet Hinrikus hanno individuato un problema importante per molti: i costi elevati associati ai trasferimenti internazionali di denaro. Ispirati dalle loro esperienze personali di lavoro all'estero e di gestione delle transazioni transfrontaliere, hanno deciso di creare una soluzione.</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800">
                <a:solidFill>
                  <a:schemeClr val="dk1"/>
                </a:solidFill>
              </a:rPr>
              <a:t>TransferWise è nata dalla consapevolezza che le banche tradizionali imponevano alle persone che trasferivano denaro all'estero commissioni elevate e tassi di cambio non equi. Kristo e Taavet hanno immaginato una piattaforma che permettesse a privati e aziende di inviare denaro a livello internazionale a un tasso equo e trasparente, eliminando le commissioni inutili.</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800">
                <a:solidFill>
                  <a:schemeClr val="dk1"/>
                </a:solidFill>
              </a:rPr>
              <a:t>L'innovazione di TransferWise risiede nel suo modello di scambio di valuta peer-to-peer. Invece di affidarsi alle vie bancarie tradizionali, la piattaforma metteva in contatto gli utenti che volevano scambiare valute con altri che facevano il contrario. Questo approccio ingegnoso ha ridotto notevolmente i costi, rendendo i trasferimenti internazionali di denaro più accessibili a tutti.</a:t>
            </a:r>
            <a:endParaRPr sz="1800">
              <a:solidFill>
                <a:schemeClr val="dk1"/>
              </a:solidFill>
            </a:endParaRPr>
          </a:p>
          <a:p>
            <a:pPr indent="0" lvl="0" marL="0" marR="0" rtl="0" algn="l">
              <a:lnSpc>
                <a:spcPct val="115000"/>
              </a:lnSpc>
              <a:spcBef>
                <a:spcPts val="0"/>
              </a:spcBef>
              <a:spcAft>
                <a:spcPts val="0"/>
              </a:spcAft>
              <a:buClr>
                <a:srgbClr val="000000"/>
              </a:buClr>
              <a:buSzPts val="1500"/>
              <a:buFont typeface="Arial"/>
              <a:buNone/>
            </a:pPr>
            <a:r>
              <a:t/>
            </a:r>
            <a:endParaRPr sz="1800">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2" name="Google Shape;552;p73"/>
          <p:cNvSpPr txBox="1"/>
          <p:nvPr/>
        </p:nvSpPr>
        <p:spPr>
          <a:xfrm>
            <a:off x="813178" y="2515237"/>
            <a:ext cx="9065400" cy="48024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US" sz="1800">
                <a:solidFill>
                  <a:schemeClr val="dk1"/>
                </a:solidFill>
              </a:rPr>
              <a:t>TransferWise ha rapidamente guadagnato trazione e si è espansa a livello globale, trasformando il panorama FinTech. La trasparenza, l'equità dei prezzi e la facilità d'uso della piattaforma hanno risuonato sia tra i privati che tra le aziende, sfidando il dominio delle istituzioni finanziarie tradizionali nel settore dei trasferimenti internazionali di denaro.</a:t>
            </a:r>
            <a:endParaRPr sz="1800">
              <a:solidFill>
                <a:schemeClr val="dk1"/>
              </a:solidFill>
            </a:endParaRPr>
          </a:p>
          <a:p>
            <a:pPr indent="0" lvl="0" marL="0" rtl="0" algn="ctr">
              <a:spcBef>
                <a:spcPts val="0"/>
              </a:spcBef>
              <a:spcAft>
                <a:spcPts val="0"/>
              </a:spcAft>
              <a:buClr>
                <a:schemeClr val="dk1"/>
              </a:buClr>
              <a:buSzPts val="1100"/>
              <a:buFont typeface="Arial"/>
              <a:buNone/>
            </a:pPr>
            <a:r>
              <a:t/>
            </a:r>
            <a:endParaRPr sz="1800">
              <a:solidFill>
                <a:schemeClr val="dk1"/>
              </a:solidFill>
            </a:endParaRPr>
          </a:p>
          <a:p>
            <a:pPr indent="0" lvl="0" marL="0" rtl="0" algn="ctr">
              <a:spcBef>
                <a:spcPts val="0"/>
              </a:spcBef>
              <a:spcAft>
                <a:spcPts val="0"/>
              </a:spcAft>
              <a:buClr>
                <a:schemeClr val="dk1"/>
              </a:buClr>
              <a:buSzPts val="1100"/>
              <a:buFont typeface="Arial"/>
              <a:buNone/>
            </a:pPr>
            <a:r>
              <a:rPr lang="en-US" sz="1800">
                <a:solidFill>
                  <a:schemeClr val="dk1"/>
                </a:solidFill>
              </a:rPr>
              <a:t>Kristo Käärmann, in qualità di co-fondatore e CEO di TransferWise, ha svolto un ruolo fondamentale nel definire la strategia e la visione dell'azienda. La sua leadership, insieme allo spirito innovativo del team, ha spinto TransferWise a diventare una delle aziende FinTech leader a livello globale.</a:t>
            </a:r>
            <a:endParaRPr sz="1800">
              <a:solidFill>
                <a:schemeClr val="dk1"/>
              </a:solidFill>
            </a:endParaRPr>
          </a:p>
          <a:p>
            <a:pPr indent="0" lvl="0" marL="0" rtl="0" algn="ctr">
              <a:spcBef>
                <a:spcPts val="0"/>
              </a:spcBef>
              <a:spcAft>
                <a:spcPts val="0"/>
              </a:spcAft>
              <a:buClr>
                <a:schemeClr val="dk1"/>
              </a:buClr>
              <a:buSzPts val="1100"/>
              <a:buFont typeface="Arial"/>
              <a:buNone/>
            </a:pPr>
            <a:r>
              <a:t/>
            </a:r>
            <a:endParaRPr sz="1800">
              <a:solidFill>
                <a:schemeClr val="dk1"/>
              </a:solidFill>
            </a:endParaRPr>
          </a:p>
          <a:p>
            <a:pPr indent="0" lvl="0" marL="0" rtl="0" algn="ctr">
              <a:spcBef>
                <a:spcPts val="0"/>
              </a:spcBef>
              <a:spcAft>
                <a:spcPts val="0"/>
              </a:spcAft>
              <a:buClr>
                <a:schemeClr val="dk1"/>
              </a:buClr>
              <a:buSzPts val="1100"/>
              <a:buFont typeface="Arial"/>
              <a:buNone/>
            </a:pPr>
            <a:r>
              <a:rPr lang="en-US" sz="1800">
                <a:solidFill>
                  <a:schemeClr val="dk1"/>
                </a:solidFill>
              </a:rPr>
              <a:t>TransferWise, ora nota come Wise, ha lasciato un'eredità duratura dimostrando che i servizi finanziari possono essere equi, trasparenti e accessibili a tutti. Il successo della piattaforma incoraggia gli imprenditori ad avventurarsi nello spazio FinTech e a promuovere un cambiamento positivo nel modo in cui vengono erogati i servizi finanziari.</a:t>
            </a:r>
            <a:endParaRPr sz="1800">
              <a:solidFill>
                <a:schemeClr val="dk1"/>
              </a:solidFill>
            </a:endParaRPr>
          </a:p>
          <a:p>
            <a:pPr indent="0" lvl="0" marL="0" marR="0" rtl="0" algn="ctr">
              <a:lnSpc>
                <a:spcPct val="100000"/>
              </a:lnSpc>
              <a:spcBef>
                <a:spcPts val="0"/>
              </a:spcBef>
              <a:spcAft>
                <a:spcPts val="0"/>
              </a:spcAft>
              <a:buClr>
                <a:srgbClr val="000000"/>
              </a:buClr>
              <a:buSzPts val="1400"/>
              <a:buFont typeface="Arial"/>
              <a:buNone/>
            </a:pPr>
            <a:r>
              <a:t/>
            </a:r>
            <a:endParaRPr sz="1800">
              <a:solidFill>
                <a:schemeClr val="dk1"/>
              </a:solidFill>
            </a:endParaRPr>
          </a:p>
        </p:txBody>
      </p:sp>
      <p:pic>
        <p:nvPicPr>
          <p:cNvPr id="553" name="Google Shape;553;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9" name="Google Shape;559;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60" name="Google Shape;560;p74"/>
          <p:cNvSpPr txBox="1"/>
          <p:nvPr/>
        </p:nvSpPr>
        <p:spPr>
          <a:xfrm>
            <a:off x="914217" y="1304856"/>
            <a:ext cx="86451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en-US" sz="1800">
                <a:solidFill>
                  <a:schemeClr val="dk1"/>
                </a:solidFill>
              </a:rPr>
              <a:t>Ora prendiamoci un po' di tempo per riflettere:</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US" sz="1800">
                <a:solidFill>
                  <a:schemeClr val="dk1"/>
                </a:solidFill>
              </a:rPr>
              <a:t>Prendetevi un po' di tempo per riflettere sulle seguenti domande, potete discuterne con un amico o prendere appunti sul vostro quaderno:</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330200" lvl="0" marL="342900" marR="0" rtl="0" algn="l">
              <a:lnSpc>
                <a:spcPct val="100000"/>
              </a:lnSpc>
              <a:spcBef>
                <a:spcPts val="0"/>
              </a:spcBef>
              <a:spcAft>
                <a:spcPts val="0"/>
              </a:spcAft>
              <a:buClr>
                <a:srgbClr val="000000"/>
              </a:buClr>
              <a:buSzPts val="1800"/>
              <a:buFont typeface="Arial"/>
              <a:buAutoNum type="arabicPeriod"/>
            </a:pPr>
            <a:r>
              <a:rPr lang="en-US" sz="1800">
                <a:solidFill>
                  <a:schemeClr val="dk1"/>
                </a:solidFill>
              </a:rPr>
              <a:t>In che modo l'innovativo modello di scambio di valuta peer-to-peer di TransferWise ha affrontato una sfida comune nei trasferimenti internazionali di denaro e quali lezioni possono trarre gli imprenditori da questo approccio per risolvere i problemi in altri settori?</a:t>
            </a:r>
            <a:endParaRPr b="0" i="0" sz="18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330200" lvl="0" marL="342900" marR="0" rtl="0" algn="l">
              <a:lnSpc>
                <a:spcPct val="100000"/>
              </a:lnSpc>
              <a:spcBef>
                <a:spcPts val="0"/>
              </a:spcBef>
              <a:spcAft>
                <a:spcPts val="0"/>
              </a:spcAft>
              <a:buClr>
                <a:srgbClr val="000000"/>
              </a:buClr>
              <a:buSzPts val="1800"/>
              <a:buFont typeface="Arial"/>
              <a:buAutoNum type="arabicPeriod"/>
            </a:pPr>
            <a:r>
              <a:rPr lang="en-US" sz="1800">
                <a:solidFill>
                  <a:schemeClr val="dk1"/>
                </a:solidFill>
              </a:rPr>
              <a:t>In che modo la leadership di Kristo Käärmann ha contribuito al successo e all'impatto globale di TransferWise e quali insegnamenti possono trarre gli aspiranti imprenditori dal suo ruolo nel rimodellare il panorama FinTech?</a:t>
            </a:r>
            <a:endParaRPr b="1" i="0" sz="18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800">
                <a:solidFill>
                  <a:schemeClr val="dk1"/>
                </a:solidFill>
              </a:rPr>
              <a:t>Al termine, confrontate le vostre risposte con quelle riportate nella diapositiva successiva.</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6" name="Google Shape;566;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7" name="Google Shape;567;p75"/>
          <p:cNvSpPr txBox="1"/>
          <p:nvPr/>
        </p:nvSpPr>
        <p:spPr>
          <a:xfrm>
            <a:off x="763125" y="685925"/>
            <a:ext cx="9043800" cy="618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800"/>
              <a:t>1. In che modo l'innovativo modello di scambio di valuta peer-to-peer di TransferWise ha affrontato una sfida comune nei trasferimenti internazionali di denaro e quali lezioni possono trarre gli imprenditori da questo approccio per risolvere i problemi in altri settori?</a:t>
            </a:r>
            <a:endParaRPr sz="1800"/>
          </a:p>
          <a:p>
            <a:pPr indent="0" lvl="0" marL="0" rtl="0" algn="l">
              <a:spcBef>
                <a:spcPts val="0"/>
              </a:spcBef>
              <a:spcAft>
                <a:spcPts val="0"/>
              </a:spcAft>
              <a:buClr>
                <a:schemeClr val="dk1"/>
              </a:buClr>
              <a:buSzPts val="1100"/>
              <a:buFont typeface="Arial"/>
              <a:buNone/>
            </a:pPr>
            <a:r>
              <a:rPr lang="en-US" sz="1800"/>
              <a:t>Il modello di scambio di valuta peer-to-peer di TransferWise ha affrontato la sfida dei costi elevati associati ai trasferimenti internazionali di denaro eliminando gli intermediari bancari tradizionali. La piattaforma ha permesso agli utenti di scambiare le valute direttamente tra loro, ottenendo prezzi equi e trasparenti. Gli imprenditori possono trarre la lezione che modelli innovativi e diretti al consumatore possono sconvolgere settori gravati da inefficienze e commissioni elevate. Ripensando i processi tradizionali, gli imprenditori possono creare soluzioni che forniscono valore e soddisfano meglio le esigenze dei clienti.</a:t>
            </a:r>
            <a:endParaRPr sz="1800"/>
          </a:p>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800"/>
              <a:t>2. In che modo la leadership di Kristo Käärmann ha contribuito al successo e all'impatto globale di TransferWise e quali spunti possono trarre gli aspiranti imprenditori dal suo ruolo nel rimodellare il panorama FinTech?</a:t>
            </a:r>
            <a:endParaRPr b="1" sz="1800"/>
          </a:p>
          <a:p>
            <a:pPr indent="0" lvl="0" marL="0" marR="0" rtl="0" algn="l">
              <a:lnSpc>
                <a:spcPct val="100000"/>
              </a:lnSpc>
              <a:spcBef>
                <a:spcPts val="0"/>
              </a:spcBef>
              <a:spcAft>
                <a:spcPts val="0"/>
              </a:spcAft>
              <a:buClr>
                <a:srgbClr val="000000"/>
              </a:buClr>
              <a:buSzPts val="1700"/>
              <a:buFont typeface="Arial"/>
              <a:buNone/>
            </a:pPr>
            <a:r>
              <a:rPr lang="en-US" sz="1800"/>
              <a:t>La leadership di Kristo Käärmann in TransferWise è stata caratterizzata da visione strategica, resilienza e impegno per l'equità nei servizi finanziari. Il suo ruolo nel plasmare la strategia dell'azienda e nel guidare l'espansione globale ha mostrato l'impatto di una leadership coraggiosa nel settore FinTech. Gli aspiranti imprenditori possono comprendere l'importanza di una leadership forte e della capacità di affrontare le sfide.</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3" name="Google Shape;573;p76"/>
          <p:cNvSpPr txBox="1"/>
          <p:nvPr/>
        </p:nvSpPr>
        <p:spPr>
          <a:xfrm>
            <a:off x="769425" y="925149"/>
            <a:ext cx="8937000" cy="523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US" sz="1800" u="none" cap="none" strike="noStrike">
                <a:solidFill>
                  <a:schemeClr val="dk1"/>
                </a:solidFill>
                <a:latin typeface="Arial"/>
                <a:ea typeface="Arial"/>
                <a:cs typeface="Arial"/>
                <a:sym typeface="Arial"/>
              </a:rPr>
              <a:t> </a:t>
            </a:r>
            <a:r>
              <a:rPr b="1" lang="en-US" sz="1800">
                <a:solidFill>
                  <a:schemeClr val="dk1"/>
                </a:solidFill>
              </a:rPr>
              <a:t> Sezione 3: Approcci sistematici alla generazione e alla valutazione delle idee.</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Che cos'è il brainstorming e perché è importante?</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Il brainstorming è un'attività di squadra in cui tutti si riuniscono per proporre idee diverse. L'idea principale è quella di dare libero sfogo alla creatività e di chiacchierare apertamente di tutto e di più. Non è consentito giudicare! Durante una sessione di brainstorming, ognuno può condividere i propri pensieri, suggerimenti e idee senza preoccuparsi che qualcuno dica: “No, non va bene”. Si tratta di dare libero sfogo all'immaginazione e di trovare insieme le idee migliori e più innovative.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US" sz="1800">
                <a:solidFill>
                  <a:schemeClr val="dk1"/>
                </a:solidFill>
              </a:rPr>
              <a:t>Il brainstorming è molto più che lanciare idee in aria: si tratta di creare un'atmosfera in cui l'innovazione fiorisce. Sia che stiate iniziando da zero o che stiate perfezionando un'idea esistente, un brainstorming efficace è la pietra angolare del successo imprenditoriale. È l'occasione per esplorare l'inesplorato, sfidare lo status quo e far emergere idee che possono ridefinire i settori.</a:t>
            </a:r>
            <a:endParaRPr sz="1800">
              <a:solidFill>
                <a:schemeClr val="dk1"/>
              </a:solidFill>
            </a:endParaRPr>
          </a:p>
          <a:p>
            <a:pPr indent="0" lvl="0" marL="0" marR="0" rtl="0" algn="l">
              <a:lnSpc>
                <a:spcPct val="100000"/>
              </a:lnSpc>
              <a:spcBef>
                <a:spcPts val="0"/>
              </a:spcBef>
              <a:spcAft>
                <a:spcPts val="0"/>
              </a:spcAft>
              <a:buClr>
                <a:srgbClr val="000000"/>
              </a:buClr>
              <a:buSzPts val="1500"/>
              <a:buFont typeface="Arial"/>
              <a:buNone/>
            </a:pPr>
            <a:r>
              <a:t/>
            </a:r>
            <a:endParaRPr b="1" sz="1800">
              <a:solidFill>
                <a:schemeClr val="dk1"/>
              </a:solidFill>
            </a:endParaRPr>
          </a:p>
          <a:p>
            <a:pPr indent="0" lvl="0" marL="0" marR="0" rtl="0" algn="l">
              <a:lnSpc>
                <a:spcPct val="100000"/>
              </a:lnSpc>
              <a:spcBef>
                <a:spcPts val="1200"/>
              </a:spcBef>
              <a:spcAft>
                <a:spcPts val="0"/>
              </a:spcAft>
              <a:buClr>
                <a:srgbClr val="000000"/>
              </a:buClr>
              <a:buSzPts val="14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77"/>
          <p:cNvPicPr preferRelativeResize="0"/>
          <p:nvPr/>
        </p:nvPicPr>
        <p:blipFill rotWithShape="1">
          <a:blip r:embed="rId3">
            <a:alphaModFix/>
          </a:blip>
          <a:srcRect b="0" l="0" r="0" t="0"/>
          <a:stretch/>
        </p:blipFill>
        <p:spPr>
          <a:xfrm>
            <a:off x="75132" y="0"/>
            <a:ext cx="10688975" cy="7559672"/>
          </a:xfrm>
          <a:prstGeom prst="rect">
            <a:avLst/>
          </a:prstGeom>
          <a:noFill/>
          <a:ln>
            <a:noFill/>
          </a:ln>
        </p:spPr>
      </p:pic>
      <p:sp>
        <p:nvSpPr>
          <p:cNvPr id="579" name="Google Shape;579;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80" name="Google Shape;580;p77"/>
          <p:cNvSpPr txBox="1"/>
          <p:nvPr/>
        </p:nvSpPr>
        <p:spPr>
          <a:xfrm>
            <a:off x="638063" y="710750"/>
            <a:ext cx="9563100" cy="5849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Suggerimenti per il Brainstorming:</a:t>
            </a:r>
            <a:endParaRPr b="1"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lang="en-US" sz="1700"/>
              <a:t>1. Create un ambiente divertente:</a:t>
            </a:r>
            <a:endParaRPr sz="1700"/>
          </a:p>
          <a:p>
            <a:pPr indent="0" lvl="0" marL="0" rtl="0" algn="l">
              <a:spcBef>
                <a:spcPts val="0"/>
              </a:spcBef>
              <a:spcAft>
                <a:spcPts val="0"/>
              </a:spcAft>
              <a:buClr>
                <a:schemeClr val="dk1"/>
              </a:buClr>
              <a:buSzPts val="1100"/>
              <a:buFont typeface="Arial"/>
              <a:buNone/>
            </a:pPr>
            <a:r>
              <a:rPr lang="en-US" sz="1700"/>
              <a:t>Mettere</a:t>
            </a:r>
            <a:r>
              <a:rPr lang="en-US" sz="1700"/>
              <a:t> su una musica allegra, prendete dei pennarelli colorati e rendete lo spazio vivace. Creare un ambiente divertente e rilassato può stimolare la creatività e rendere più piacevoli le sessioni di brainstorming.</a:t>
            </a:r>
            <a:endParaRPr sz="1700"/>
          </a:p>
          <a:p>
            <a:pPr indent="0" lvl="0" marL="0" rtl="0" algn="l">
              <a:spcBef>
                <a:spcPts val="0"/>
              </a:spcBef>
              <a:spcAft>
                <a:spcPts val="0"/>
              </a:spcAft>
              <a:buClr>
                <a:schemeClr val="dk1"/>
              </a:buClr>
              <a:buSzPts val="1100"/>
              <a:buFont typeface="Arial"/>
              <a:buNone/>
            </a:pPr>
            <a:r>
              <a:rPr lang="en-US" sz="1700"/>
              <a:t>2. Pensare in grande, poi perfezionare:</a:t>
            </a:r>
            <a:endParaRPr sz="1700"/>
          </a:p>
          <a:p>
            <a:pPr indent="0" lvl="0" marL="0" rtl="0" algn="l">
              <a:spcBef>
                <a:spcPts val="0"/>
              </a:spcBef>
              <a:spcAft>
                <a:spcPts val="0"/>
              </a:spcAft>
              <a:buClr>
                <a:schemeClr val="dk1"/>
              </a:buClr>
              <a:buSzPts val="1100"/>
              <a:buFont typeface="Arial"/>
              <a:buNone/>
            </a:pPr>
            <a:r>
              <a:rPr lang="en-US" sz="1700"/>
              <a:t> All'inizio incoraggiate a pensare senza limiti. Lasciate fluire le idee senza preoccuparvi troppo della praticità. Dopo il brainstorming iniziale, potete restringere e perfezionare i concetti più promettenti.</a:t>
            </a:r>
            <a:endParaRPr sz="1700"/>
          </a:p>
          <a:p>
            <a:pPr indent="0" lvl="0" marL="0" rtl="0" algn="l">
              <a:spcBef>
                <a:spcPts val="0"/>
              </a:spcBef>
              <a:spcAft>
                <a:spcPts val="0"/>
              </a:spcAft>
              <a:buClr>
                <a:schemeClr val="dk1"/>
              </a:buClr>
              <a:buSzPts val="1100"/>
              <a:buFont typeface="Arial"/>
              <a:buNone/>
            </a:pPr>
            <a:r>
              <a:rPr lang="en-US" sz="1700"/>
              <a:t>3. Scarabocchi e schizzi:</a:t>
            </a:r>
            <a:endParaRPr sz="1700"/>
          </a:p>
          <a:p>
            <a:pPr indent="0" lvl="0" marL="0" rtl="0" algn="l">
              <a:spcBef>
                <a:spcPts val="0"/>
              </a:spcBef>
              <a:spcAft>
                <a:spcPts val="0"/>
              </a:spcAft>
              <a:buClr>
                <a:schemeClr val="dk1"/>
              </a:buClr>
              <a:buSzPts val="1100"/>
              <a:buFont typeface="Arial"/>
              <a:buNone/>
            </a:pPr>
            <a:r>
              <a:rPr lang="en-US" sz="1700"/>
              <a:t>Visualizzare le idee attraverso scarabocchi o semplici schizzi può aiutare a dare vita ai concetti. Non è necessario essere degli artisti; l'obiettivo è mettere su carta le idee in modo che abbiano un senso per voi.</a:t>
            </a:r>
            <a:endParaRPr sz="1700"/>
          </a:p>
          <a:p>
            <a:pPr indent="0" lvl="0" marL="0" rtl="0" algn="l">
              <a:spcBef>
                <a:spcPts val="0"/>
              </a:spcBef>
              <a:spcAft>
                <a:spcPts val="0"/>
              </a:spcAft>
              <a:buClr>
                <a:schemeClr val="dk1"/>
              </a:buClr>
              <a:buSzPts val="1100"/>
              <a:buFont typeface="Arial"/>
              <a:buNone/>
            </a:pPr>
            <a:r>
              <a:rPr lang="en-US" sz="1700"/>
              <a:t>4. </a:t>
            </a:r>
            <a:r>
              <a:rPr lang="en-US" sz="1700"/>
              <a:t>Coinvolgere</a:t>
            </a:r>
            <a:r>
              <a:rPr lang="en-US" sz="1700"/>
              <a:t> diversi punti di vista:</a:t>
            </a:r>
            <a:endParaRPr sz="1700"/>
          </a:p>
          <a:p>
            <a:pPr indent="0" lvl="0" marL="0" rtl="0" algn="l">
              <a:spcBef>
                <a:spcPts val="0"/>
              </a:spcBef>
              <a:spcAft>
                <a:spcPts val="0"/>
              </a:spcAft>
              <a:buClr>
                <a:schemeClr val="dk1"/>
              </a:buClr>
              <a:buSzPts val="1100"/>
              <a:buFont typeface="Arial"/>
              <a:buNone/>
            </a:pPr>
            <a:r>
              <a:rPr lang="en-US" sz="1700"/>
              <a:t>Chiedete il contributo di amici, familiari o compagni di classe con interessi e background diversi. La diversità di pensiero può portare prospettive uniche e migliorare la ricchezza delle vostre idee.</a:t>
            </a:r>
            <a:endParaRPr sz="1700"/>
          </a:p>
          <a:p>
            <a:pPr indent="0" lvl="0" marL="0" rtl="0" algn="l">
              <a:spcBef>
                <a:spcPts val="0"/>
              </a:spcBef>
              <a:spcAft>
                <a:spcPts val="0"/>
              </a:spcAft>
              <a:buClr>
                <a:schemeClr val="dk1"/>
              </a:buClr>
              <a:buSzPts val="1100"/>
              <a:buFont typeface="Arial"/>
              <a:buNone/>
            </a:pPr>
            <a:r>
              <a:rPr lang="en-US" sz="1700"/>
              <a:t>5. Usare la tecnologia in modo creativo:</a:t>
            </a:r>
            <a:endParaRPr sz="1700"/>
          </a:p>
          <a:p>
            <a:pPr indent="0" lvl="0" marL="0" rtl="0" algn="l">
              <a:spcBef>
                <a:spcPts val="0"/>
              </a:spcBef>
              <a:spcAft>
                <a:spcPts val="0"/>
              </a:spcAft>
              <a:buClr>
                <a:schemeClr val="dk1"/>
              </a:buClr>
              <a:buSzPts val="1100"/>
              <a:buFont typeface="Arial"/>
              <a:buNone/>
            </a:pPr>
            <a:r>
              <a:rPr lang="en-US" sz="1700"/>
              <a:t>Sfruttate gli strumenti tecnologici che piacciono alla vostra generazione. Lavagne virtuali, piattaforme di collaborazione online e applicazioni progettate per il pensiero creativo possono aggiungere un tocco tecnologico alle vostre sessioni di brainstorming.</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6" name="Google Shape;586;p78"/>
          <p:cNvSpPr txBox="1"/>
          <p:nvPr/>
        </p:nvSpPr>
        <p:spPr>
          <a:xfrm>
            <a:off x="877200" y="684450"/>
            <a:ext cx="8645100" cy="6372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solidFill>
                  <a:schemeClr val="dk1"/>
                </a:solidFill>
              </a:rPr>
              <a:t>6. Combinare le passioni:</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Pensate ai vostri hobby, interessi e alle cose che vi appassionano. Combinare i vostri interessi con potenziali idee imprenditoriali può rendere il vostro percorso imprenditoriale più emozionante e significativo.</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7. Impegnatevi in piccole sfide:</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Iniziate con piccole sfide o problemi che notate nella vostra vita quotidiana. Come potete rendere qualcosa più efficiente, divertente o sostenibile? La soluzione dei problemi quotidiani può portare a idee imprenditoriali innovative.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8. Festeggiate le idee folli:</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Nel brainstorming non esistono idee sbagliate! Anche i concetti più folli possono dare vita a qualcosa di brillante. Festeggiate e fate tesoro di questi pensieri selvaggi e fuori dagli schemi.</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9. Siate aperti alla collaborazione:</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Condividete le vostre idee con amici o compagni di classe e incoraggiateli a contribuire. La collaborazione può trasformare una sessione di brainstorming in solitaria in uno scambio dinamico di idee.</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10. Rimanere curiosi:</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Mantenete viva la vostra curiosità. Esplorate nuove tendenze, tecnologie e settori. La curiosità vi aiuterà a rimanere aperti a nuove idee e opportunità.</a:t>
            </a:r>
            <a:endParaRPr sz="1700">
              <a:solidFill>
                <a:schemeClr val="dk1"/>
              </a:solidFill>
            </a:endParaRPr>
          </a:p>
          <a:p>
            <a:pPr indent="0" lvl="0" marL="0" marR="0" rtl="0" algn="l">
              <a:lnSpc>
                <a:spcPct val="100000"/>
              </a:lnSpc>
              <a:spcBef>
                <a:spcPts val="0"/>
              </a:spcBef>
              <a:spcAft>
                <a:spcPts val="0"/>
              </a:spcAft>
              <a:buClr>
                <a:srgbClr val="000000"/>
              </a:buClr>
              <a:buSzPts val="1500"/>
              <a:buFont typeface="Arial"/>
              <a:buNone/>
            </a:pPr>
            <a:r>
              <a:t/>
            </a:r>
            <a:endParaRPr sz="1700">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b="0" l="0" r="0" t="0"/>
          <a:stretch/>
        </p:blipFill>
        <p:spPr>
          <a:xfrm>
            <a:off x="1400" y="0"/>
            <a:ext cx="10688975" cy="7559672"/>
          </a:xfrm>
          <a:prstGeom prst="rect">
            <a:avLst/>
          </a:prstGeom>
          <a:noFill/>
          <a:ln>
            <a:noFill/>
          </a:ln>
        </p:spPr>
      </p:pic>
      <p:sp>
        <p:nvSpPr>
          <p:cNvPr id="592" name="Google Shape;592;p79"/>
          <p:cNvSpPr txBox="1"/>
          <p:nvPr/>
        </p:nvSpPr>
        <p:spPr>
          <a:xfrm>
            <a:off x="667088" y="462725"/>
            <a:ext cx="9357600" cy="6634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Che cos'è la SWOT?</a:t>
            </a:r>
            <a:endParaRPr b="1" sz="1700"/>
          </a:p>
          <a:p>
            <a:pPr indent="0" lvl="0" marL="0" rtl="0" algn="l">
              <a:spcBef>
                <a:spcPts val="0"/>
              </a:spcBef>
              <a:spcAft>
                <a:spcPts val="0"/>
              </a:spcAft>
              <a:buClr>
                <a:schemeClr val="dk1"/>
              </a:buClr>
              <a:buSzPts val="1100"/>
              <a:buFont typeface="Arial"/>
              <a:buNone/>
            </a:pPr>
            <a:r>
              <a:rPr lang="en-US" sz="1700"/>
              <a:t>SWOT è l'acronimo di Strengths (punti di forza), Weaknesses (punti deboli), Opportunities (opportunità) e Threats (minacce). Può essere utile per comprendere a fondo la vostra idea imprenditoriale. Vediamo di scomporre ogni componente: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Punti di forza (S):</a:t>
            </a:r>
            <a:endParaRPr b="1" sz="1700"/>
          </a:p>
          <a:p>
            <a:pPr indent="0" lvl="0" marL="0" rtl="0" algn="l">
              <a:spcBef>
                <a:spcPts val="0"/>
              </a:spcBef>
              <a:spcAft>
                <a:spcPts val="0"/>
              </a:spcAft>
              <a:buClr>
                <a:schemeClr val="dk1"/>
              </a:buClr>
              <a:buSzPts val="1100"/>
              <a:buFont typeface="Arial"/>
              <a:buNone/>
            </a:pPr>
            <a:r>
              <a:rPr lang="en-US" sz="1700"/>
              <a:t>Cosa fa brillare la vostra idea? I punti di forza sono i superpoteri che la vostra idea possiede. Possono essere caratteristiche uniche, competenze o risorse che danno alla vostra idea un vantaggio competitivo.</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Debolezze (W):</a:t>
            </a:r>
            <a:endParaRPr b="1" sz="1700"/>
          </a:p>
          <a:p>
            <a:pPr indent="0" lvl="0" marL="0" rtl="0" algn="l">
              <a:spcBef>
                <a:spcPts val="0"/>
              </a:spcBef>
              <a:spcAft>
                <a:spcPts val="0"/>
              </a:spcAft>
              <a:buClr>
                <a:schemeClr val="dk1"/>
              </a:buClr>
              <a:buSzPts val="1100"/>
              <a:buFont typeface="Arial"/>
              <a:buNone/>
            </a:pPr>
            <a:r>
              <a:rPr lang="en-US" sz="1700"/>
              <a:t>Ogni supereroe ha un punto debole, giusto? Identificate gli aspetti che potrebbero frenare la vostra idea. Potrebbe trattarsi della mancanza di determinate competenze, di risorse limitate o di potenziali sfide da affrontare.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Opportunità (O):</a:t>
            </a:r>
            <a:endParaRPr b="1" sz="1700"/>
          </a:p>
          <a:p>
            <a:pPr indent="0" lvl="0" marL="0" rtl="0" algn="l">
              <a:spcBef>
                <a:spcPts val="0"/>
              </a:spcBef>
              <a:spcAft>
                <a:spcPts val="0"/>
              </a:spcAft>
              <a:buClr>
                <a:schemeClr val="dk1"/>
              </a:buClr>
              <a:buSzPts val="1100"/>
              <a:buFont typeface="Arial"/>
              <a:buNone/>
            </a:pPr>
            <a:r>
              <a:rPr lang="en-US" sz="1700"/>
              <a:t>Cercate le eccitanti possibilità che aspettano di essere esplorate. Le opportunità sono fattori esterni al mondo circostante che la vostra idea può sfruttare per il successo. C'è un mercato in crescita? Tendenze emergenti? Nuove tecnologie?</a:t>
            </a:r>
            <a:endParaRPr sz="1700"/>
          </a:p>
          <a:p>
            <a:pPr indent="0" lvl="0" marL="0" rtl="0" algn="l">
              <a:spcBef>
                <a:spcPts val="0"/>
              </a:spcBef>
              <a:spcAft>
                <a:spcPts val="0"/>
              </a:spcAft>
              <a:buClr>
                <a:schemeClr val="dk1"/>
              </a:buClr>
              <a:buSzPts val="1100"/>
              <a:buFont typeface="Arial"/>
              <a:buNone/>
            </a:pPr>
            <a:r>
              <a:t/>
            </a:r>
            <a:endParaRPr b="1" sz="1700"/>
          </a:p>
          <a:p>
            <a:pPr indent="0" lvl="0" marL="0" rtl="0" algn="l">
              <a:spcBef>
                <a:spcPts val="0"/>
              </a:spcBef>
              <a:spcAft>
                <a:spcPts val="0"/>
              </a:spcAft>
              <a:buClr>
                <a:schemeClr val="dk1"/>
              </a:buClr>
              <a:buSzPts val="1100"/>
              <a:buFont typeface="Arial"/>
              <a:buNone/>
            </a:pPr>
            <a:r>
              <a:rPr b="1" lang="en-US" sz="1700"/>
              <a:t>Minacce (T):</a:t>
            </a:r>
            <a:endParaRPr b="1" sz="1700"/>
          </a:p>
          <a:p>
            <a:pPr indent="0" lvl="0" marL="0" rtl="0" algn="l">
              <a:spcBef>
                <a:spcPts val="0"/>
              </a:spcBef>
              <a:spcAft>
                <a:spcPts val="0"/>
              </a:spcAft>
              <a:buClr>
                <a:schemeClr val="dk1"/>
              </a:buClr>
              <a:buSzPts val="1100"/>
              <a:buFont typeface="Arial"/>
              <a:buNone/>
            </a:pPr>
            <a:r>
              <a:rPr lang="en-US" sz="1700"/>
              <a:t>Proprio come i cattivi di una storia, le minacce sono fattori esterni che potrebbero danneggiare la vostra idea. Potrebbero essere la concorrenza, l'evoluzione delle tendenze di mercato o qualsiasi altra sfida che rappresenti un rischio.</a:t>
            </a:r>
            <a:endParaRPr sz="1700"/>
          </a:p>
          <a:p>
            <a:pPr indent="0" lvl="0" marL="0" marR="0" rtl="0" algn="l">
              <a:lnSpc>
                <a:spcPct val="100000"/>
              </a:lnSpc>
              <a:spcBef>
                <a:spcPts val="0"/>
              </a:spcBef>
              <a:spcAft>
                <a:spcPts val="0"/>
              </a:spcAft>
              <a:buClr>
                <a:srgbClr val="000000"/>
              </a:buClr>
              <a:buSzPts val="1700"/>
              <a:buFont typeface="Arial"/>
              <a:buNone/>
            </a:pPr>
            <a:r>
              <a:t/>
            </a:r>
            <a:endParaRPr b="1" sz="17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80"/>
          <p:cNvPicPr preferRelativeResize="0"/>
          <p:nvPr/>
        </p:nvPicPr>
        <p:blipFill rotWithShape="1">
          <a:blip r:embed="rId3">
            <a:alphaModFix/>
          </a:blip>
          <a:srcRect b="0" l="0" r="0" t="0"/>
          <a:stretch/>
        </p:blipFill>
        <p:spPr>
          <a:xfrm>
            <a:off x="1407" y="0"/>
            <a:ext cx="10688975" cy="7559672"/>
          </a:xfrm>
          <a:prstGeom prst="rect">
            <a:avLst/>
          </a:prstGeom>
          <a:noFill/>
          <a:ln>
            <a:noFill/>
          </a:ln>
        </p:spPr>
      </p:pic>
      <p:sp>
        <p:nvSpPr>
          <p:cNvPr id="598" name="Google Shape;598;p80"/>
          <p:cNvSpPr txBox="1"/>
          <p:nvPr/>
        </p:nvSpPr>
        <p:spPr>
          <a:xfrm>
            <a:off x="728350" y="408875"/>
            <a:ext cx="7683300" cy="6741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800"/>
              <a:t>Come condurre </a:t>
            </a:r>
            <a:r>
              <a:rPr b="1" lang="en-US" sz="1800"/>
              <a:t>un analisi</a:t>
            </a:r>
            <a:r>
              <a:rPr b="1" lang="en-US" sz="1800"/>
              <a:t> SWOT:</a:t>
            </a:r>
            <a:endParaRPr b="1"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Punti di forza:</a:t>
            </a:r>
            <a:endParaRPr b="1" sz="1800"/>
          </a:p>
          <a:p>
            <a:pPr indent="0" lvl="0" marL="0" rtl="0" algn="l">
              <a:spcBef>
                <a:spcPts val="0"/>
              </a:spcBef>
              <a:spcAft>
                <a:spcPts val="0"/>
              </a:spcAft>
              <a:buClr>
                <a:schemeClr val="dk1"/>
              </a:buClr>
              <a:buSzPts val="1100"/>
              <a:buFont typeface="Arial"/>
              <a:buNone/>
            </a:pPr>
            <a:r>
              <a:rPr lang="en-US" sz="1800"/>
              <a:t>Elencate tutti gli aspetti positivi della vostra idea.</a:t>
            </a:r>
            <a:endParaRPr sz="1800"/>
          </a:p>
          <a:p>
            <a:pPr indent="0" lvl="0" marL="0" rtl="0" algn="l">
              <a:spcBef>
                <a:spcPts val="0"/>
              </a:spcBef>
              <a:spcAft>
                <a:spcPts val="0"/>
              </a:spcAft>
              <a:buClr>
                <a:schemeClr val="dk1"/>
              </a:buClr>
              <a:buSzPts val="1100"/>
              <a:buFont typeface="Arial"/>
              <a:buNone/>
            </a:pPr>
            <a:r>
              <a:rPr lang="en-US" sz="1800"/>
              <a:t>Quali sono le competenze o le conoscenze uniche che apportate al tavolo?</a:t>
            </a:r>
            <a:endParaRPr sz="1800"/>
          </a:p>
          <a:p>
            <a:pPr indent="0" lvl="0" marL="0" rtl="0" algn="l">
              <a:spcBef>
                <a:spcPts val="0"/>
              </a:spcBef>
              <a:spcAft>
                <a:spcPts val="0"/>
              </a:spcAft>
              <a:buClr>
                <a:schemeClr val="dk1"/>
              </a:buClr>
              <a:buSzPts val="1100"/>
              <a:buFont typeface="Arial"/>
              <a:buNone/>
            </a:pPr>
            <a:r>
              <a:rPr lang="en-US" sz="1800"/>
              <a:t>Quali sono le caratteristiche che contraddistinguono la vostra idea?</a:t>
            </a:r>
            <a:endParaRPr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Punti di debolezza:</a:t>
            </a:r>
            <a:endParaRPr b="1" sz="1800"/>
          </a:p>
          <a:p>
            <a:pPr indent="0" lvl="0" marL="0" rtl="0" algn="l">
              <a:spcBef>
                <a:spcPts val="0"/>
              </a:spcBef>
              <a:spcAft>
                <a:spcPts val="0"/>
              </a:spcAft>
              <a:buClr>
                <a:schemeClr val="dk1"/>
              </a:buClr>
              <a:buSzPts val="1100"/>
              <a:buFont typeface="Arial"/>
              <a:buNone/>
            </a:pPr>
            <a:r>
              <a:rPr lang="en-US" sz="1800"/>
              <a:t>Siate onesti sulle sfide che la vostra idea potrebbe affrontare.</a:t>
            </a:r>
            <a:endParaRPr sz="1800"/>
          </a:p>
          <a:p>
            <a:pPr indent="0" lvl="0" marL="0" rtl="0" algn="l">
              <a:spcBef>
                <a:spcPts val="0"/>
              </a:spcBef>
              <a:spcAft>
                <a:spcPts val="0"/>
              </a:spcAft>
              <a:buClr>
                <a:schemeClr val="dk1"/>
              </a:buClr>
              <a:buSzPts val="1100"/>
              <a:buFont typeface="Arial"/>
              <a:buNone/>
            </a:pPr>
            <a:r>
              <a:rPr lang="en-US" sz="1800"/>
              <a:t>Ci sono competenze che dovete sviluppare?</a:t>
            </a:r>
            <a:endParaRPr sz="1800"/>
          </a:p>
          <a:p>
            <a:pPr indent="0" lvl="0" marL="0" rtl="0" algn="l">
              <a:spcBef>
                <a:spcPts val="0"/>
              </a:spcBef>
              <a:spcAft>
                <a:spcPts val="0"/>
              </a:spcAft>
              <a:buClr>
                <a:schemeClr val="dk1"/>
              </a:buClr>
              <a:buSzPts val="1100"/>
              <a:buFont typeface="Arial"/>
              <a:buNone/>
            </a:pPr>
            <a:r>
              <a:rPr lang="en-US" sz="1800"/>
              <a:t>Quali limiti ha la vostra idea?</a:t>
            </a:r>
            <a:endParaRPr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Opportunità:</a:t>
            </a:r>
            <a:endParaRPr b="1" sz="1800"/>
          </a:p>
          <a:p>
            <a:pPr indent="0" lvl="0" marL="0" rtl="0" algn="l">
              <a:spcBef>
                <a:spcPts val="0"/>
              </a:spcBef>
              <a:spcAft>
                <a:spcPts val="0"/>
              </a:spcAft>
              <a:buClr>
                <a:schemeClr val="dk1"/>
              </a:buClr>
              <a:buSzPts val="1100"/>
              <a:buFont typeface="Arial"/>
              <a:buNone/>
            </a:pPr>
            <a:r>
              <a:rPr lang="en-US" sz="1800"/>
              <a:t>Esplorate i fattori esterni che potrebbero favorire la vostra idea.</a:t>
            </a:r>
            <a:endParaRPr sz="1800"/>
          </a:p>
          <a:p>
            <a:pPr indent="0" lvl="0" marL="0" rtl="0" algn="l">
              <a:spcBef>
                <a:spcPts val="0"/>
              </a:spcBef>
              <a:spcAft>
                <a:spcPts val="0"/>
              </a:spcAft>
              <a:buClr>
                <a:schemeClr val="dk1"/>
              </a:buClr>
              <a:buSzPts val="1100"/>
              <a:buFont typeface="Arial"/>
              <a:buNone/>
            </a:pPr>
            <a:r>
              <a:rPr lang="en-US" sz="1800"/>
              <a:t>Ci sono tendenze o mercati in crescita?</a:t>
            </a:r>
            <a:endParaRPr sz="1800"/>
          </a:p>
          <a:p>
            <a:pPr indent="0" lvl="0" marL="0" rtl="0" algn="l">
              <a:spcBef>
                <a:spcPts val="0"/>
              </a:spcBef>
              <a:spcAft>
                <a:spcPts val="0"/>
              </a:spcAft>
              <a:buClr>
                <a:schemeClr val="dk1"/>
              </a:buClr>
              <a:buSzPts val="1100"/>
              <a:buFont typeface="Arial"/>
              <a:buNone/>
            </a:pPr>
            <a:r>
              <a:rPr lang="en-US" sz="1800"/>
              <a:t>Come potete capitalizzare le opportunità esterne?</a:t>
            </a:r>
            <a:endParaRPr sz="1800"/>
          </a:p>
          <a:p>
            <a:pPr indent="0" lvl="0" marL="0" rtl="0" algn="l">
              <a:spcBef>
                <a:spcPts val="0"/>
              </a:spcBef>
              <a:spcAft>
                <a:spcPts val="0"/>
              </a:spcAft>
              <a:buClr>
                <a:schemeClr val="dk1"/>
              </a:buClr>
              <a:buSzPts val="1100"/>
              <a:buFont typeface="Arial"/>
              <a:buNone/>
            </a:pPr>
            <a:r>
              <a:t/>
            </a:r>
            <a:endParaRPr b="1" sz="1800"/>
          </a:p>
          <a:p>
            <a:pPr indent="0" lvl="0" marL="0" rtl="0" algn="l">
              <a:spcBef>
                <a:spcPts val="0"/>
              </a:spcBef>
              <a:spcAft>
                <a:spcPts val="0"/>
              </a:spcAft>
              <a:buClr>
                <a:schemeClr val="dk1"/>
              </a:buClr>
              <a:buSzPts val="1100"/>
              <a:buFont typeface="Arial"/>
              <a:buNone/>
            </a:pPr>
            <a:r>
              <a:rPr b="1" lang="en-US" sz="1800"/>
              <a:t>Minacce:</a:t>
            </a:r>
            <a:endParaRPr b="1" sz="1800"/>
          </a:p>
          <a:p>
            <a:pPr indent="0" lvl="0" marL="0" rtl="0" algn="l">
              <a:spcBef>
                <a:spcPts val="0"/>
              </a:spcBef>
              <a:spcAft>
                <a:spcPts val="0"/>
              </a:spcAft>
              <a:buClr>
                <a:schemeClr val="dk1"/>
              </a:buClr>
              <a:buSzPts val="1100"/>
              <a:buFont typeface="Arial"/>
              <a:buNone/>
            </a:pPr>
            <a:r>
              <a:rPr lang="en-US" sz="1800"/>
              <a:t>Identificate le sfide e i rischi potenziali.</a:t>
            </a:r>
            <a:endParaRPr sz="1800"/>
          </a:p>
          <a:p>
            <a:pPr indent="0" lvl="0" marL="0" rtl="0" algn="l">
              <a:spcBef>
                <a:spcPts val="0"/>
              </a:spcBef>
              <a:spcAft>
                <a:spcPts val="0"/>
              </a:spcAft>
              <a:buClr>
                <a:schemeClr val="dk1"/>
              </a:buClr>
              <a:buSzPts val="1100"/>
              <a:buFont typeface="Arial"/>
              <a:buNone/>
            </a:pPr>
            <a:r>
              <a:rPr lang="en-US" sz="1800"/>
              <a:t>Chi o cosa potrebbe rappresentare una minaccia per il successo della vostra idea?</a:t>
            </a:r>
            <a:endParaRPr sz="1800"/>
          </a:p>
          <a:p>
            <a:pPr indent="0" lvl="0" marL="0" rtl="0" algn="l">
              <a:spcBef>
                <a:spcPts val="0"/>
              </a:spcBef>
              <a:spcAft>
                <a:spcPts val="0"/>
              </a:spcAft>
              <a:buClr>
                <a:schemeClr val="dk1"/>
              </a:buClr>
              <a:buSzPts val="1100"/>
              <a:buFont typeface="Arial"/>
              <a:buNone/>
            </a:pPr>
            <a:r>
              <a:rPr lang="en-US" sz="1800"/>
              <a:t>Quali sfide potrebbero sorgere nel mercato?</a:t>
            </a:r>
            <a:endParaRPr sz="1800"/>
          </a:p>
          <a:p>
            <a:pPr indent="0" lvl="0" marL="0" marR="0" rtl="0" algn="l">
              <a:lnSpc>
                <a:spcPct val="100000"/>
              </a:lnSpc>
              <a:spcBef>
                <a:spcPts val="0"/>
              </a:spcBef>
              <a:spcAft>
                <a:spcPts val="0"/>
              </a:spcAft>
              <a:buClr>
                <a:srgbClr val="000000"/>
              </a:buClr>
              <a:buSzPts val="1700"/>
              <a:buFont typeface="Arial"/>
              <a:buNone/>
            </a:pPr>
            <a:r>
              <a:t/>
            </a:r>
            <a:endParaRPr b="1" sz="1800"/>
          </a:p>
        </p:txBody>
      </p:sp>
      <p:pic>
        <p:nvPicPr>
          <p:cNvPr id="599" name="Google Shape;599;p80">
            <a:hlinkClick r:id="rId4"/>
          </p:cNvPr>
          <p:cNvPicPr preferRelativeResize="0"/>
          <p:nvPr/>
        </p:nvPicPr>
        <p:blipFill rotWithShape="1">
          <a:blip r:embed="rId5">
            <a:alphaModFix/>
          </a:blip>
          <a:srcRect b="0" l="0" r="0" t="0"/>
          <a:stretch/>
        </p:blipFill>
        <p:spPr>
          <a:xfrm flipH="1">
            <a:off x="7873800" y="2241325"/>
            <a:ext cx="2499300" cy="269187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5" name="Google Shape;605;p81"/>
          <p:cNvSpPr txBox="1"/>
          <p:nvPr/>
        </p:nvSpPr>
        <p:spPr>
          <a:xfrm>
            <a:off x="747054" y="385562"/>
            <a:ext cx="9197700" cy="646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lang="en-US" sz="1800"/>
              <a:t>Ora analizziamo:</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lang="en-US" sz="1800" u="sng"/>
              <a:t>Sezione 4: Identificare le lacune del mercato.</a:t>
            </a:r>
            <a:endParaRPr b="1" sz="1800" u="sng"/>
          </a:p>
          <a:p>
            <a:pPr indent="0" lvl="0" marL="0" marR="0" rtl="0" algn="l">
              <a:lnSpc>
                <a:spcPct val="100000"/>
              </a:lnSpc>
              <a:spcBef>
                <a:spcPts val="0"/>
              </a:spcBef>
              <a:spcAft>
                <a:spcPts val="0"/>
              </a:spcAft>
              <a:buClr>
                <a:srgbClr val="000000"/>
              </a:buClr>
              <a:buSzPts val="1700"/>
              <a:buFont typeface="Arial"/>
              <a:buNone/>
            </a:pPr>
            <a:r>
              <a:t/>
            </a:r>
            <a:endParaRPr b="1" sz="1800" u="sng"/>
          </a:p>
          <a:p>
            <a:pPr indent="0" lvl="0" marL="0" rtl="0" algn="l">
              <a:spcBef>
                <a:spcPts val="0"/>
              </a:spcBef>
              <a:spcAft>
                <a:spcPts val="0"/>
              </a:spcAft>
              <a:buClr>
                <a:schemeClr val="dk1"/>
              </a:buClr>
              <a:buSzPts val="1100"/>
              <a:buFont typeface="Arial"/>
              <a:buNone/>
            </a:pPr>
            <a:r>
              <a:rPr lang="en-US" sz="1800"/>
              <a:t>Quando vogliamo identificare le lacune del mercato, si tratta di percepire esigenze e opportunità che altri potrebbero aver trascurato.</a:t>
            </a:r>
            <a:endParaRPr sz="1800"/>
          </a:p>
          <a:p>
            <a:pPr indent="0" lvl="0" marL="0" rtl="0" algn="l">
              <a:spcBef>
                <a:spcPts val="0"/>
              </a:spcBef>
              <a:spcAft>
                <a:spcPts val="0"/>
              </a:spcAft>
              <a:buClr>
                <a:schemeClr val="dk1"/>
              </a:buClr>
              <a:buSzPts val="1100"/>
              <a:buFont typeface="Arial"/>
              <a:buNone/>
            </a:pPr>
            <a:r>
              <a:rPr lang="en-US" sz="1800"/>
              <a:t>Per farlo, considerate quanto segue:</a:t>
            </a:r>
            <a:endParaRPr sz="1800"/>
          </a:p>
          <a:p>
            <a:pPr indent="0" lvl="0" marL="0" marR="0" rtl="0" algn="l">
              <a:lnSpc>
                <a:spcPct val="100000"/>
              </a:lnSpc>
              <a:spcBef>
                <a:spcPts val="0"/>
              </a:spcBef>
              <a:spcAft>
                <a:spcPts val="0"/>
              </a:spcAft>
              <a:buClr>
                <a:srgbClr val="000000"/>
              </a:buClr>
              <a:buSzPts val="1700"/>
              <a:buFont typeface="Arial"/>
              <a:buNone/>
            </a:pPr>
            <a:r>
              <a:t/>
            </a:r>
            <a:endParaRPr sz="1800"/>
          </a:p>
          <a:p>
            <a:pPr indent="-342900" lvl="0" marL="457200" rtl="0" algn="l">
              <a:spcBef>
                <a:spcPts val="0"/>
              </a:spcBef>
              <a:spcAft>
                <a:spcPts val="0"/>
              </a:spcAft>
              <a:buSzPts val="1800"/>
              <a:buAutoNum type="arabicPeriod"/>
            </a:pPr>
            <a:r>
              <a:rPr lang="en-US" sz="1800"/>
              <a:t>Prestate attenzione all'ambiente circostante, alle esperienze quotidiane e ai comportamenti dei consumatori. A volte le intuizioni più preziose emergono dall'ordinario.</a:t>
            </a:r>
            <a:endParaRPr sz="1800"/>
          </a:p>
          <a:p>
            <a:pPr indent="-342900" lvl="0" marL="457200" rtl="0" algn="l">
              <a:spcBef>
                <a:spcPts val="0"/>
              </a:spcBef>
              <a:spcAft>
                <a:spcPts val="0"/>
              </a:spcAft>
              <a:buSzPts val="1800"/>
              <a:buAutoNum type="arabicPeriod"/>
            </a:pPr>
            <a:r>
              <a:rPr lang="en-US" sz="1800"/>
              <a:t>Le imprese di successo spesso nascono dall'affrontare i punti dolenti dei consumatori. Quali sono le sfide che le persone affrontano nella loro vita quotidiana? Dove i prodotti o i servizi esistenti non sono all'altezza? L'analisi di questi punti dolenti può rivelare le lacune che attendono di essere colmate.</a:t>
            </a:r>
            <a:endParaRPr sz="1800"/>
          </a:p>
          <a:p>
            <a:pPr indent="-342900" lvl="0" marL="457200" rtl="0" algn="l">
              <a:spcBef>
                <a:spcPts val="0"/>
              </a:spcBef>
              <a:spcAft>
                <a:spcPts val="0"/>
              </a:spcAft>
              <a:buSzPts val="1800"/>
              <a:buAutoNum type="arabicPeriod"/>
            </a:pPr>
            <a:r>
              <a:rPr lang="en-US" sz="1800"/>
              <a:t>Approfondite una ricerca di mercato completa. Comprendete l'attuale panorama di prodotti o servizi del vostro settore. Cosa è popolare e cosa sembra mancare? Sondaggi, interviste e analisi dei dati possono essere strumenti potenti per scoprire le lacune.</a:t>
            </a:r>
            <a:endParaRPr sz="1800"/>
          </a:p>
          <a:p>
            <a:pPr indent="-342900" lvl="0" marL="457200" rtl="0" algn="l">
              <a:spcBef>
                <a:spcPts val="0"/>
              </a:spcBef>
              <a:spcAft>
                <a:spcPts val="0"/>
              </a:spcAft>
              <a:buSzPts val="1800"/>
              <a:buAutoNum type="arabicPeriod"/>
            </a:pPr>
            <a:r>
              <a:rPr lang="en-US" sz="1800"/>
              <a:t>Esplorate le nicchie di mercato che potrebbero essere poco servite o trascurate dai concorrenti più grandi. Le nicchie possono essere ricche di opportunità, offrendo alla vostra azienda uno spazio unico per prosperare. Pensate a specifici dati demografici, regioni geografiche o interessi particolari.</a:t>
            </a:r>
            <a:endParaRPr sz="1800"/>
          </a:p>
          <a:p>
            <a:pPr indent="0" lvl="0" marL="457200" marR="0" rtl="0" algn="l">
              <a:lnSpc>
                <a:spcPct val="100000"/>
              </a:lnSpc>
              <a:spcBef>
                <a:spcPts val="0"/>
              </a:spcBef>
              <a:spcAft>
                <a:spcPts val="0"/>
              </a:spcAft>
              <a:buNone/>
            </a:pPr>
            <a:r>
              <a:t/>
            </a:r>
            <a:endParaRPr sz="18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11" name="Google Shape;611;p82"/>
          <p:cNvSpPr txBox="1"/>
          <p:nvPr/>
        </p:nvSpPr>
        <p:spPr>
          <a:xfrm>
            <a:off x="817550" y="438850"/>
            <a:ext cx="8975100" cy="689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700"/>
              <a:t>5. Tenere d'occhio i progressi tecnologici. La tecnologia può spesso creare lacune nel mercato aprendo nuove possibilità. Considerate come le tecnologie emergenti possano essere sfruttate per introdurre prodotti o servizi innovativi.</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6. Rimanete al passo con le tendenze del settore e siate consapevoli dei cambiamenti nelle preferenze dei consumatori. Di cosa si parla e dove si dirige il mercato? L'identificazione delle tendenze emergenti può portare a opportunità in linea con le esigenze in evoluzione dei consumatori.</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7. Analizzate le strategie e le offerte dei vostri concorrenti. Dove stanno eccellendo e dove potrebbero essere in difetto? Identificare le lacune del mercato rispetto ai vostri concorrenti vi permette di posizionare la vostra azienda in modo strategico.</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8. Considerate le dinamiche culturali e sociali del vostro pubblico target. In che modo i cambiamenti culturali influenzano i loro bisogni e desideri? La comprensione di queste dinamiche può aiutarvi a individuare le lacune che risuonano con i valori e le preferenze del vostro pubblico.</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9. Anticipare le esigenze e le tendenze future. Di cosa potrebbero avere bisogno le persone nei prossimi anni? Pensare in anticipo e immaginare il futuro può posizionare la vostra azienda in prima linea rispetto alle richieste del mercato emergente.</a:t>
            </a:r>
            <a:endParaRPr sz="1700"/>
          </a:p>
          <a:p>
            <a:pPr indent="0" lvl="0" marL="0" rtl="0" algn="l">
              <a:spcBef>
                <a:spcPts val="0"/>
              </a:spcBef>
              <a:spcAft>
                <a:spcPts val="0"/>
              </a:spcAft>
              <a:buClr>
                <a:schemeClr val="dk1"/>
              </a:buClr>
              <a:buSzPts val="1100"/>
              <a:buFont typeface="Arial"/>
              <a:buNone/>
            </a:pPr>
            <a:r>
              <a:t/>
            </a:r>
            <a:endParaRPr sz="1700"/>
          </a:p>
          <a:p>
            <a:pPr indent="0" lvl="0" marL="0" rtl="0" algn="l">
              <a:spcBef>
                <a:spcPts val="0"/>
              </a:spcBef>
              <a:spcAft>
                <a:spcPts val="0"/>
              </a:spcAft>
              <a:buClr>
                <a:schemeClr val="dk1"/>
              </a:buClr>
              <a:buSzPts val="1100"/>
              <a:buFont typeface="Arial"/>
              <a:buNone/>
            </a:pPr>
            <a:r>
              <a:rPr lang="en-US" sz="1700"/>
              <a:t>10. Ascoltate i vostri potenziali clienti. Cosa dicono dei prodotti o dei servizi esistenti? Il feedback dei clienti è una fonte preziosa di informazioni per identificare le aree di miglioramento e innovazione.</a:t>
            </a:r>
            <a:endParaRPr sz="1700"/>
          </a:p>
          <a:p>
            <a:pPr indent="0" lvl="0" marL="0" marR="0" rtl="0" algn="l">
              <a:lnSpc>
                <a:spcPct val="100000"/>
              </a:lnSpc>
              <a:spcBef>
                <a:spcPts val="0"/>
              </a:spcBef>
              <a:spcAft>
                <a:spcPts val="0"/>
              </a:spcAft>
              <a:buClr>
                <a:srgbClr val="000000"/>
              </a:buClr>
              <a:buSzPts val="1700"/>
              <a:buFont typeface="Arial"/>
              <a:buNone/>
            </a:pPr>
            <a:r>
              <a:t/>
            </a:r>
            <a:endParaRPr sz="17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1" name="Google Shape;621;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2" name="Google Shape;622;p83"/>
          <p:cNvSpPr txBox="1"/>
          <p:nvPr/>
        </p:nvSpPr>
        <p:spPr>
          <a:xfrm>
            <a:off x="1612404" y="1032796"/>
            <a:ext cx="7476600" cy="4155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lang="en-US" sz="2700"/>
              <a:t>Modulo 4: Pianificazione e strategia aziendale</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2" name="Google Shape;632;p84"/>
          <p:cNvSpPr/>
          <p:nvPr/>
        </p:nvSpPr>
        <p:spPr>
          <a:xfrm>
            <a:off x="3702205" y="3974025"/>
            <a:ext cx="3583488" cy="2838274"/>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3" name="Google Shape;633;p84"/>
          <p:cNvSpPr txBox="1"/>
          <p:nvPr/>
        </p:nvSpPr>
        <p:spPr>
          <a:xfrm>
            <a:off x="1447541" y="512373"/>
            <a:ext cx="7476600" cy="3693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lang="en-US" sz="2400"/>
              <a:t>Obiettivi</a:t>
            </a:r>
            <a:endParaRPr b="1" i="0" sz="2400" u="none" cap="none" strike="noStrike">
              <a:solidFill>
                <a:srgbClr val="000000"/>
              </a:solidFill>
              <a:latin typeface="Arial"/>
              <a:ea typeface="Arial"/>
              <a:cs typeface="Arial"/>
              <a:sym typeface="Arial"/>
            </a:endParaRPr>
          </a:p>
        </p:txBody>
      </p:sp>
      <p:sp>
        <p:nvSpPr>
          <p:cNvPr id="634" name="Google Shape;634;p84"/>
          <p:cNvSpPr txBox="1"/>
          <p:nvPr/>
        </p:nvSpPr>
        <p:spPr>
          <a:xfrm>
            <a:off x="939049" y="987472"/>
            <a:ext cx="8493600" cy="3269400"/>
          </a:xfrm>
          <a:prstGeom prst="rect">
            <a:avLst/>
          </a:prstGeom>
          <a:noFill/>
          <a:ln>
            <a:noFill/>
          </a:ln>
        </p:spPr>
        <p:txBody>
          <a:bodyPr anchorCtr="0" anchor="t" bIns="0" lIns="0" spcFirstLastPara="1" rIns="0" wrap="square" tIns="0">
            <a:spAutoFit/>
          </a:bodyPr>
          <a:lstStyle/>
          <a:p>
            <a:pPr indent="-342900" lvl="1" marL="914400" rtl="0" algn="just">
              <a:lnSpc>
                <a:spcPct val="120000"/>
              </a:lnSpc>
              <a:spcBef>
                <a:spcPts val="0"/>
              </a:spcBef>
              <a:spcAft>
                <a:spcPts val="0"/>
              </a:spcAft>
              <a:buSzPts val="1800"/>
              <a:buChar char="•"/>
            </a:pPr>
            <a:r>
              <a:rPr lang="en-US" sz="1800"/>
              <a:t>Comprendere l'importanza della pianificazione aziendale per le startup e le imprese consolidate.</a:t>
            </a:r>
            <a:endParaRPr sz="1800"/>
          </a:p>
          <a:p>
            <a:pPr indent="-342900" lvl="1" marL="914400" rtl="0" algn="just">
              <a:lnSpc>
                <a:spcPct val="120000"/>
              </a:lnSpc>
              <a:spcBef>
                <a:spcPts val="0"/>
              </a:spcBef>
              <a:spcAft>
                <a:spcPts val="0"/>
              </a:spcAft>
              <a:buSzPts val="1800"/>
              <a:buChar char="•"/>
            </a:pPr>
            <a:r>
              <a:rPr lang="en-US" sz="1800"/>
              <a:t>Esplorare le componenti di un business plan completo.</a:t>
            </a:r>
            <a:endParaRPr sz="1800"/>
          </a:p>
          <a:p>
            <a:pPr indent="-342900" lvl="1" marL="914400" rtl="0" algn="just">
              <a:lnSpc>
                <a:spcPct val="120000"/>
              </a:lnSpc>
              <a:spcBef>
                <a:spcPts val="0"/>
              </a:spcBef>
              <a:spcAft>
                <a:spcPts val="0"/>
              </a:spcAft>
              <a:buSzPts val="1800"/>
              <a:buChar char="•"/>
            </a:pPr>
            <a:r>
              <a:rPr lang="en-US" sz="1800"/>
              <a:t>Imparare le strategie per l'analisi del mercato, la segmentazione e l'analisi della concorrenza.</a:t>
            </a:r>
            <a:endParaRPr sz="1800"/>
          </a:p>
          <a:p>
            <a:pPr indent="-342900" lvl="1" marL="914400" rtl="0" algn="just">
              <a:lnSpc>
                <a:spcPct val="120000"/>
              </a:lnSpc>
              <a:spcBef>
                <a:spcPts val="0"/>
              </a:spcBef>
              <a:spcAft>
                <a:spcPts val="0"/>
              </a:spcAft>
              <a:buSzPts val="1800"/>
              <a:buChar char="•"/>
            </a:pPr>
            <a:r>
              <a:rPr lang="en-US" sz="1800"/>
              <a:t>Scoprire i metodi per formulare strategie di differenziazione efficaci.</a:t>
            </a:r>
            <a:endParaRPr sz="1800"/>
          </a:p>
          <a:p>
            <a:pPr indent="-342900" lvl="1" marL="914400" rtl="0" algn="just">
              <a:lnSpc>
                <a:spcPct val="120000"/>
              </a:lnSpc>
              <a:spcBef>
                <a:spcPts val="0"/>
              </a:spcBef>
              <a:spcAft>
                <a:spcPts val="0"/>
              </a:spcAft>
              <a:buSzPts val="1800"/>
              <a:buChar char="•"/>
            </a:pPr>
            <a:r>
              <a:rPr lang="en-US" sz="1800"/>
              <a:t>Padroneggiare la tecnica dell'analisi SWOT e la sua applicazione.</a:t>
            </a:r>
            <a:endParaRPr sz="1800"/>
          </a:p>
          <a:p>
            <a:pPr indent="-342900" lvl="1" marL="914400" rtl="0" algn="just">
              <a:lnSpc>
                <a:spcPct val="120000"/>
              </a:lnSpc>
              <a:spcBef>
                <a:spcPts val="0"/>
              </a:spcBef>
              <a:spcAft>
                <a:spcPts val="0"/>
              </a:spcAft>
              <a:buSzPts val="1800"/>
              <a:buChar char="•"/>
            </a:pPr>
            <a:r>
              <a:rPr lang="en-US" sz="1800"/>
              <a:t>Sviluppare le capacità di valutazione e gestione del rischio per affrontare efficacemente le incertezze.</a:t>
            </a:r>
            <a:endParaRPr sz="1800"/>
          </a:p>
          <a:p>
            <a:pPr indent="0" lvl="0" marL="0" marR="0" rtl="0" algn="just">
              <a:lnSpc>
                <a:spcPct val="12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4" name="Google Shape;644;p85"/>
          <p:cNvSpPr/>
          <p:nvPr/>
        </p:nvSpPr>
        <p:spPr>
          <a:xfrm>
            <a:off x="4382429" y="5269173"/>
            <a:ext cx="2625899" cy="1665632"/>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5" name="Google Shape;645;p85"/>
          <p:cNvSpPr txBox="1"/>
          <p:nvPr/>
        </p:nvSpPr>
        <p:spPr>
          <a:xfrm>
            <a:off x="881012" y="1795089"/>
            <a:ext cx="8939400" cy="4932300"/>
          </a:xfrm>
          <a:prstGeom prst="rect">
            <a:avLst/>
          </a:prstGeom>
          <a:noFill/>
          <a:ln>
            <a:noFill/>
          </a:ln>
        </p:spPr>
        <p:txBody>
          <a:bodyPr anchorCtr="0" anchor="t" bIns="0" lIns="0" spcFirstLastPara="1" rIns="0" wrap="square" tIns="0">
            <a:spAutoFit/>
          </a:bodyPr>
          <a:lstStyle/>
          <a:p>
            <a:pPr indent="0" lvl="0" marL="0" rtl="0" algn="just">
              <a:lnSpc>
                <a:spcPct val="120012"/>
              </a:lnSpc>
              <a:spcBef>
                <a:spcPts val="0"/>
              </a:spcBef>
              <a:spcAft>
                <a:spcPts val="0"/>
              </a:spcAft>
              <a:buClr>
                <a:schemeClr val="dk1"/>
              </a:buClr>
              <a:buSzPts val="1100"/>
              <a:buFont typeface="Arial"/>
              <a:buNone/>
            </a:pPr>
            <a:r>
              <a:rPr lang="en-US" sz="1800"/>
              <a:t>Nel frenetico mondo degli affari di oggi, sapere come creare buoni piani e strategie aziendali è davvero importante per assicurarsi che la propria azienda possa continuare a crescere. È come avere una tabella di marcia verso il successo. Per farlo bene, bisogna essere bravi ad analizzare i dati, a pensare al futuro e ad essere pronti a cambiare rotta se necessario.</a:t>
            </a:r>
            <a:endParaRPr sz="1800"/>
          </a:p>
          <a:p>
            <a:pPr indent="0" lvl="0" marL="0" rtl="0" algn="just">
              <a:lnSpc>
                <a:spcPct val="120012"/>
              </a:lnSpc>
              <a:spcBef>
                <a:spcPts val="0"/>
              </a:spcBef>
              <a:spcAft>
                <a:spcPts val="0"/>
              </a:spcAft>
              <a:buClr>
                <a:schemeClr val="dk1"/>
              </a:buClr>
              <a:buSzPts val="1100"/>
              <a:buFont typeface="Arial"/>
              <a:buNone/>
            </a:pPr>
            <a:r>
              <a:rPr lang="en-US" sz="1800"/>
              <a:t>Capire come funziona il mercato, cosa vogliono i clienti e in cosa è brava la vostra azienda è fondamentale per fare un buon piano. Ma non si tratta solo di pianificare: bisogna anche essere in grado di mettere in pratica i propri piani ed essere abbastanza flessibili da modificarli in base ai cambiamenti.</a:t>
            </a:r>
            <a:endParaRPr sz="1800"/>
          </a:p>
          <a:p>
            <a:pPr indent="0" lvl="0" marL="0" rtl="0" algn="just">
              <a:lnSpc>
                <a:spcPct val="120012"/>
              </a:lnSpc>
              <a:spcBef>
                <a:spcPts val="0"/>
              </a:spcBef>
              <a:spcAft>
                <a:spcPts val="0"/>
              </a:spcAft>
              <a:buClr>
                <a:schemeClr val="dk1"/>
              </a:buClr>
              <a:buSzPts val="1100"/>
              <a:buFont typeface="Arial"/>
              <a:buNone/>
            </a:pPr>
            <a:r>
              <a:rPr lang="en-US" sz="1800"/>
              <a:t>Per le piccole imprese le sfide da affrontare sono ancora più numerose, come la mancanza di fondi sufficienti o gli alti e bassi del mercato. Tuttavia, se saprete utilizzare le vostre risorse in modo intelligente e sarete pronti ad adattarvi, potrete assicurarvi che la vostra azienda non solo sopravviva, ma prosperi in un ambiente difficile.</a:t>
            </a:r>
            <a:endParaRPr sz="1800"/>
          </a:p>
          <a:p>
            <a:pPr indent="0" lvl="0" marL="0" marR="0" rtl="0" algn="just">
              <a:lnSpc>
                <a:spcPct val="120012"/>
              </a:lnSpc>
              <a:spcBef>
                <a:spcPts val="0"/>
              </a:spcBef>
              <a:spcAft>
                <a:spcPts val="0"/>
              </a:spcAft>
              <a:buNone/>
            </a:pPr>
            <a:r>
              <a:t/>
            </a:r>
            <a:endParaRPr sz="1800"/>
          </a:p>
          <a:p>
            <a:pPr indent="0" lvl="0" marL="0" marR="0" rtl="0" algn="just">
              <a:lnSpc>
                <a:spcPct val="120012"/>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
        <p:nvSpPr>
          <p:cNvPr id="646" name="Google Shape;646;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7" name="Google Shape;647;p85"/>
          <p:cNvSpPr/>
          <p:nvPr/>
        </p:nvSpPr>
        <p:spPr>
          <a:xfrm>
            <a:off x="881002" y="6218450"/>
            <a:ext cx="941908" cy="974276"/>
          </a:xfrm>
          <a:custGeom>
            <a:rect b="b" l="l" r="r" t="t"/>
            <a:pathLst>
              <a:path extrusionOk="0" h="1294719" w="1294719">
                <a:moveTo>
                  <a:pt x="0" y="0"/>
                </a:moveTo>
                <a:lnTo>
                  <a:pt x="1294719" y="0"/>
                </a:lnTo>
                <a:lnTo>
                  <a:pt x="1294719" y="1294719"/>
                </a:lnTo>
                <a:lnTo>
                  <a:pt x="0" y="129471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8" name="Google Shape;648;p85"/>
          <p:cNvSpPr txBox="1"/>
          <p:nvPr/>
        </p:nvSpPr>
        <p:spPr>
          <a:xfrm>
            <a:off x="1062279" y="946027"/>
            <a:ext cx="8591100" cy="5580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Introduzione alla pianificazione e alla strategia aziendale</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6"/>
          <p:cNvSpPr/>
          <p:nvPr/>
        </p:nvSpPr>
        <p:spPr>
          <a:xfrm>
            <a:off x="2105" y="0"/>
            <a:ext cx="10715695" cy="7578574"/>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8" name="Google Shape;658;p86"/>
          <p:cNvSpPr/>
          <p:nvPr/>
        </p:nvSpPr>
        <p:spPr>
          <a:xfrm>
            <a:off x="2315173" y="2072995"/>
            <a:ext cx="6061463" cy="3584273"/>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60" r="-4767" t="-212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9" name="Google Shape;659;p86"/>
          <p:cNvSpPr txBox="1"/>
          <p:nvPr/>
        </p:nvSpPr>
        <p:spPr>
          <a:xfrm>
            <a:off x="643425" y="1139375"/>
            <a:ext cx="9060000" cy="942000"/>
          </a:xfrm>
          <a:prstGeom prst="rect">
            <a:avLst/>
          </a:prstGeom>
          <a:noFill/>
          <a:ln>
            <a:noFill/>
          </a:ln>
        </p:spPr>
        <p:txBody>
          <a:bodyPr anchorCtr="0" anchor="t" bIns="0" lIns="0" spcFirstLastPara="1" rIns="0" wrap="square" tIns="0">
            <a:spAutoFit/>
          </a:bodyPr>
          <a:lstStyle/>
          <a:p>
            <a:pPr indent="-190249" lvl="1" marL="367802" marR="0" rtl="0" algn="l">
              <a:lnSpc>
                <a:spcPct val="120000"/>
              </a:lnSpc>
              <a:spcBef>
                <a:spcPts val="0"/>
              </a:spcBef>
              <a:spcAft>
                <a:spcPts val="0"/>
              </a:spcAft>
              <a:buClr>
                <a:srgbClr val="000000"/>
              </a:buClr>
              <a:buSzPts val="1800"/>
              <a:buFont typeface="Arial"/>
              <a:buChar char="•"/>
            </a:pPr>
            <a:r>
              <a:rPr b="1" lang="en-US" sz="1800"/>
              <a:t>Definizione: </a:t>
            </a:r>
            <a:r>
              <a:rPr lang="en-US" sz="1800"/>
              <a:t>Il business plan è una tabella di marcia completa che illustra gli obiettivi dell'azienda e le strategie per raggiungerli. Racchiude l'essenza dell'azienda, delineandone la missione, la visione e i metodi operativi.</a:t>
            </a:r>
            <a:endParaRPr i="0" sz="1800" u="none" cap="none" strike="noStrike">
              <a:solidFill>
                <a:srgbClr val="000000"/>
              </a:solidFill>
            </a:endParaRPr>
          </a:p>
        </p:txBody>
      </p:sp>
      <p:sp>
        <p:nvSpPr>
          <p:cNvPr id="660" name="Google Shape;660;p86"/>
          <p:cNvSpPr txBox="1"/>
          <p:nvPr/>
        </p:nvSpPr>
        <p:spPr>
          <a:xfrm>
            <a:off x="757604" y="585135"/>
            <a:ext cx="8322300" cy="369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400" u="none" cap="none" strike="noStrike">
                <a:solidFill>
                  <a:srgbClr val="000000"/>
                </a:solidFill>
                <a:latin typeface="Arial"/>
                <a:ea typeface="Arial"/>
                <a:cs typeface="Arial"/>
                <a:sym typeface="Arial"/>
              </a:rPr>
              <a:t>Definition of Business Planning</a:t>
            </a:r>
            <a:endParaRPr b="1" i="0" sz="2400" u="none" cap="none" strike="noStrike">
              <a:solidFill>
                <a:srgbClr val="000000"/>
              </a:solidFill>
              <a:latin typeface="Arial"/>
              <a:ea typeface="Arial"/>
              <a:cs typeface="Arial"/>
              <a:sym typeface="Arial"/>
            </a:endParaRPr>
          </a:p>
        </p:txBody>
      </p:sp>
      <p:sp>
        <p:nvSpPr>
          <p:cNvPr id="661" name="Google Shape;661;p86"/>
          <p:cNvSpPr txBox="1"/>
          <p:nvPr/>
        </p:nvSpPr>
        <p:spPr>
          <a:xfrm>
            <a:off x="240950" y="4741400"/>
            <a:ext cx="9895800" cy="25665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rtl="0" algn="l">
              <a:lnSpc>
                <a:spcPct val="119941"/>
              </a:lnSpc>
              <a:spcBef>
                <a:spcPts val="0"/>
              </a:spcBef>
              <a:spcAft>
                <a:spcPts val="0"/>
              </a:spcAft>
              <a:buNone/>
            </a:pPr>
            <a:r>
              <a:t/>
            </a:r>
            <a:endParaRPr b="1" sz="1800"/>
          </a:p>
          <a:p>
            <a:pPr indent="-342900" lvl="1" marL="914400" rtl="0" algn="l">
              <a:lnSpc>
                <a:spcPct val="119941"/>
              </a:lnSpc>
              <a:spcBef>
                <a:spcPts val="0"/>
              </a:spcBef>
              <a:spcAft>
                <a:spcPts val="0"/>
              </a:spcAft>
              <a:buSzPts val="1800"/>
              <a:buChar char="•"/>
            </a:pPr>
            <a:r>
              <a:rPr b="1" lang="en-US" sz="1800"/>
              <a:t>Importanza: </a:t>
            </a:r>
            <a:r>
              <a:rPr lang="en-US" sz="1800"/>
              <a:t>Sia per le startup che per le imprese consolidate, i business plan sono indispensabili. Le startup vi fanno affidamento per assicurarsi finanziamenti e attrarre investitori, mentre le imprese consolidate li utilizzano per mantenere la concentrazione e l'allineamento con gli obiettivi a lungo termine.</a:t>
            </a:r>
            <a:endParaRPr sz="1800"/>
          </a:p>
          <a:p>
            <a:pPr indent="0" lvl="0" marL="914400" marR="0" rtl="0" algn="l">
              <a:lnSpc>
                <a:spcPct val="119941"/>
              </a:lnSpc>
              <a:spcBef>
                <a:spcPts val="0"/>
              </a:spcBef>
              <a:spcAft>
                <a:spcPts val="0"/>
              </a:spcAft>
              <a:buNone/>
            </a:pPr>
            <a:r>
              <a:t/>
            </a:r>
            <a:endParaRPr b="1" sz="18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7"/>
          <p:cNvSpPr/>
          <p:nvPr/>
        </p:nvSpPr>
        <p:spPr>
          <a:xfrm>
            <a:off x="-102916" y="-7953"/>
            <a:ext cx="10795863" cy="7578574"/>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1" name="Google Shape;671;p87"/>
          <p:cNvSpPr txBox="1"/>
          <p:nvPr/>
        </p:nvSpPr>
        <p:spPr>
          <a:xfrm>
            <a:off x="647475" y="1084250"/>
            <a:ext cx="9919500" cy="5285700"/>
          </a:xfrm>
          <a:prstGeom prst="rect">
            <a:avLst/>
          </a:prstGeom>
          <a:noFill/>
          <a:ln>
            <a:noFill/>
          </a:ln>
        </p:spPr>
        <p:txBody>
          <a:bodyPr anchorCtr="0" anchor="t" bIns="0" lIns="0" spcFirstLastPara="1" rIns="0" wrap="square" tIns="0">
            <a:spAutoFit/>
          </a:bodyPr>
          <a:lstStyle/>
          <a:p>
            <a:pPr indent="-336550" lvl="0" marL="457200" marR="0" rtl="0" algn="l">
              <a:lnSpc>
                <a:spcPct val="120000"/>
              </a:lnSpc>
              <a:spcBef>
                <a:spcPts val="0"/>
              </a:spcBef>
              <a:spcAft>
                <a:spcPts val="0"/>
              </a:spcAft>
              <a:buSzPts val="1700"/>
              <a:buChar char="●"/>
            </a:pPr>
            <a:r>
              <a:rPr b="1" lang="en-US" sz="1700"/>
              <a:t>Importanza nelle startup: </a:t>
            </a:r>
            <a:r>
              <a:rPr lang="en-US" sz="1700"/>
              <a:t>Prima di avviare l'attività, ogni nuova impresa dovrebbe redigere meticolosamente un business plan. Le istituzioni finanziarie e i venture capitalist lo richiedono spesso come prerequisito per l'ottenimento di finanziamenti, sottolineando il suo ruolo fondamentale nel garantire risorse vitali.</a:t>
            </a:r>
            <a:endParaRPr i="0" sz="1700" u="none" cap="none" strike="noStrike">
              <a:solidFill>
                <a:srgbClr val="000000"/>
              </a:solidFill>
            </a:endParaRPr>
          </a:p>
          <a:p>
            <a:pPr indent="0" lvl="0" marL="457200" rtl="0" algn="l">
              <a:lnSpc>
                <a:spcPct val="120000"/>
              </a:lnSpc>
              <a:spcBef>
                <a:spcPts val="0"/>
              </a:spcBef>
              <a:spcAft>
                <a:spcPts val="0"/>
              </a:spcAft>
              <a:buNone/>
            </a:pPr>
            <a:r>
              <a:t/>
            </a:r>
            <a:endParaRPr sz="1700"/>
          </a:p>
          <a:p>
            <a:pPr indent="-336550" lvl="0" marL="457200" rtl="0" algn="l">
              <a:lnSpc>
                <a:spcPct val="120000"/>
              </a:lnSpc>
              <a:spcBef>
                <a:spcPts val="0"/>
              </a:spcBef>
              <a:spcAft>
                <a:spcPts val="0"/>
              </a:spcAft>
              <a:buSzPts val="1700"/>
              <a:buChar char="●"/>
            </a:pPr>
            <a:r>
              <a:rPr b="1" lang="en-US" sz="1700"/>
              <a:t>Viabilità e pianificazione:</a:t>
            </a:r>
            <a:r>
              <a:rPr lang="en-US" sz="1700"/>
              <a:t> Le ricerche indicano che gli imprenditori che delineano meticolosamente le loro strategie aziendali attraverso piani formali hanno il 16% di probabilità in più di raggiungere la redditività rispetto a quelli che non lo fanno (Harvard Business Review, 2017). Questo dato sottolinea la criticità della pianificazione nell'affrontare le incertezze insite negli sforzi imprenditoriali.</a:t>
            </a:r>
            <a:endParaRPr sz="1700"/>
          </a:p>
          <a:p>
            <a:pPr indent="0" lvl="0" marL="0" rtl="0" algn="l">
              <a:lnSpc>
                <a:spcPct val="120000"/>
              </a:lnSpc>
              <a:spcBef>
                <a:spcPts val="0"/>
              </a:spcBef>
              <a:spcAft>
                <a:spcPts val="0"/>
              </a:spcAft>
              <a:buNone/>
            </a:pPr>
            <a:r>
              <a:t/>
            </a:r>
            <a:endParaRPr b="1" sz="1700"/>
          </a:p>
          <a:p>
            <a:pPr indent="-336550" lvl="0" marL="457200" rtl="0" algn="l">
              <a:lnSpc>
                <a:spcPct val="120000"/>
              </a:lnSpc>
              <a:spcBef>
                <a:spcPts val="0"/>
              </a:spcBef>
              <a:spcAft>
                <a:spcPts val="0"/>
              </a:spcAft>
              <a:buSzPts val="1700"/>
              <a:buChar char="●"/>
            </a:pPr>
            <a:r>
              <a:rPr b="1" lang="en-US" sz="1700"/>
              <a:t>Adattamento continuo: </a:t>
            </a:r>
            <a:r>
              <a:rPr lang="en-US" sz="1700"/>
              <a:t>Un business plan non è statico; piuttosto, dovrebbe essere soggetto a revisioni periodiche per adattarsi ai cambiamenti delle circostanze e all'evoluzione degli obiettivi organizzativi. Questo approccio dinamico garantisce l'allineamento con le tendenze del mercato e migliora la capacità dell'azienda di rispondere alle opportunità e alle sfide emerge</a:t>
            </a:r>
            <a:endParaRPr sz="1700"/>
          </a:p>
          <a:p>
            <a:pPr indent="-336550" lvl="0" marL="457200" marR="0" rtl="0" algn="l">
              <a:lnSpc>
                <a:spcPct val="120000"/>
              </a:lnSpc>
              <a:spcBef>
                <a:spcPts val="0"/>
              </a:spcBef>
              <a:spcAft>
                <a:spcPts val="0"/>
              </a:spcAft>
              <a:buSzPts val="1700"/>
              <a:buChar char="●"/>
            </a:pPr>
            <a:r>
              <a:t/>
            </a:r>
            <a:endParaRPr b="1" sz="1700"/>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2" name="Google Shape;672;p87"/>
          <p:cNvSpPr/>
          <p:nvPr/>
        </p:nvSpPr>
        <p:spPr>
          <a:xfrm>
            <a:off x="267823" y="5488548"/>
            <a:ext cx="2032352" cy="1880207"/>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3" name="Google Shape;673;p87"/>
          <p:cNvSpPr txBox="1"/>
          <p:nvPr/>
        </p:nvSpPr>
        <p:spPr>
          <a:xfrm>
            <a:off x="1330834" y="718742"/>
            <a:ext cx="83223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Perché i piani aziendali sono importanti</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3" name="Google Shape;683;p88"/>
          <p:cNvSpPr txBox="1"/>
          <p:nvPr/>
        </p:nvSpPr>
        <p:spPr>
          <a:xfrm>
            <a:off x="513788" y="857132"/>
            <a:ext cx="9688200" cy="6430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500"/>
              <a:t>Mentre ci addentriamo nelle componenti di un business plan e nelle strategie per l'analisi del mercato, la segmentazione, l'analisi della concorrenza e la valutazione del rischio, è fondamentale sottolineare l'importanza generale della visione strategica. </a:t>
            </a:r>
            <a:endParaRPr b="0"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lang="en-US" sz="1500"/>
              <a:t>Una visione strategica funge da forza guida per questi processi aziendali essenziali. Essa dà forma agli obiettivi, alle priorità e alle decisioni delineate nel business plan, fornendo una tabella di marcia per navigare nelle complessità del mercato, identificare i segmenti target, comprendere i concorrenti e valutare i rischi. Allineando ogni aspetto della pianificazione e dell'analisi aziendale con una chiara visione strategica, le organizzazioni possono tracciare efficacemente la rotta verso una crescita sostenibile e il successo.</a:t>
            </a:r>
            <a:endParaRPr b="0"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lang="en-US" sz="1500"/>
              <a:t>Punti chiave</a:t>
            </a:r>
            <a:r>
              <a:rPr b="1" i="0" lang="en-US" sz="1500" u="none" cap="none" strike="noStrike">
                <a:solidFill>
                  <a:srgbClr val="000000"/>
                </a:solidFill>
                <a:latin typeface="Arial"/>
                <a:ea typeface="Arial"/>
                <a:cs typeface="Arial"/>
                <a:sym typeface="Arial"/>
              </a:rPr>
              <a:t>:</a:t>
            </a:r>
            <a:endParaRPr b="1" i="0" sz="15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lang="en-US" sz="1500"/>
              <a:t>Perché</a:t>
            </a:r>
            <a:r>
              <a:rPr lang="en-US" sz="1500"/>
              <a:t> è importante:</a:t>
            </a:r>
            <a:endParaRPr b="0" i="0" sz="1500" u="none" cap="none" strike="noStrike">
              <a:solidFill>
                <a:srgbClr val="000000"/>
              </a:solidFill>
              <a:latin typeface="Arial"/>
              <a:ea typeface="Arial"/>
              <a:cs typeface="Arial"/>
              <a:sym typeface="Arial"/>
            </a:endParaRPr>
          </a:p>
          <a:p>
            <a:pPr indent="-317500" lvl="1" marL="914400" rtl="0" algn="l">
              <a:lnSpc>
                <a:spcPct val="120000"/>
              </a:lnSpc>
              <a:spcBef>
                <a:spcPts val="0"/>
              </a:spcBef>
              <a:spcAft>
                <a:spcPts val="0"/>
              </a:spcAft>
              <a:buSzPts val="1400"/>
              <a:buChar char="•"/>
            </a:pPr>
            <a:r>
              <a:rPr lang="en-US" sz="1500"/>
              <a:t>Guida la strategia e le decisioni, consentendo l'adattamento ai cambiamenti del mercato.</a:t>
            </a:r>
            <a:endParaRPr sz="1500"/>
          </a:p>
          <a:p>
            <a:pPr indent="-317500" lvl="1" marL="914400" rtl="0" algn="l">
              <a:lnSpc>
                <a:spcPct val="120000"/>
              </a:lnSpc>
              <a:spcBef>
                <a:spcPts val="0"/>
              </a:spcBef>
              <a:spcAft>
                <a:spcPts val="0"/>
              </a:spcAft>
              <a:buSzPts val="1400"/>
              <a:buChar char="•"/>
            </a:pPr>
            <a:r>
              <a:rPr lang="en-US" sz="1500"/>
              <a:t>Assicura l'allineamento con la missione, favorendo il successo e l'adattabilità.</a:t>
            </a:r>
            <a:endParaRPr sz="1500"/>
          </a:p>
          <a:p>
            <a:pPr indent="0" lvl="0" marL="0" rtl="0" algn="l">
              <a:lnSpc>
                <a:spcPct val="120000"/>
              </a:lnSpc>
              <a:spcBef>
                <a:spcPts val="0"/>
              </a:spcBef>
              <a:spcAft>
                <a:spcPts val="0"/>
              </a:spcAft>
              <a:buNone/>
            </a:pPr>
            <a:r>
              <a:rPr lang="en-US" sz="1500"/>
              <a:t>Vantaggi:</a:t>
            </a:r>
            <a:endParaRPr sz="1500"/>
          </a:p>
          <a:p>
            <a:pPr indent="-317500" lvl="1" marL="914400" rtl="0" algn="l">
              <a:lnSpc>
                <a:spcPct val="120000"/>
              </a:lnSpc>
              <a:spcBef>
                <a:spcPts val="0"/>
              </a:spcBef>
              <a:spcAft>
                <a:spcPts val="0"/>
              </a:spcAft>
              <a:buSzPts val="1400"/>
              <a:buChar char="•"/>
            </a:pPr>
            <a:r>
              <a:rPr lang="en-US" sz="1500"/>
              <a:t>Focalizza gli sforzi, aiuta a raggiungere gli obiettivi e stabilisce un vantaggio competitivo.</a:t>
            </a:r>
            <a:endParaRPr sz="1500"/>
          </a:p>
          <a:p>
            <a:pPr indent="-317500" lvl="1" marL="914400" rtl="0" algn="l">
              <a:lnSpc>
                <a:spcPct val="120000"/>
              </a:lnSpc>
              <a:spcBef>
                <a:spcPts val="0"/>
              </a:spcBef>
              <a:spcAft>
                <a:spcPts val="0"/>
              </a:spcAft>
              <a:buSzPts val="1400"/>
              <a:buChar char="•"/>
            </a:pPr>
            <a:r>
              <a:rPr lang="en-US" sz="1500"/>
              <a:t>Stabilisce le basi per la crescita in condizioni di mercato dinamiche.</a:t>
            </a:r>
            <a:endParaRPr sz="1500"/>
          </a:p>
          <a:p>
            <a:pPr indent="0" lvl="0" marL="0" rtl="0" algn="l">
              <a:lnSpc>
                <a:spcPct val="120000"/>
              </a:lnSpc>
              <a:spcBef>
                <a:spcPts val="0"/>
              </a:spcBef>
              <a:spcAft>
                <a:spcPts val="0"/>
              </a:spcAft>
              <a:buNone/>
            </a:pPr>
            <a:r>
              <a:rPr lang="en-US" sz="1500"/>
              <a:t>Sviluppare la visione:</a:t>
            </a:r>
            <a:endParaRPr sz="1500"/>
          </a:p>
          <a:p>
            <a:pPr indent="-317500" lvl="1" marL="914400" rtl="0" algn="l">
              <a:lnSpc>
                <a:spcPct val="120000"/>
              </a:lnSpc>
              <a:spcBef>
                <a:spcPts val="0"/>
              </a:spcBef>
              <a:spcAft>
                <a:spcPts val="0"/>
              </a:spcAft>
              <a:buSzPts val="1400"/>
              <a:buChar char="•"/>
            </a:pPr>
            <a:r>
              <a:rPr lang="en-US" sz="1500"/>
              <a:t>Definire i ruoli manageriali, coinvolgere gli stakeholder e analizzare la posizione di mercato.</a:t>
            </a:r>
            <a:endParaRPr sz="1500"/>
          </a:p>
          <a:p>
            <a:pPr indent="-317500" lvl="1" marL="914400" rtl="0" algn="l">
              <a:lnSpc>
                <a:spcPct val="120000"/>
              </a:lnSpc>
              <a:spcBef>
                <a:spcPts val="0"/>
              </a:spcBef>
              <a:spcAft>
                <a:spcPts val="0"/>
              </a:spcAft>
              <a:buSzPts val="1400"/>
              <a:buChar char="•"/>
            </a:pPr>
            <a:r>
              <a:rPr lang="en-US" sz="1500"/>
              <a:t>Favorire le discussioni per una visione unitaria, formulare efficacemente la dichiarazione e raccogliere feedback.</a:t>
            </a:r>
            <a:endParaRPr sz="1500"/>
          </a:p>
          <a:p>
            <a:pPr indent="-317500" lvl="1" marL="914400" rtl="0" algn="l">
              <a:lnSpc>
                <a:spcPct val="120000"/>
              </a:lnSpc>
              <a:spcBef>
                <a:spcPts val="0"/>
              </a:spcBef>
              <a:spcAft>
                <a:spcPts val="0"/>
              </a:spcAft>
              <a:buSzPts val="1400"/>
              <a:buChar char="•"/>
            </a:pPr>
            <a:r>
              <a:rPr lang="en-US" sz="1500"/>
              <a:t>Comunicare ampiamente la visione e consentire la flessibilità necessaria per gli aggiustamenti.</a:t>
            </a:r>
            <a:endParaRPr sz="1500"/>
          </a:p>
          <a:p>
            <a:pPr indent="0" lvl="0" marL="914400" rtl="0" algn="l">
              <a:lnSpc>
                <a:spcPct val="120000"/>
              </a:lnSpc>
              <a:spcBef>
                <a:spcPts val="0"/>
              </a:spcBef>
              <a:spcAft>
                <a:spcPts val="0"/>
              </a:spcAft>
              <a:buNone/>
            </a:pPr>
            <a:r>
              <a:t/>
            </a:r>
            <a:endParaRPr sz="17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4" name="Google Shape;684;p88"/>
          <p:cNvSpPr/>
          <p:nvPr/>
        </p:nvSpPr>
        <p:spPr>
          <a:xfrm>
            <a:off x="8627669" y="3394790"/>
            <a:ext cx="1923090" cy="1930328"/>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5" name="Google Shape;685;p88"/>
          <p:cNvSpPr txBox="1"/>
          <p:nvPr/>
        </p:nvSpPr>
        <p:spPr>
          <a:xfrm>
            <a:off x="1050323" y="462653"/>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Comprendere la visione strategica</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9"/>
          <p:cNvSpPr/>
          <p:nvPr/>
        </p:nvSpPr>
        <p:spPr>
          <a:xfrm>
            <a:off x="2105" y="0"/>
            <a:ext cx="10715695" cy="7578574"/>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5" name="Google Shape;695;p89"/>
          <p:cNvSpPr txBox="1"/>
          <p:nvPr/>
        </p:nvSpPr>
        <p:spPr>
          <a:xfrm>
            <a:off x="1062343" y="451529"/>
            <a:ext cx="8591100" cy="889800"/>
          </a:xfrm>
          <a:prstGeom prst="rect">
            <a:avLst/>
          </a:prstGeom>
          <a:noFill/>
          <a:ln>
            <a:noFill/>
          </a:ln>
        </p:spPr>
        <p:txBody>
          <a:bodyPr anchorCtr="0" anchor="t" bIns="0" lIns="0" spcFirstLastPara="1" rIns="0" wrap="square" tIns="0">
            <a:spAutoFit/>
          </a:bodyPr>
          <a:lstStyle/>
          <a:p>
            <a:pPr indent="0" lvl="0" marL="0" rtl="0" algn="ctr">
              <a:lnSpc>
                <a:spcPct val="120011"/>
              </a:lnSpc>
              <a:spcBef>
                <a:spcPts val="0"/>
              </a:spcBef>
              <a:spcAft>
                <a:spcPts val="0"/>
              </a:spcAft>
              <a:buClr>
                <a:schemeClr val="dk1"/>
              </a:buClr>
              <a:buSzPts val="1100"/>
              <a:buFont typeface="Arial"/>
              <a:buNone/>
            </a:pPr>
            <a:r>
              <a:rPr b="1" lang="en-US" sz="1700"/>
              <a:t>Componenti di un business plan</a:t>
            </a:r>
            <a:endParaRPr b="1" sz="1700"/>
          </a:p>
          <a:p>
            <a:pPr indent="0" lvl="0" marL="0" rtl="0" algn="ctr">
              <a:lnSpc>
                <a:spcPct val="120011"/>
              </a:lnSpc>
              <a:spcBef>
                <a:spcPts val="0"/>
              </a:spcBef>
              <a:spcAft>
                <a:spcPts val="0"/>
              </a:spcAft>
              <a:buClr>
                <a:schemeClr val="dk1"/>
              </a:buClr>
              <a:buSzPts val="1100"/>
              <a:buFont typeface="Arial"/>
              <a:buNone/>
            </a:pPr>
            <a:r>
              <a:t/>
            </a:r>
            <a:endParaRPr b="1" sz="1700"/>
          </a:p>
          <a:p>
            <a:pPr indent="0" lvl="0" marL="0" marR="0" rtl="0" algn="ctr">
              <a:lnSpc>
                <a:spcPct val="120011"/>
              </a:lnSpc>
              <a:spcBef>
                <a:spcPts val="0"/>
              </a:spcBef>
              <a:spcAft>
                <a:spcPts val="0"/>
              </a:spcAft>
              <a:buNone/>
            </a:pPr>
            <a:r>
              <a:t/>
            </a:r>
            <a:endParaRPr b="1" sz="1700"/>
          </a:p>
        </p:txBody>
      </p:sp>
      <p:sp>
        <p:nvSpPr>
          <p:cNvPr id="696" name="Google Shape;696;p89"/>
          <p:cNvSpPr txBox="1"/>
          <p:nvPr/>
        </p:nvSpPr>
        <p:spPr>
          <a:xfrm>
            <a:off x="1195720" y="877674"/>
            <a:ext cx="8310000" cy="1517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lang="en-US" sz="1700"/>
              <a:t>Un business plan efficace è costituito da diversi componenti essenziali che delineano vari aspetti degli obiettivi e delle strategie di un'azienda. </a:t>
            </a:r>
            <a:endParaRPr sz="1700"/>
          </a:p>
          <a:p>
            <a:pPr indent="0" lvl="0" marL="0" rtl="0" algn="ctr">
              <a:lnSpc>
                <a:spcPct val="120000"/>
              </a:lnSpc>
              <a:spcBef>
                <a:spcPts val="0"/>
              </a:spcBef>
              <a:spcAft>
                <a:spcPts val="0"/>
              </a:spcAft>
              <a:buClr>
                <a:schemeClr val="dk1"/>
              </a:buClr>
              <a:buSzPts val="1100"/>
              <a:buFont typeface="Arial"/>
              <a:buNone/>
            </a:pPr>
            <a:r>
              <a:rPr lang="en-US" sz="1700"/>
              <a:t>Approfondiamo i dieci componenti chiave di un business plan:</a:t>
            </a:r>
            <a:endParaRPr sz="1700"/>
          </a:p>
          <a:p>
            <a:pPr indent="0" lvl="0" marL="0" rtl="0" algn="ctr">
              <a:lnSpc>
                <a:spcPct val="120000"/>
              </a:lnSpc>
              <a:spcBef>
                <a:spcPts val="0"/>
              </a:spcBef>
              <a:spcAft>
                <a:spcPts val="0"/>
              </a:spcAft>
              <a:buClr>
                <a:schemeClr val="dk1"/>
              </a:buClr>
              <a:buSzPts val="1100"/>
              <a:buFont typeface="Arial"/>
              <a:buNone/>
            </a:pPr>
            <a:r>
              <a:t/>
            </a:r>
            <a:endParaRPr sz="1700"/>
          </a:p>
          <a:p>
            <a:pPr indent="0" lvl="0" marL="0" marR="0" rtl="0" algn="ctr">
              <a:lnSpc>
                <a:spcPct val="120000"/>
              </a:lnSpc>
              <a:spcBef>
                <a:spcPts val="0"/>
              </a:spcBef>
              <a:spcAft>
                <a:spcPts val="0"/>
              </a:spcAft>
              <a:buNone/>
            </a:pPr>
            <a:r>
              <a:t/>
            </a:r>
            <a:endParaRPr sz="1700"/>
          </a:p>
        </p:txBody>
      </p:sp>
      <p:sp>
        <p:nvSpPr>
          <p:cNvPr id="697" name="Google Shape;697;p89"/>
          <p:cNvSpPr txBox="1"/>
          <p:nvPr/>
        </p:nvSpPr>
        <p:spPr>
          <a:xfrm>
            <a:off x="617229" y="1812865"/>
            <a:ext cx="9466800" cy="889800"/>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lang="en-US" sz="1700"/>
              <a:t>Sintesi:</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Fornisce una panoramica </a:t>
            </a:r>
            <a:r>
              <a:rPr lang="en-US" sz="1700"/>
              <a:t>dell'intero</a:t>
            </a:r>
            <a:r>
              <a:rPr lang="en-US" sz="1700"/>
              <a:t> business plan, compresa la missione dell'organizzazione, i prodotti, i servizi e il motivo per cui è stata fondata l'azienda.</a:t>
            </a:r>
            <a:endParaRPr b="0" i="0" sz="1700" u="none" cap="none" strike="noStrike">
              <a:solidFill>
                <a:srgbClr val="000000"/>
              </a:solidFill>
              <a:latin typeface="Arial"/>
              <a:ea typeface="Arial"/>
              <a:cs typeface="Arial"/>
              <a:sym typeface="Arial"/>
            </a:endParaRPr>
          </a:p>
        </p:txBody>
      </p:sp>
      <p:sp>
        <p:nvSpPr>
          <p:cNvPr id="698" name="Google Shape;698;p89"/>
          <p:cNvSpPr txBox="1"/>
          <p:nvPr/>
        </p:nvSpPr>
        <p:spPr>
          <a:xfrm>
            <a:off x="617229" y="2748056"/>
            <a:ext cx="9466800" cy="889800"/>
          </a:xfrm>
          <a:prstGeom prst="rect">
            <a:avLst/>
          </a:prstGeom>
          <a:noFill/>
          <a:ln>
            <a:noFill/>
          </a:ln>
        </p:spPr>
        <p:txBody>
          <a:bodyPr anchorCtr="0" anchor="t" bIns="0" lIns="0" spcFirstLastPara="1" rIns="0" wrap="square" tIns="0">
            <a:spAutoFit/>
          </a:bodyPr>
          <a:lstStyle/>
          <a:p>
            <a:pPr indent="-336550" lvl="0" marL="457200" rtl="0" algn="just">
              <a:lnSpc>
                <a:spcPct val="120000"/>
              </a:lnSpc>
              <a:spcBef>
                <a:spcPts val="0"/>
              </a:spcBef>
              <a:spcAft>
                <a:spcPts val="0"/>
              </a:spcAft>
              <a:buSzPts val="1700"/>
              <a:buChar char="●"/>
            </a:pPr>
            <a:r>
              <a:rPr b="1" lang="en-US" sz="1700"/>
              <a:t>Descrizione dell'azienda:</a:t>
            </a:r>
            <a:endParaRPr b="1" sz="1700"/>
          </a:p>
          <a:p>
            <a:pPr indent="0" lvl="0" marL="0" marR="0" rtl="0" algn="just">
              <a:lnSpc>
                <a:spcPct val="120000"/>
              </a:lnSpc>
              <a:spcBef>
                <a:spcPts val="0"/>
              </a:spcBef>
              <a:spcAft>
                <a:spcPts val="0"/>
              </a:spcAft>
              <a:buNone/>
            </a:pPr>
            <a:r>
              <a:rPr lang="en-US" sz="1700"/>
              <a:t>Offre una panoramica completa dell'azienda, dei suoi obiettivi, dei prodotti, dei servizi, della clientela target, delle tendenze del settore, dei principali concorrenti e dell'esperienza del team.</a:t>
            </a:r>
            <a:endParaRPr b="0" i="0" sz="1700" u="none" cap="none" strike="noStrike">
              <a:solidFill>
                <a:srgbClr val="000000"/>
              </a:solidFill>
              <a:latin typeface="Arial"/>
              <a:ea typeface="Arial"/>
              <a:cs typeface="Arial"/>
              <a:sym typeface="Arial"/>
            </a:endParaRPr>
          </a:p>
        </p:txBody>
      </p:sp>
      <p:sp>
        <p:nvSpPr>
          <p:cNvPr id="699" name="Google Shape;699;p89"/>
          <p:cNvSpPr txBox="1"/>
          <p:nvPr/>
        </p:nvSpPr>
        <p:spPr>
          <a:xfrm>
            <a:off x="464995" y="3683246"/>
            <a:ext cx="9771300" cy="1203600"/>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lang="en-US" sz="1700"/>
              <a:t>Descrizione della gestione e dell'organizzazione:</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Esplora le qualifiche del team di gestione, le responsabilità, i requisiti delle risorse umane e la struttura legale dell'azienda.</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0" name="Google Shape;700;p89"/>
          <p:cNvSpPr txBox="1"/>
          <p:nvPr/>
        </p:nvSpPr>
        <p:spPr>
          <a:xfrm>
            <a:off x="617229" y="4618660"/>
            <a:ext cx="9466800" cy="1203600"/>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lang="en-US" sz="1700"/>
              <a:t>Descrizione dei prodotti e dei servizi:</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Descrive i prodotti e i servizi offerti, compresi i processi di produzione, la durata, l'utilità e i costi previsti.</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1" name="Google Shape;701;p89"/>
          <p:cNvSpPr txBox="1"/>
          <p:nvPr/>
        </p:nvSpPr>
        <p:spPr>
          <a:xfrm>
            <a:off x="617229" y="5547994"/>
            <a:ext cx="9466800" cy="1203600"/>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lang="en-US" sz="1700"/>
              <a:t>Piano operativo:</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Descrive il modo in cui l'azienda intende operare, compresa la logistica, la proprietà intellettuale e le operazioni relative al personale.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0"/>
          <p:cNvSpPr/>
          <p:nvPr/>
        </p:nvSpPr>
        <p:spPr>
          <a:xfrm>
            <a:off x="-11950" y="-9450"/>
            <a:ext cx="10715695" cy="7578574"/>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1" name="Google Shape;711;p90"/>
          <p:cNvSpPr txBox="1"/>
          <p:nvPr/>
        </p:nvSpPr>
        <p:spPr>
          <a:xfrm>
            <a:off x="605627" y="5455899"/>
            <a:ext cx="9040200" cy="261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2" name="Google Shape;712;p90"/>
          <p:cNvSpPr txBox="1"/>
          <p:nvPr/>
        </p:nvSpPr>
        <p:spPr>
          <a:xfrm>
            <a:off x="605627" y="4514103"/>
            <a:ext cx="9040200" cy="2616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3" name="Google Shape;713;p90"/>
          <p:cNvSpPr txBox="1"/>
          <p:nvPr/>
        </p:nvSpPr>
        <p:spPr>
          <a:xfrm>
            <a:off x="873193" y="628661"/>
            <a:ext cx="8945400" cy="261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4" name="Google Shape;714;p90"/>
          <p:cNvSpPr txBox="1"/>
          <p:nvPr/>
        </p:nvSpPr>
        <p:spPr>
          <a:xfrm>
            <a:off x="873200" y="508938"/>
            <a:ext cx="8837400" cy="6541800"/>
          </a:xfrm>
          <a:prstGeom prst="rect">
            <a:avLst/>
          </a:prstGeom>
          <a:noFill/>
          <a:ln>
            <a:noFill/>
          </a:ln>
        </p:spPr>
        <p:txBody>
          <a:bodyPr anchorCtr="0" anchor="t" bIns="0" lIns="0" spcFirstLastPara="1" rIns="0" wrap="square" tIns="0">
            <a:spAutoFit/>
          </a:bodyPr>
          <a:lstStyle/>
          <a:p>
            <a:pPr indent="-336550" lvl="0" marL="457200" rtl="0" algn="l">
              <a:lnSpc>
                <a:spcPct val="120000"/>
              </a:lnSpc>
              <a:spcBef>
                <a:spcPts val="0"/>
              </a:spcBef>
              <a:spcAft>
                <a:spcPts val="0"/>
              </a:spcAft>
              <a:buSzPts val="1700"/>
              <a:buChar char="●"/>
            </a:pPr>
            <a:r>
              <a:rPr lang="en-US" sz="1700"/>
              <a:t>Analisi e segmentazione del mercato:</a:t>
            </a:r>
            <a:endParaRPr sz="1700"/>
          </a:p>
          <a:p>
            <a:pPr indent="0" lvl="0" marL="457200" rtl="0" algn="l">
              <a:lnSpc>
                <a:spcPct val="120000"/>
              </a:lnSpc>
              <a:spcBef>
                <a:spcPts val="0"/>
              </a:spcBef>
              <a:spcAft>
                <a:spcPts val="0"/>
              </a:spcAft>
              <a:buNone/>
            </a:pPr>
            <a:r>
              <a:rPr lang="en-US" sz="1700"/>
              <a:t>Ricerca e identificazione del pubblico target primario, delle sue esigenze, dei suoi dati demografici e dei luoghi in cui si trova, consentendo una pianificazione strategica per soddisfare efficacemente le sue esigenze.</a:t>
            </a:r>
            <a:endParaRPr sz="1700"/>
          </a:p>
          <a:p>
            <a:pPr indent="-336550" lvl="0" marL="457200" rtl="0" algn="l">
              <a:lnSpc>
                <a:spcPct val="120000"/>
              </a:lnSpc>
              <a:spcBef>
                <a:spcPts val="0"/>
              </a:spcBef>
              <a:spcAft>
                <a:spcPts val="0"/>
              </a:spcAft>
              <a:buSzPts val="1700"/>
              <a:buChar char="●"/>
            </a:pPr>
            <a:r>
              <a:rPr lang="en-US" sz="1700"/>
              <a:t>Analisi della concorrenza:</a:t>
            </a:r>
            <a:endParaRPr sz="1700"/>
          </a:p>
          <a:p>
            <a:pPr indent="0" lvl="0" marL="457200" rtl="0" algn="l">
              <a:lnSpc>
                <a:spcPct val="120000"/>
              </a:lnSpc>
              <a:spcBef>
                <a:spcPts val="0"/>
              </a:spcBef>
              <a:spcAft>
                <a:spcPts val="0"/>
              </a:spcAft>
              <a:buNone/>
            </a:pPr>
            <a:r>
              <a:rPr lang="en-US" sz="1700"/>
              <a:t>Confronta l'azienda con i suoi concorrenti, evidenziando i punti di forza, le debolezze, i vantaggi e le distinzioni, nonché le potenziali sfide sul mercato.</a:t>
            </a:r>
            <a:endParaRPr sz="1700"/>
          </a:p>
          <a:p>
            <a:pPr indent="-336550" lvl="0" marL="457200" rtl="0" algn="l">
              <a:lnSpc>
                <a:spcPct val="120000"/>
              </a:lnSpc>
              <a:spcBef>
                <a:spcPts val="0"/>
              </a:spcBef>
              <a:spcAft>
                <a:spcPts val="0"/>
              </a:spcAft>
              <a:buSzPts val="1700"/>
              <a:buChar char="●"/>
            </a:pPr>
            <a:r>
              <a:rPr lang="en-US" sz="1700"/>
              <a:t>Strategie di differenziazione:</a:t>
            </a:r>
            <a:endParaRPr sz="1700"/>
          </a:p>
          <a:p>
            <a:pPr indent="0" lvl="0" marL="457200" rtl="0" algn="l">
              <a:lnSpc>
                <a:spcPct val="120000"/>
              </a:lnSpc>
              <a:spcBef>
                <a:spcPts val="0"/>
              </a:spcBef>
              <a:spcAft>
                <a:spcPts val="0"/>
              </a:spcAft>
              <a:buNone/>
            </a:pPr>
            <a:r>
              <a:rPr lang="en-US" sz="1700"/>
              <a:t>Implementa strategie per differenziare il prodotto o il servizio dalla concorrenza, ad esempio offrendo caratteristiche uniche, qualità superiore o soluzioni innovative, creando così una proposta di valore distinta sul mercato.</a:t>
            </a:r>
            <a:endParaRPr sz="1700"/>
          </a:p>
          <a:p>
            <a:pPr indent="-336550" lvl="0" marL="457200" rtl="0" algn="l">
              <a:lnSpc>
                <a:spcPct val="120000"/>
              </a:lnSpc>
              <a:spcBef>
                <a:spcPts val="0"/>
              </a:spcBef>
              <a:spcAft>
                <a:spcPts val="0"/>
              </a:spcAft>
              <a:buSzPts val="1700"/>
              <a:buChar char="●"/>
            </a:pPr>
            <a:r>
              <a:rPr lang="en-US" sz="1700"/>
              <a:t>Valutazione dei rischi:</a:t>
            </a:r>
            <a:endParaRPr sz="1700"/>
          </a:p>
          <a:p>
            <a:pPr indent="0" lvl="0" marL="457200" rtl="0" algn="l">
              <a:lnSpc>
                <a:spcPct val="120000"/>
              </a:lnSpc>
              <a:spcBef>
                <a:spcPts val="0"/>
              </a:spcBef>
              <a:spcAft>
                <a:spcPts val="0"/>
              </a:spcAft>
              <a:buNone/>
            </a:pPr>
            <a:r>
              <a:rPr lang="en-US" sz="1700"/>
              <a:t>Identifica e analizza i potenziali rischi per le attività aziendali, consentendo di adottare misure proattive per la mitigazione e la salvaguardia della continuità.</a:t>
            </a:r>
            <a:endParaRPr sz="1700"/>
          </a:p>
          <a:p>
            <a:pPr indent="-336550" lvl="0" marL="457200" rtl="0" algn="l">
              <a:lnSpc>
                <a:spcPct val="120000"/>
              </a:lnSpc>
              <a:spcBef>
                <a:spcPts val="0"/>
              </a:spcBef>
              <a:spcAft>
                <a:spcPts val="0"/>
              </a:spcAft>
              <a:buSzPts val="1700"/>
              <a:buChar char="●"/>
            </a:pPr>
            <a:r>
              <a:rPr lang="en-US" sz="1700"/>
              <a:t>Piano di marketing e vendite:</a:t>
            </a:r>
            <a:endParaRPr sz="1700"/>
          </a:p>
          <a:p>
            <a:pPr indent="0" lvl="0" marL="457200" rtl="0" algn="l">
              <a:lnSpc>
                <a:spcPct val="120000"/>
              </a:lnSpc>
              <a:spcBef>
                <a:spcPts val="0"/>
              </a:spcBef>
              <a:spcAft>
                <a:spcPts val="0"/>
              </a:spcAft>
              <a:buNone/>
            </a:pPr>
            <a:r>
              <a:rPr lang="en-US" sz="1700"/>
              <a:t>Delinea le strategie di marketing e promozione, i piani di prezzo, le strategie di vendita, le proposte di vendita uniche e i metodi per raggiungere il pubblico target.</a:t>
            </a:r>
            <a:endParaRPr sz="1700"/>
          </a:p>
          <a:p>
            <a:pPr indent="-336550" lvl="0" marL="457200" rtl="0" algn="l">
              <a:lnSpc>
                <a:spcPct val="120000"/>
              </a:lnSpc>
              <a:spcBef>
                <a:spcPts val="0"/>
              </a:spcBef>
              <a:spcAft>
                <a:spcPts val="0"/>
              </a:spcAft>
              <a:buSzPts val="1700"/>
              <a:buChar char="●"/>
            </a:pPr>
            <a:r>
              <a:rPr lang="en-US" sz="1700"/>
              <a:t>Proiezione finanziaria e fabbisogno:</a:t>
            </a:r>
            <a:endParaRPr sz="1700"/>
          </a:p>
          <a:p>
            <a:pPr indent="0" lvl="0" marL="457200" rtl="0" algn="l">
              <a:lnSpc>
                <a:spcPct val="120000"/>
              </a:lnSpc>
              <a:spcBef>
                <a:spcPts val="0"/>
              </a:spcBef>
              <a:spcAft>
                <a:spcPts val="0"/>
              </a:spcAft>
              <a:buNone/>
            </a:pPr>
            <a:r>
              <a:rPr lang="en-US" sz="1700"/>
              <a:t>Spiega i metodi di generazione delle entrate, le fonti di finanziamento, i bilanci, le analisi e le proiezionidei flussi di cassa.</a:t>
            </a:r>
            <a:endParaRPr sz="1700"/>
          </a:p>
          <a:p>
            <a:pPr indent="0" lvl="0" marL="0" rtl="0" algn="l">
              <a:lnSpc>
                <a:spcPct val="120000"/>
              </a:lnSpc>
              <a:spcBef>
                <a:spcPts val="0"/>
              </a:spcBef>
              <a:spcAft>
                <a:spcPts val="0"/>
              </a:spcAft>
              <a:buClr>
                <a:schemeClr val="dk1"/>
              </a:buClr>
              <a:buSzPts val="1100"/>
              <a:buFont typeface="Arial"/>
              <a:buNone/>
            </a:pPr>
            <a:r>
              <a:t/>
            </a:r>
            <a:endParaRPr sz="1700"/>
          </a:p>
        </p:txBody>
      </p:sp>
      <p:sp>
        <p:nvSpPr>
          <p:cNvPr id="715" name="Google Shape;715;p90"/>
          <p:cNvSpPr txBox="1"/>
          <p:nvPr/>
        </p:nvSpPr>
        <p:spPr>
          <a:xfrm>
            <a:off x="605627" y="3503818"/>
            <a:ext cx="9040200" cy="261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1"/>
          <p:cNvSpPr/>
          <p:nvPr/>
        </p:nvSpPr>
        <p:spPr>
          <a:xfrm>
            <a:off x="2192" y="-7954"/>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25" name="Google Shape;725;p91"/>
          <p:cNvSpPr txBox="1"/>
          <p:nvPr/>
        </p:nvSpPr>
        <p:spPr>
          <a:xfrm>
            <a:off x="1062375" y="485789"/>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e segmentazione del mercato</a:t>
            </a:r>
            <a:endParaRPr b="1" i="0" sz="1700" u="none" cap="none" strike="noStrike">
              <a:solidFill>
                <a:srgbClr val="000000"/>
              </a:solidFill>
              <a:latin typeface="Arial"/>
              <a:ea typeface="Arial"/>
              <a:cs typeface="Arial"/>
              <a:sym typeface="Arial"/>
            </a:endParaRPr>
          </a:p>
        </p:txBody>
      </p:sp>
      <p:sp>
        <p:nvSpPr>
          <p:cNvPr id="726" name="Google Shape;726;p91"/>
          <p:cNvSpPr txBox="1"/>
          <p:nvPr/>
        </p:nvSpPr>
        <p:spPr>
          <a:xfrm>
            <a:off x="756375" y="866775"/>
            <a:ext cx="8897100" cy="6224700"/>
          </a:xfrm>
          <a:prstGeom prst="rect">
            <a:avLst/>
          </a:prstGeom>
          <a:noFill/>
          <a:ln>
            <a:noFill/>
          </a:ln>
        </p:spPr>
        <p:txBody>
          <a:bodyPr anchorCtr="0" anchor="t" bIns="0" lIns="0" spcFirstLastPara="1" rIns="0" wrap="square" tIns="0">
            <a:spAutoFit/>
          </a:bodyPr>
          <a:lstStyle/>
          <a:p>
            <a:pPr indent="0" lvl="0" marL="0" rtl="0" algn="just">
              <a:lnSpc>
                <a:spcPct val="119941"/>
              </a:lnSpc>
              <a:spcBef>
                <a:spcPts val="0"/>
              </a:spcBef>
              <a:spcAft>
                <a:spcPts val="0"/>
              </a:spcAft>
              <a:buClr>
                <a:schemeClr val="dk1"/>
              </a:buClr>
              <a:buSzPts val="1100"/>
              <a:buFont typeface="Arial"/>
              <a:buNone/>
            </a:pPr>
            <a:r>
              <a:rPr b="1" lang="en-US" sz="1700"/>
              <a:t>Che cos'è la segmentazione del mercato?</a:t>
            </a:r>
            <a:endParaRPr b="1" sz="1700"/>
          </a:p>
          <a:p>
            <a:pPr indent="0" lvl="0" marL="0" rtl="0" algn="just">
              <a:lnSpc>
                <a:spcPct val="119941"/>
              </a:lnSpc>
              <a:spcBef>
                <a:spcPts val="0"/>
              </a:spcBef>
              <a:spcAft>
                <a:spcPts val="0"/>
              </a:spcAft>
              <a:buClr>
                <a:schemeClr val="dk1"/>
              </a:buClr>
              <a:buSzPts val="1100"/>
              <a:buFont typeface="Arial"/>
              <a:buNone/>
            </a:pPr>
            <a:r>
              <a:t/>
            </a:r>
            <a:endParaRPr sz="1700"/>
          </a:p>
          <a:p>
            <a:pPr indent="0" lvl="0" marL="0" rtl="0" algn="just">
              <a:lnSpc>
                <a:spcPct val="119941"/>
              </a:lnSpc>
              <a:spcBef>
                <a:spcPts val="0"/>
              </a:spcBef>
              <a:spcAft>
                <a:spcPts val="0"/>
              </a:spcAft>
              <a:buClr>
                <a:schemeClr val="dk1"/>
              </a:buClr>
              <a:buSzPts val="1100"/>
              <a:buFont typeface="Arial"/>
              <a:buNone/>
            </a:pPr>
            <a:r>
              <a:rPr lang="en-US" sz="1700"/>
              <a:t>La segmentazione del mercato è il processo di suddivisione di un mercato target in gruppi gestibili in base a vari fattori, quali dati demografici, esigenze, priorità, interessi comuni e altri criteri psicografici o comportamentali. Questa pratica aiuta le aziende a comprendere meglio il proprio pubblico e ad adattare le proprie strategie di marketing per raggiungere e coinvolgere efficacemente i diversi segmenti del mercato.</a:t>
            </a:r>
            <a:endParaRPr sz="1700"/>
          </a:p>
          <a:p>
            <a:pPr indent="0" lvl="0" marL="0" rtl="0" algn="just">
              <a:lnSpc>
                <a:spcPct val="119941"/>
              </a:lnSpc>
              <a:spcBef>
                <a:spcPts val="0"/>
              </a:spcBef>
              <a:spcAft>
                <a:spcPts val="0"/>
              </a:spcAft>
              <a:buClr>
                <a:schemeClr val="dk1"/>
              </a:buClr>
              <a:buSzPts val="1100"/>
              <a:buFont typeface="Arial"/>
              <a:buNone/>
            </a:pPr>
            <a:r>
              <a:t/>
            </a:r>
            <a:endParaRPr b="1" sz="1700"/>
          </a:p>
          <a:p>
            <a:pPr indent="0" lvl="0" marL="0" rtl="0" algn="just">
              <a:lnSpc>
                <a:spcPct val="119941"/>
              </a:lnSpc>
              <a:spcBef>
                <a:spcPts val="0"/>
              </a:spcBef>
              <a:spcAft>
                <a:spcPts val="0"/>
              </a:spcAft>
              <a:buClr>
                <a:schemeClr val="dk1"/>
              </a:buClr>
              <a:buSzPts val="1100"/>
              <a:buFont typeface="Arial"/>
              <a:buNone/>
            </a:pPr>
            <a:r>
              <a:rPr b="1" lang="en-US" sz="1700"/>
              <a:t>Vantaggi della segmentazione del mercato</a:t>
            </a:r>
            <a:endParaRPr b="1" sz="1700"/>
          </a:p>
          <a:p>
            <a:pPr indent="0" lvl="0" marL="0" rtl="0" algn="just">
              <a:lnSpc>
                <a:spcPct val="119941"/>
              </a:lnSpc>
              <a:spcBef>
                <a:spcPts val="0"/>
              </a:spcBef>
              <a:spcAft>
                <a:spcPts val="0"/>
              </a:spcAft>
              <a:buClr>
                <a:schemeClr val="dk1"/>
              </a:buClr>
              <a:buSzPts val="1100"/>
              <a:buFont typeface="Arial"/>
              <a:buNone/>
            </a:pPr>
            <a:r>
              <a:rPr lang="en-US" sz="1700"/>
              <a:t>La segmentazione del mercato offre vantaggi significativi alle aziende che la attuano in modo efficace. Uno studio di Bain &amp; Company evidenzia che l'81% dei dirigenti considera la segmentazione cruciale per incrementare i profitti, e che le organizzazioni che impiegano strategie di segmentazione forti godono di un profitto superiore del 10% in cinque anni. I vantaggi includono la creazione di messaggi di marketing più incisivi e personalizzati per gruppi specifici di clienti, pubblicità digitale mirata in base alle caratteristiche del pubblico e lo sviluppo di strategie di marketing efficaci in sintonia con le preferenze del pubblico target. Inoltre, la segmentazione del mercato facilita tassi di risposta migliori e costi di acquisizione più bassi, attira i clienti giusti, aumenta la fedeltà al marchio e differenzia i marchi dalla concorrenza</a:t>
            </a:r>
            <a:r>
              <a:rPr b="1" lang="en-US" sz="1700"/>
              <a:t>.</a:t>
            </a:r>
            <a:endParaRPr b="1" sz="1700"/>
          </a:p>
          <a:p>
            <a:pPr indent="0" lvl="0" marL="0" marR="0" rtl="0" algn="just">
              <a:lnSpc>
                <a:spcPct val="119941"/>
              </a:lnSpc>
              <a:spcBef>
                <a:spcPts val="0"/>
              </a:spcBef>
              <a:spcAft>
                <a:spcPts val="0"/>
              </a:spcAft>
              <a:buNone/>
            </a:pPr>
            <a:r>
              <a:t/>
            </a:r>
            <a:endParaRPr b="1" sz="17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92"/>
          <p:cNvSpPr/>
          <p:nvPr/>
        </p:nvSpPr>
        <p:spPr>
          <a:xfrm>
            <a:off x="-9832"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36" name="Google Shape;736;p92"/>
          <p:cNvSpPr txBox="1"/>
          <p:nvPr/>
        </p:nvSpPr>
        <p:spPr>
          <a:xfrm>
            <a:off x="1050361" y="55125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e segmentazione del mercato</a:t>
            </a:r>
            <a:endParaRPr b="1" i="0" sz="1700" u="none" cap="none" strike="noStrike">
              <a:solidFill>
                <a:srgbClr val="000000"/>
              </a:solidFill>
              <a:latin typeface="Arial"/>
              <a:ea typeface="Arial"/>
              <a:cs typeface="Arial"/>
              <a:sym typeface="Arial"/>
            </a:endParaRPr>
          </a:p>
        </p:txBody>
      </p:sp>
      <p:sp>
        <p:nvSpPr>
          <p:cNvPr id="737" name="Google Shape;737;p92"/>
          <p:cNvSpPr txBox="1"/>
          <p:nvPr/>
        </p:nvSpPr>
        <p:spPr>
          <a:xfrm>
            <a:off x="626075" y="1066025"/>
            <a:ext cx="9180900" cy="5599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SzPts val="1100"/>
              <a:buNone/>
            </a:pPr>
            <a:r>
              <a:rPr b="1" lang="en-US" sz="1700"/>
              <a:t>Tipi di segmentazione del mercato</a:t>
            </a:r>
            <a:endParaRPr b="1"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La segmentazione del mercato comporta la suddivisione di un mercato in gruppi distinti in base a vari criteri, come quelli demografici, geografici, aziendali, comportamentali e psicografici.</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solidFill>
                  <a:srgbClr val="167575"/>
                </a:solidFill>
              </a:rPr>
              <a:t>La segmentazione demografica</a:t>
            </a:r>
            <a:r>
              <a:rPr lang="en-US" sz="1700">
                <a:solidFill>
                  <a:schemeClr val="dk1"/>
                </a:solidFill>
              </a:rPr>
              <a:t> categorizza i clienti in base all'età, al reddito, all'istruzione e ad altri attributi personali, mentre la </a:t>
            </a:r>
            <a:r>
              <a:rPr lang="en-US" sz="1700">
                <a:solidFill>
                  <a:srgbClr val="FF00FF"/>
                </a:solidFill>
              </a:rPr>
              <a:t>segmentazione geografica</a:t>
            </a:r>
            <a:r>
              <a:rPr lang="en-US" sz="1700">
                <a:solidFill>
                  <a:schemeClr val="dk1"/>
                </a:solidFill>
              </a:rPr>
              <a:t> si concentra sulle differenze e sulle preferenze regionali.</a:t>
            </a:r>
            <a:endParaRPr b="0" i="0" sz="1700" u="none" cap="none" strike="noStrike">
              <a:solidFill>
                <a:schemeClr val="dk1"/>
              </a:solidFill>
              <a:latin typeface="Arial"/>
              <a:ea typeface="Arial"/>
              <a:cs typeface="Arial"/>
              <a:sym typeface="Arial"/>
            </a:endParaRPr>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La</a:t>
            </a:r>
            <a:r>
              <a:rPr lang="en-US" sz="1700">
                <a:solidFill>
                  <a:srgbClr val="FF914D"/>
                </a:solidFill>
              </a:rPr>
              <a:t> segmentazione aziendale</a:t>
            </a:r>
            <a:r>
              <a:rPr lang="en-US" sz="1700"/>
              <a:t> si rivolge alle organizzazioni in base a fattori quali le dimensioni dell'azienda e il tipo di settore. La </a:t>
            </a:r>
            <a:r>
              <a:rPr lang="en-US" sz="1700">
                <a:solidFill>
                  <a:srgbClr val="00BF63"/>
                </a:solidFill>
              </a:rPr>
              <a:t>segmentazione comportamentale </a:t>
            </a:r>
            <a:r>
              <a:rPr lang="en-US" sz="1700"/>
              <a:t>esamina i modelli di acquisto e i comportamenti di utilizzo dei consumatori per adattare le strategie di marketing.</a:t>
            </a:r>
            <a:endParaRPr sz="1700"/>
          </a:p>
          <a:p>
            <a:pPr indent="0" lvl="0" marL="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rPr lang="en-US" sz="1700"/>
              <a:t>La</a:t>
            </a:r>
            <a:r>
              <a:rPr lang="en-US" sz="1700">
                <a:solidFill>
                  <a:srgbClr val="FF5757"/>
                </a:solidFill>
              </a:rPr>
              <a:t> segmentazione psicografica</a:t>
            </a:r>
            <a:r>
              <a:rPr lang="en-US" sz="1700"/>
              <a:t> approfondisce gli stili di vita, i valori e gli interessi dei consumatori, basandosi sui dati diretti dei consumatori stessi per comprendere le loro prospettive. Ogni metodo di segmentazione offre approfondimenti sulle preferenze e sui comportamenti dei clienti, consentendo alle aziende di sviluppare approcci di marketing mirati per i diversi segmenti di mercato.</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93"/>
          <p:cNvSpPr/>
          <p:nvPr/>
        </p:nvSpPr>
        <p:spPr>
          <a:xfrm>
            <a:off x="2230"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7" name="Google Shape;747;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8" name="Google Shape;748;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9" name="Google Shape;749;p93"/>
          <p:cNvSpPr txBox="1"/>
          <p:nvPr/>
        </p:nvSpPr>
        <p:spPr>
          <a:xfrm>
            <a:off x="1044800" y="524649"/>
            <a:ext cx="8591100" cy="8898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t/>
            </a:r>
            <a:endParaRPr b="1" sz="1700"/>
          </a:p>
          <a:p>
            <a:pPr indent="0" lvl="0" marL="0" rtl="0" algn="ctr">
              <a:lnSpc>
                <a:spcPct val="120000"/>
              </a:lnSpc>
              <a:spcBef>
                <a:spcPts val="0"/>
              </a:spcBef>
              <a:spcAft>
                <a:spcPts val="0"/>
              </a:spcAft>
              <a:buClr>
                <a:schemeClr val="dk1"/>
              </a:buClr>
              <a:buSzPts val="1100"/>
              <a:buFont typeface="Arial"/>
              <a:buNone/>
            </a:pPr>
            <a:r>
              <a:rPr b="1" lang="en-US" sz="1700"/>
              <a:t>Analisi e segmentazione del mercato</a:t>
            </a:r>
            <a:endParaRPr b="1" sz="1700"/>
          </a:p>
          <a:p>
            <a:pPr indent="0" lvl="0" marL="0" marR="0" rtl="0" algn="ctr">
              <a:lnSpc>
                <a:spcPct val="120000"/>
              </a:lnSpc>
              <a:spcBef>
                <a:spcPts val="0"/>
              </a:spcBef>
              <a:spcAft>
                <a:spcPts val="0"/>
              </a:spcAft>
              <a:buNone/>
            </a:pPr>
            <a:r>
              <a:t/>
            </a:r>
            <a:endParaRPr b="1" sz="1700"/>
          </a:p>
        </p:txBody>
      </p:sp>
      <p:sp>
        <p:nvSpPr>
          <p:cNvPr id="750" name="Google Shape;750;p93"/>
          <p:cNvSpPr txBox="1"/>
          <p:nvPr/>
        </p:nvSpPr>
        <p:spPr>
          <a:xfrm>
            <a:off x="1027400" y="1328150"/>
            <a:ext cx="8625900" cy="3715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1700"/>
              <a:t>Come iniziare la segmentazione del mercato?</a:t>
            </a:r>
            <a:endParaRPr b="0" i="0" sz="1700" u="none" cap="none" strike="noStrike">
              <a:solidFill>
                <a:srgbClr val="000000"/>
              </a:solidFill>
              <a:latin typeface="Arial"/>
              <a:ea typeface="Arial"/>
              <a:cs typeface="Arial"/>
              <a:sym typeface="Arial"/>
            </a:endParaRPr>
          </a:p>
          <a:p>
            <a:pPr indent="0" lvl="0" marL="0" rtl="0" algn="just">
              <a:lnSpc>
                <a:spcPct val="120000"/>
              </a:lnSpc>
              <a:spcBef>
                <a:spcPts val="0"/>
              </a:spcBef>
              <a:spcAft>
                <a:spcPts val="0"/>
              </a:spcAft>
              <a:buNone/>
            </a:pPr>
            <a:r>
              <a:t/>
            </a:r>
            <a:endParaRPr sz="1700"/>
          </a:p>
          <a:p>
            <a:pPr indent="0" lvl="0" marL="0" rtl="0" algn="just">
              <a:lnSpc>
                <a:spcPct val="120000"/>
              </a:lnSpc>
              <a:spcBef>
                <a:spcPts val="0"/>
              </a:spcBef>
              <a:spcAft>
                <a:spcPts val="0"/>
              </a:spcAft>
              <a:buNone/>
            </a:pPr>
            <a:r>
              <a:rPr lang="en-US" sz="1700"/>
              <a:t>Ecco le fasi principali della segmentazione:</a:t>
            </a:r>
            <a:endParaRPr sz="1700"/>
          </a:p>
          <a:p>
            <a:pPr indent="-336550" lvl="1" marL="914400" rtl="0" algn="just">
              <a:lnSpc>
                <a:spcPct val="120000"/>
              </a:lnSpc>
              <a:spcBef>
                <a:spcPts val="0"/>
              </a:spcBef>
              <a:spcAft>
                <a:spcPts val="0"/>
              </a:spcAft>
              <a:buSzPts val="1700"/>
              <a:buChar char="•"/>
            </a:pPr>
            <a:r>
              <a:rPr lang="en-US" sz="1700"/>
              <a:t>Definire il mercato: Valutare le esigenze, le dimensioni e la posizione di mercato.</a:t>
            </a:r>
            <a:endParaRPr sz="1700"/>
          </a:p>
          <a:p>
            <a:pPr indent="-336550" lvl="1" marL="914400" rtl="0" algn="just">
              <a:lnSpc>
                <a:spcPct val="120000"/>
              </a:lnSpc>
              <a:spcBef>
                <a:spcPts val="0"/>
              </a:spcBef>
              <a:spcAft>
                <a:spcPts val="0"/>
              </a:spcAft>
              <a:buSzPts val="1700"/>
              <a:buChar char="•"/>
            </a:pPr>
            <a:r>
              <a:rPr lang="en-US" sz="1700"/>
              <a:t>Segmentare il mercato: Scegliere i criteri (demografici, psicografici, geografici, comportamentali).</a:t>
            </a:r>
            <a:endParaRPr sz="1700"/>
          </a:p>
          <a:p>
            <a:pPr indent="-336550" lvl="1" marL="914400" rtl="0" algn="just">
              <a:lnSpc>
                <a:spcPct val="120000"/>
              </a:lnSpc>
              <a:spcBef>
                <a:spcPts val="0"/>
              </a:spcBef>
              <a:spcAft>
                <a:spcPts val="0"/>
              </a:spcAft>
              <a:buSzPts val="1700"/>
              <a:buChar char="•"/>
            </a:pPr>
            <a:r>
              <a:rPr lang="en-US" sz="1700"/>
              <a:t>Comprendere il mercato: Condurre ricerche (sondaggi, focus group).</a:t>
            </a:r>
            <a:endParaRPr sz="1700"/>
          </a:p>
          <a:p>
            <a:pPr indent="-336550" lvl="1" marL="914400" rtl="0" algn="just">
              <a:lnSpc>
                <a:spcPct val="120000"/>
              </a:lnSpc>
              <a:spcBef>
                <a:spcPts val="0"/>
              </a:spcBef>
              <a:spcAft>
                <a:spcPts val="0"/>
              </a:spcAft>
              <a:buSzPts val="1700"/>
              <a:buChar char="•"/>
            </a:pPr>
            <a:r>
              <a:rPr lang="en-US" sz="1700"/>
              <a:t>Creare segmenti di clienti: Analizzare le risposte della ricerca.</a:t>
            </a:r>
            <a:endParaRPr sz="1700"/>
          </a:p>
          <a:p>
            <a:pPr indent="-336550" lvl="1" marL="914400" rtl="0" algn="just">
              <a:lnSpc>
                <a:spcPct val="120000"/>
              </a:lnSpc>
              <a:spcBef>
                <a:spcPts val="0"/>
              </a:spcBef>
              <a:spcAft>
                <a:spcPts val="0"/>
              </a:spcAft>
              <a:buSzPts val="1700"/>
              <a:buChar char="•"/>
            </a:pPr>
            <a:r>
              <a:rPr lang="en-US" sz="1700"/>
              <a:t>Testare la strategia di marketing: Implementare e monitorare l'efficacia, modificandola se necessario.</a:t>
            </a:r>
            <a:endParaRPr sz="1700"/>
          </a:p>
          <a:p>
            <a:pPr indent="0" lvl="0" marL="91440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94"/>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0" name="Google Shape;760;p94"/>
          <p:cNvSpPr txBox="1"/>
          <p:nvPr/>
        </p:nvSpPr>
        <p:spPr>
          <a:xfrm>
            <a:off x="607524" y="954900"/>
            <a:ext cx="9126900" cy="6524400"/>
          </a:xfrm>
          <a:prstGeom prst="rect">
            <a:avLst/>
          </a:prstGeom>
          <a:noFill/>
          <a:ln>
            <a:noFill/>
          </a:ln>
        </p:spPr>
        <p:txBody>
          <a:bodyPr anchorCtr="0" anchor="t" bIns="0" lIns="0" spcFirstLastPara="1" rIns="0" wrap="square" tIns="0">
            <a:spAutoFit/>
          </a:bodyPr>
          <a:lstStyle/>
          <a:p>
            <a:pPr indent="0" lvl="0" marL="0" marR="0" rtl="0" algn="just">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Strategia di segmentazione del mercato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La segmentazione del mercato è un approccio strategico che richiede una revisione periodica:</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336550" lvl="1" marL="914400" rtl="0" algn="just">
              <a:lnSpc>
                <a:spcPct val="120000"/>
              </a:lnSpc>
              <a:spcBef>
                <a:spcPts val="0"/>
              </a:spcBef>
              <a:spcAft>
                <a:spcPts val="0"/>
              </a:spcAft>
              <a:buSzPts val="1700"/>
              <a:buChar char="•"/>
            </a:pPr>
            <a:r>
              <a:rPr lang="en-US" sz="1700"/>
              <a:t> I rapidi cambiamenti, come la pandemia di Covid-19, richiedono un adattamento alle nuove esigenze dei clienti.</a:t>
            </a:r>
            <a:endParaRPr sz="1700"/>
          </a:p>
          <a:p>
            <a:pPr indent="-336550" lvl="1" marL="914400" rtl="0" algn="just">
              <a:lnSpc>
                <a:spcPct val="120000"/>
              </a:lnSpc>
              <a:spcBef>
                <a:spcPts val="0"/>
              </a:spcBef>
              <a:spcAft>
                <a:spcPts val="0"/>
              </a:spcAft>
              <a:buSzPts val="1700"/>
              <a:buChar char="•"/>
            </a:pPr>
            <a:r>
              <a:rPr lang="en-US" sz="1700"/>
              <a:t> I cambiamenti annuali sono dovuti a fattori esterni come i disastri naturali.</a:t>
            </a:r>
            <a:endParaRPr sz="1700"/>
          </a:p>
          <a:p>
            <a:pPr indent="-336550" lvl="1" marL="914400" rtl="0" algn="just">
              <a:lnSpc>
                <a:spcPct val="120000"/>
              </a:lnSpc>
              <a:spcBef>
                <a:spcPts val="0"/>
              </a:spcBef>
              <a:spcAft>
                <a:spcPts val="0"/>
              </a:spcAft>
              <a:buSzPts val="1700"/>
              <a:buChar char="•"/>
            </a:pPr>
            <a:r>
              <a:rPr lang="en-US" sz="1700"/>
              <a:t> Gli aggiornamenti periodici sono necessari perché i segmenti di mercato si evolvono nel corso dell'anno, influenzati dalle festività e dalle tendenze stagionali.</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Quando aggiornano le strategie di segmentazione, le aziende devono:</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336550" lvl="1" marL="914400" rtl="0" algn="just">
              <a:lnSpc>
                <a:spcPct val="120000"/>
              </a:lnSpc>
              <a:spcBef>
                <a:spcPts val="0"/>
              </a:spcBef>
              <a:spcAft>
                <a:spcPts val="0"/>
              </a:spcAft>
              <a:buSzPts val="1700"/>
              <a:buChar char="•"/>
            </a:pPr>
            <a:r>
              <a:rPr lang="en-US" sz="1700"/>
              <a:t>Riconoscere i cambiamenti e le loro forze trainanti.</a:t>
            </a:r>
            <a:endParaRPr sz="1700"/>
          </a:p>
          <a:p>
            <a:pPr indent="-336550" lvl="1" marL="914400" rtl="0" algn="just">
              <a:lnSpc>
                <a:spcPct val="120000"/>
              </a:lnSpc>
              <a:spcBef>
                <a:spcPts val="0"/>
              </a:spcBef>
              <a:spcAft>
                <a:spcPts val="0"/>
              </a:spcAft>
              <a:buSzPts val="1700"/>
              <a:buChar char="•"/>
            </a:pPr>
            <a:r>
              <a:rPr lang="en-US" sz="1700"/>
              <a:t>Pianificare in modo proattivo le tendenze a lungo termine e i potenziali problemi.</a:t>
            </a:r>
            <a:endParaRPr sz="1700"/>
          </a:p>
          <a:p>
            <a:pPr indent="-336550" lvl="1" marL="914400" rtl="0" algn="just">
              <a:lnSpc>
                <a:spcPct val="120000"/>
              </a:lnSpc>
              <a:spcBef>
                <a:spcPts val="0"/>
              </a:spcBef>
              <a:spcAft>
                <a:spcPts val="0"/>
              </a:spcAft>
              <a:buSzPts val="1700"/>
              <a:buChar char="•"/>
            </a:pPr>
            <a:r>
              <a:rPr lang="en-US" sz="1700"/>
              <a:t>Capire il “perché” dei cambiamenti del mercato, utilizzando tecniche avanzate per una segmentazione predittiva e attuabile.</a:t>
            </a:r>
            <a:endParaRPr sz="1700"/>
          </a:p>
          <a:p>
            <a:pPr indent="0" lvl="0" marL="91440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1" name="Google Shape;761;p94"/>
          <p:cNvSpPr/>
          <p:nvPr/>
        </p:nvSpPr>
        <p:spPr>
          <a:xfrm>
            <a:off x="8212680" y="4516547"/>
            <a:ext cx="933091" cy="933091"/>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2" name="Google Shape;762;p94"/>
          <p:cNvSpPr txBox="1"/>
          <p:nvPr/>
        </p:nvSpPr>
        <p:spPr>
          <a:xfrm>
            <a:off x="1062332" y="69330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e segmentazione del mercato</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95"/>
          <p:cNvSpPr/>
          <p:nvPr/>
        </p:nvSpPr>
        <p:spPr>
          <a:xfrm>
            <a:off x="-9832"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2" name="Google Shape;772;p95"/>
          <p:cNvSpPr txBox="1"/>
          <p:nvPr/>
        </p:nvSpPr>
        <p:spPr>
          <a:xfrm>
            <a:off x="706550" y="1053075"/>
            <a:ext cx="8858100" cy="5913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La comprensione dei concorrenti e la conduzione di un'analisi approfondita sono fondamentali per il successo dell'impresa e l'interesse degli investitori.</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L'analisi della concorrenza consiste nella raccolta di informazioni per identificare i punti di forza e di debolezza dei concorrenti, in modo da poter elaborare strategie per ottenere un vantaggio competitivo.</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Per condurre un'analisi:</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Identificare i concorrenti, sia diretti che indiretti.</a:t>
            </a:r>
            <a:endParaRPr sz="1700"/>
          </a:p>
          <a:p>
            <a:pPr indent="0" lvl="0" marL="0" rtl="0" algn="just">
              <a:lnSpc>
                <a:spcPct val="120000"/>
              </a:lnSpc>
              <a:spcBef>
                <a:spcPts val="0"/>
              </a:spcBef>
              <a:spcAft>
                <a:spcPts val="0"/>
              </a:spcAft>
              <a:buClr>
                <a:schemeClr val="dk1"/>
              </a:buClr>
              <a:buSzPts val="1100"/>
              <a:buFont typeface="Arial"/>
              <a:buNone/>
            </a:pPr>
            <a:r>
              <a:rPr lang="en-US" sz="1700"/>
              <a:t>2. Analizzare le dimensioni del mercato, le tendenze e le preferenze dei clienti.</a:t>
            </a:r>
            <a:endParaRPr sz="1700"/>
          </a:p>
          <a:p>
            <a:pPr indent="0" lvl="0" marL="0" rtl="0" algn="just">
              <a:lnSpc>
                <a:spcPct val="120000"/>
              </a:lnSpc>
              <a:spcBef>
                <a:spcPts val="0"/>
              </a:spcBef>
              <a:spcAft>
                <a:spcPts val="0"/>
              </a:spcAft>
              <a:buClr>
                <a:schemeClr val="dk1"/>
              </a:buClr>
              <a:buSzPts val="1100"/>
              <a:buFont typeface="Arial"/>
              <a:buNone/>
            </a:pPr>
            <a:r>
              <a:rPr lang="en-US" sz="1700"/>
              <a:t>3. Stabilire un quadro di confronto.</a:t>
            </a:r>
            <a:endParaRPr sz="1700"/>
          </a:p>
          <a:p>
            <a:pPr indent="0" lvl="0" marL="0" rtl="0" algn="just">
              <a:lnSpc>
                <a:spcPct val="120000"/>
              </a:lnSpc>
              <a:spcBef>
                <a:spcPts val="0"/>
              </a:spcBef>
              <a:spcAft>
                <a:spcPts val="0"/>
              </a:spcAft>
              <a:buClr>
                <a:schemeClr val="dk1"/>
              </a:buClr>
              <a:buSzPts val="1100"/>
              <a:buFont typeface="Arial"/>
              <a:buNone/>
            </a:pPr>
            <a:r>
              <a:rPr lang="en-US" sz="1700"/>
              <a:t>4. Ricercare i concorrenti utilizzando varie fonti.</a:t>
            </a:r>
            <a:endParaRPr sz="1700"/>
          </a:p>
          <a:p>
            <a:pPr indent="0" lvl="0" marL="0" rtl="0" algn="just">
              <a:lnSpc>
                <a:spcPct val="120000"/>
              </a:lnSpc>
              <a:spcBef>
                <a:spcPts val="0"/>
              </a:spcBef>
              <a:spcAft>
                <a:spcPts val="0"/>
              </a:spcAft>
              <a:buClr>
                <a:schemeClr val="dk1"/>
              </a:buClr>
              <a:buSzPts val="1100"/>
              <a:buFont typeface="Arial"/>
              <a:buNone/>
            </a:pPr>
            <a:r>
              <a:rPr lang="en-US" sz="1700"/>
              <a:t>5. Valutare i punti di forza e di debolezza.</a:t>
            </a:r>
            <a:endParaRPr sz="1700"/>
          </a:p>
          <a:p>
            <a:pPr indent="0" lvl="0" marL="0" rtl="0" algn="just">
              <a:lnSpc>
                <a:spcPct val="120000"/>
              </a:lnSpc>
              <a:spcBef>
                <a:spcPts val="0"/>
              </a:spcBef>
              <a:spcAft>
                <a:spcPts val="0"/>
              </a:spcAft>
              <a:buClr>
                <a:schemeClr val="dk1"/>
              </a:buClr>
              <a:buSzPts val="1100"/>
              <a:buFont typeface="Arial"/>
              <a:buNone/>
            </a:pPr>
            <a:r>
              <a:rPr lang="en-US" sz="1700"/>
              <a:t>6. Identificare le opportunità e le minacce per la vostra azienda.</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Rivedete e aggiornate regolarmente la vostra analisi per rimanere all'avanguardia nel panorama competitivo.</a:t>
            </a:r>
            <a:endParaRPr sz="1700"/>
          </a:p>
          <a:p>
            <a:pPr indent="0" lvl="0" marL="0" marR="0" rtl="0" algn="just">
              <a:lnSpc>
                <a:spcPct val="120000"/>
              </a:lnSpc>
              <a:spcBef>
                <a:spcPts val="0"/>
              </a:spcBef>
              <a:spcAft>
                <a:spcPts val="0"/>
              </a:spcAft>
              <a:buNone/>
            </a:pPr>
            <a:r>
              <a:t/>
            </a:r>
            <a:endParaRPr sz="1700"/>
          </a:p>
        </p:txBody>
      </p:sp>
      <p:sp>
        <p:nvSpPr>
          <p:cNvPr id="773" name="Google Shape;773;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4" name="Google Shape;774;p95"/>
          <p:cNvSpPr txBox="1"/>
          <p:nvPr/>
        </p:nvSpPr>
        <p:spPr>
          <a:xfrm>
            <a:off x="3825200" y="408396"/>
            <a:ext cx="30414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della concorrenza</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6"/>
          <p:cNvSpPr/>
          <p:nvPr/>
        </p:nvSpPr>
        <p:spPr>
          <a:xfrm>
            <a:off x="-9832"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4" name="Google Shape;784;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5" name="Google Shape;785;p96"/>
          <p:cNvSpPr txBox="1"/>
          <p:nvPr/>
        </p:nvSpPr>
        <p:spPr>
          <a:xfrm>
            <a:off x="860850" y="1176325"/>
            <a:ext cx="8703900" cy="49716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rPr lang="en-US" sz="1700"/>
              <a:t>Per scrivere </a:t>
            </a:r>
            <a:r>
              <a:rPr lang="en-US" sz="1700"/>
              <a:t>un analisi</a:t>
            </a:r>
            <a:r>
              <a:rPr lang="en-US" sz="1700"/>
              <a:t> competitiva efficace, seguite i seguenti passaggi:</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1. Identificare il pubblico: Adattate la vostra analisi agli investitori, ai partner o ai team interni per rispondere ai loro interessi e alle loro preoccupazioni specifiche.</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2. Descrivete la vostra posizione competitiva: Valutate la vostra azienda rispetto ai concorrenti in base ai valori che offrite al vostro mercato di riferimento. Identificate i punti di forza, le debolezze e le aree di miglioramento.</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3. Visualizzate la vostra posizione competitiva: Utilizzate strumenti come le mappe di posizionamento o le matrici competitive per illustrare la posizione della vostra azienda rispetto ai concorrenti.</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rtl="0" algn="just">
              <a:lnSpc>
                <a:spcPct val="120000"/>
              </a:lnSpc>
              <a:spcBef>
                <a:spcPts val="0"/>
              </a:spcBef>
              <a:spcAft>
                <a:spcPts val="0"/>
              </a:spcAft>
              <a:buClr>
                <a:schemeClr val="dk1"/>
              </a:buClr>
              <a:buSzPts val="1100"/>
              <a:buFont typeface="Arial"/>
              <a:buNone/>
            </a:pPr>
            <a:r>
              <a:rPr lang="en-US" sz="1700"/>
              <a:t>Seguendo questi passaggi, potrete comunicare efficacemente il panorama competitivo e il posizionamento della vostra azienda agli stakeholder.</a:t>
            </a:r>
            <a:endParaRPr sz="1700"/>
          </a:p>
          <a:p>
            <a:pPr indent="0" lvl="0" marL="0" marR="0" rtl="0" algn="just">
              <a:lnSpc>
                <a:spcPct val="120000"/>
              </a:lnSpc>
              <a:spcBef>
                <a:spcPts val="0"/>
              </a:spcBef>
              <a:spcAft>
                <a:spcPts val="0"/>
              </a:spcAft>
              <a:buNone/>
            </a:pPr>
            <a:r>
              <a:t/>
            </a:r>
            <a:endParaRPr sz="1700"/>
          </a:p>
        </p:txBody>
      </p:sp>
      <p:sp>
        <p:nvSpPr>
          <p:cNvPr id="786" name="Google Shape;786;p96"/>
          <p:cNvSpPr txBox="1"/>
          <p:nvPr/>
        </p:nvSpPr>
        <p:spPr>
          <a:xfrm>
            <a:off x="4031975" y="485770"/>
            <a:ext cx="2936700" cy="12036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t/>
            </a:r>
            <a:endParaRPr b="1" sz="1700"/>
          </a:p>
          <a:p>
            <a:pPr indent="0" lvl="0" marL="0" rtl="0" algn="ctr">
              <a:lnSpc>
                <a:spcPct val="120000"/>
              </a:lnSpc>
              <a:spcBef>
                <a:spcPts val="0"/>
              </a:spcBef>
              <a:spcAft>
                <a:spcPts val="0"/>
              </a:spcAft>
              <a:buClr>
                <a:schemeClr val="dk1"/>
              </a:buClr>
              <a:buSzPts val="1100"/>
              <a:buFont typeface="Arial"/>
              <a:buNone/>
            </a:pPr>
            <a:r>
              <a:rPr b="1" lang="en-US" sz="1700"/>
              <a:t>Analisi della concorrenza</a:t>
            </a:r>
            <a:endParaRPr b="1" sz="1700"/>
          </a:p>
          <a:p>
            <a:pPr indent="0" lvl="0" marL="0" rtl="0" algn="ctr">
              <a:lnSpc>
                <a:spcPct val="120000"/>
              </a:lnSpc>
              <a:spcBef>
                <a:spcPts val="0"/>
              </a:spcBef>
              <a:spcAft>
                <a:spcPts val="0"/>
              </a:spcAft>
              <a:buClr>
                <a:schemeClr val="dk1"/>
              </a:buClr>
              <a:buSzPts val="1100"/>
              <a:buFont typeface="Arial"/>
              <a:buNone/>
            </a:pPr>
            <a:r>
              <a:t/>
            </a:r>
            <a:endParaRPr b="1" sz="1700"/>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6" name="Google Shape;796;p97"/>
          <p:cNvSpPr/>
          <p:nvPr/>
        </p:nvSpPr>
        <p:spPr>
          <a:xfrm>
            <a:off x="581623"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7" name="Google Shape;797;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8" name="Google Shape;798;p97"/>
          <p:cNvSpPr txBox="1"/>
          <p:nvPr/>
        </p:nvSpPr>
        <p:spPr>
          <a:xfrm>
            <a:off x="860854" y="1607548"/>
            <a:ext cx="8703900" cy="15177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US" sz="1700"/>
              <a:t>Una mappa di posizionamento è uno strumento visivo che mette a confronto due prodotti o vantaggi aziendali su un grafico. Aiuta a identificare la posizione dell'azienda e dei concorrenti in relazione a questi fattori. Una matrice competitiva è una caratteristica comune dei business plan, che illustra il confronto tra i vari concorrenti in base ai fattori delineati nel quadro competitivo.</a:t>
            </a:r>
            <a:endParaRPr b="0" i="0" sz="1700" u="none" cap="none" strike="noStrike">
              <a:solidFill>
                <a:srgbClr val="000000"/>
              </a:solidFill>
              <a:latin typeface="Arial"/>
              <a:ea typeface="Arial"/>
              <a:cs typeface="Arial"/>
              <a:sym typeface="Arial"/>
            </a:endParaRPr>
          </a:p>
        </p:txBody>
      </p:sp>
      <p:sp>
        <p:nvSpPr>
          <p:cNvPr id="799" name="Google Shape;799;p97"/>
          <p:cNvSpPr txBox="1"/>
          <p:nvPr/>
        </p:nvSpPr>
        <p:spPr>
          <a:xfrm>
            <a:off x="4031976" y="1029612"/>
            <a:ext cx="3269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della concorrenza</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09" name="Google Shape;809;p98"/>
          <p:cNvSpPr txBox="1"/>
          <p:nvPr/>
        </p:nvSpPr>
        <p:spPr>
          <a:xfrm>
            <a:off x="1062395" y="986702"/>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Formulare strategie di differenziazione</a:t>
            </a:r>
            <a:endParaRPr b="1" i="0" sz="1700" u="none" cap="none" strike="noStrike">
              <a:solidFill>
                <a:srgbClr val="000000"/>
              </a:solidFill>
              <a:latin typeface="Arial"/>
              <a:ea typeface="Arial"/>
              <a:cs typeface="Arial"/>
              <a:sym typeface="Arial"/>
            </a:endParaRPr>
          </a:p>
        </p:txBody>
      </p:sp>
      <p:sp>
        <p:nvSpPr>
          <p:cNvPr id="810" name="Google Shape;810;p98"/>
          <p:cNvSpPr txBox="1"/>
          <p:nvPr/>
        </p:nvSpPr>
        <p:spPr>
          <a:xfrm>
            <a:off x="949604" y="1248297"/>
            <a:ext cx="8703900" cy="64524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SzPts val="1100"/>
              <a:buFont typeface="Arial"/>
              <a:buNone/>
            </a:pPr>
            <a:r>
              <a:t/>
            </a:r>
            <a:endParaRPr b="1" sz="1600"/>
          </a:p>
          <a:p>
            <a:pPr indent="0" lvl="0" marL="0" rtl="0" algn="just">
              <a:lnSpc>
                <a:spcPct val="120000"/>
              </a:lnSpc>
              <a:spcBef>
                <a:spcPts val="0"/>
              </a:spcBef>
              <a:spcAft>
                <a:spcPts val="0"/>
              </a:spcAft>
              <a:buClr>
                <a:schemeClr val="dk1"/>
              </a:buClr>
              <a:buSzPts val="1100"/>
              <a:buFont typeface="Arial"/>
              <a:buNone/>
            </a:pPr>
            <a:r>
              <a:rPr b="1" lang="en-US" sz="1600"/>
              <a:t>Che cos'è una strategia di differenziazione? </a:t>
            </a:r>
            <a:endParaRPr b="1"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La strategia di differenziazione consiste nel distinguere un prodotto dalla concorrenza per coinvolgere efficacemente il pubblico di riferimento. Ciò può includere l'enfatizzazione di prezzi più bassi, caratteristiche specializzate o una migliore qualità per ottenere il riconoscimento del marchio e la quota di mercato. Rivolgersi a una nicchia di mercato costituisce una strategia di differenziazione mirata, mentre rivolgersi a un mercato ampio costituisce una strategia di differenziazione ampia. La creazione di una proposta di valore unica (UVP) è spesso il passo iniziale nello sviluppo di una strategia di differenziazione.</a:t>
            </a:r>
            <a:endParaRPr sz="1600"/>
          </a:p>
          <a:p>
            <a:pPr indent="0" lvl="0" marL="0" rtl="0" algn="just">
              <a:lnSpc>
                <a:spcPct val="120000"/>
              </a:lnSpc>
              <a:spcBef>
                <a:spcPts val="0"/>
              </a:spcBef>
              <a:spcAft>
                <a:spcPts val="0"/>
              </a:spcAft>
              <a:buClr>
                <a:schemeClr val="dk1"/>
              </a:buClr>
              <a:buSzPts val="1100"/>
              <a:buFont typeface="Arial"/>
              <a:buNone/>
            </a:pPr>
            <a:r>
              <a:t/>
            </a:r>
            <a:endParaRPr b="1" sz="1600"/>
          </a:p>
          <a:p>
            <a:pPr indent="0" lvl="0" marL="0" rtl="0" algn="just">
              <a:lnSpc>
                <a:spcPct val="120000"/>
              </a:lnSpc>
              <a:spcBef>
                <a:spcPts val="0"/>
              </a:spcBef>
              <a:spcAft>
                <a:spcPts val="0"/>
              </a:spcAft>
              <a:buClr>
                <a:schemeClr val="dk1"/>
              </a:buClr>
              <a:buSzPts val="1100"/>
              <a:buFont typeface="Arial"/>
              <a:buNone/>
            </a:pPr>
            <a:r>
              <a:rPr b="1" lang="en-US" sz="1600"/>
              <a:t>Perché la strategia di differenziazione è importante?</a:t>
            </a:r>
            <a:endParaRPr b="1" sz="1600"/>
          </a:p>
          <a:p>
            <a:pPr indent="0" lvl="0" marL="0" rtl="0" algn="just">
              <a:lnSpc>
                <a:spcPct val="120000"/>
              </a:lnSpc>
              <a:spcBef>
                <a:spcPts val="0"/>
              </a:spcBef>
              <a:spcAft>
                <a:spcPts val="0"/>
              </a:spcAft>
              <a:buClr>
                <a:schemeClr val="dk1"/>
              </a:buClr>
              <a:buSzPts val="1100"/>
              <a:buFont typeface="Arial"/>
              <a:buNone/>
            </a:pPr>
            <a:r>
              <a:t/>
            </a:r>
            <a:endParaRPr sz="1600"/>
          </a:p>
          <a:p>
            <a:pPr indent="0" lvl="0" marL="0" rtl="0" algn="just">
              <a:lnSpc>
                <a:spcPct val="120000"/>
              </a:lnSpc>
              <a:spcBef>
                <a:spcPts val="0"/>
              </a:spcBef>
              <a:spcAft>
                <a:spcPts val="0"/>
              </a:spcAft>
              <a:buClr>
                <a:schemeClr val="dk1"/>
              </a:buClr>
              <a:buSzPts val="1100"/>
              <a:buFont typeface="Arial"/>
              <a:buNone/>
            </a:pPr>
            <a:r>
              <a:rPr lang="en-US" sz="1600"/>
              <a:t>Una strategia di differenziazione è fondamentale per le nuove imprese per distinguersi e avere successo. Richard Branson sottolinea la necessità di offrire qualcosa di unico che i concorrenti più grandi non possono replicare facilmente. Per Virgin Atlantic, iniettare umorismo e stile nel marchio ha aiutato a differenziarsi da concorrenti come British Airways. Senza una solida strategia di differenziazione, le nuove imprese possono avere difficoltà ad attrarre clienti in mercati competitivi.</a:t>
            </a:r>
            <a:endParaRPr sz="1600"/>
          </a:p>
          <a:p>
            <a:pPr indent="0" lvl="0" marL="0" rtl="0" algn="just">
              <a:lnSpc>
                <a:spcPct val="120000"/>
              </a:lnSpc>
              <a:spcBef>
                <a:spcPts val="0"/>
              </a:spcBef>
              <a:spcAft>
                <a:spcPts val="0"/>
              </a:spcAft>
              <a:buClr>
                <a:schemeClr val="dk1"/>
              </a:buClr>
              <a:buSzPts val="1100"/>
              <a:buFont typeface="Arial"/>
              <a:buNone/>
            </a:pPr>
            <a:r>
              <a:t/>
            </a:r>
            <a:endParaRPr b="1" sz="1600"/>
          </a:p>
          <a:p>
            <a:pPr indent="0" lvl="0" marL="0" marR="0" rtl="0" algn="just">
              <a:lnSpc>
                <a:spcPct val="120000"/>
              </a:lnSpc>
              <a:spcBef>
                <a:spcPts val="0"/>
              </a:spcBef>
              <a:spcAft>
                <a:spcPts val="0"/>
              </a:spcAft>
              <a:buNone/>
            </a:pPr>
            <a:r>
              <a:t/>
            </a:r>
            <a:endParaRPr b="1" sz="1600"/>
          </a:p>
          <a:p>
            <a:pPr indent="0" lvl="0" marL="0" marR="0" rtl="0" algn="just">
              <a:lnSpc>
                <a:spcPct val="12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99"/>
          <p:cNvSpPr/>
          <p:nvPr/>
        </p:nvSpPr>
        <p:spPr>
          <a:xfrm>
            <a:off x="2218"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0" name="Google Shape;820;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1" name="Google Shape;821;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2" name="Google Shape;822;p99"/>
          <p:cNvSpPr txBox="1"/>
          <p:nvPr/>
        </p:nvSpPr>
        <p:spPr>
          <a:xfrm>
            <a:off x="1062400" y="652450"/>
            <a:ext cx="8591100" cy="12036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t/>
            </a:r>
            <a:endParaRPr b="1" sz="1700"/>
          </a:p>
          <a:p>
            <a:pPr indent="0" lvl="0" marL="0" rtl="0" algn="ctr">
              <a:lnSpc>
                <a:spcPct val="120000"/>
              </a:lnSpc>
              <a:spcBef>
                <a:spcPts val="0"/>
              </a:spcBef>
              <a:spcAft>
                <a:spcPts val="0"/>
              </a:spcAft>
              <a:buClr>
                <a:schemeClr val="dk1"/>
              </a:buClr>
              <a:buSzPts val="1100"/>
              <a:buFont typeface="Arial"/>
              <a:buNone/>
            </a:pPr>
            <a:r>
              <a:rPr b="1" lang="en-US" sz="1700"/>
              <a:t>Formulare strategie di differenziazione</a:t>
            </a:r>
            <a:endParaRPr b="1" sz="1700"/>
          </a:p>
          <a:p>
            <a:pPr indent="0" lvl="0" marL="0" rtl="0" algn="ctr">
              <a:lnSpc>
                <a:spcPct val="120000"/>
              </a:lnSpc>
              <a:spcBef>
                <a:spcPts val="0"/>
              </a:spcBef>
              <a:spcAft>
                <a:spcPts val="0"/>
              </a:spcAft>
              <a:buClr>
                <a:schemeClr val="dk1"/>
              </a:buClr>
              <a:buSzPts val="1100"/>
              <a:buFont typeface="Arial"/>
              <a:buNone/>
            </a:pPr>
            <a:r>
              <a:t/>
            </a:r>
            <a:endParaRPr b="1" sz="1700"/>
          </a:p>
          <a:p>
            <a:pPr indent="0" lvl="0" marL="0" marR="0" rtl="0" algn="ctr">
              <a:lnSpc>
                <a:spcPct val="120000"/>
              </a:lnSpc>
              <a:spcBef>
                <a:spcPts val="0"/>
              </a:spcBef>
              <a:spcAft>
                <a:spcPts val="0"/>
              </a:spcAft>
              <a:buNone/>
            </a:pPr>
            <a:r>
              <a:t/>
            </a:r>
            <a:endParaRPr b="1" sz="1700"/>
          </a:p>
        </p:txBody>
      </p:sp>
      <p:sp>
        <p:nvSpPr>
          <p:cNvPr id="823" name="Google Shape;823;p99"/>
          <p:cNvSpPr txBox="1"/>
          <p:nvPr/>
        </p:nvSpPr>
        <p:spPr>
          <a:xfrm>
            <a:off x="860862" y="1478054"/>
            <a:ext cx="8703900" cy="18318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SzPts val="1100"/>
              <a:buNone/>
            </a:pPr>
            <a:r>
              <a:rPr lang="en-US" sz="1700"/>
              <a:t>Considerate queste cinque strategie di differenziazione: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a:t>
            </a:r>
            <a:r>
              <a:rPr lang="en-US" sz="1700">
                <a:solidFill>
                  <a:srgbClr val="E7862A"/>
                </a:solidFill>
              </a:rPr>
              <a:t>Caratteristiche</a:t>
            </a:r>
            <a:r>
              <a:rPr b="0" i="0" lang="en-US" sz="1700" u="none" cap="none" strike="noStrike">
                <a:solidFill>
                  <a:srgbClr val="E7862A"/>
                </a:solidFill>
                <a:latin typeface="Arial"/>
                <a:ea typeface="Arial"/>
                <a:cs typeface="Arial"/>
                <a:sym typeface="Arial"/>
              </a:rPr>
              <a:t>:</a:t>
            </a:r>
            <a:r>
              <a:rPr b="0" i="0" lang="en-US" sz="1700" u="none" cap="none" strike="noStrike">
                <a:solidFill>
                  <a:srgbClr val="000000"/>
                </a:solidFill>
                <a:latin typeface="Arial"/>
                <a:ea typeface="Arial"/>
                <a:cs typeface="Arial"/>
                <a:sym typeface="Arial"/>
              </a:rPr>
              <a:t> </a:t>
            </a:r>
            <a:r>
              <a:rPr lang="en-US" sz="1700"/>
              <a:t>Introdurre elementi di design o funzioni uniche.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a:t>
            </a:r>
            <a:r>
              <a:rPr lang="en-US" sz="1700">
                <a:solidFill>
                  <a:srgbClr val="00BF63"/>
                </a:solidFill>
              </a:rPr>
              <a:t>Tono di marketing</a:t>
            </a:r>
            <a:r>
              <a:rPr b="0" i="0" lang="en-US" sz="1700" u="none" cap="none" strike="noStrike">
                <a:solidFill>
                  <a:srgbClr val="00BF63"/>
                </a:solidFill>
                <a:latin typeface="Arial"/>
                <a:ea typeface="Arial"/>
                <a:cs typeface="Arial"/>
                <a:sym typeface="Arial"/>
              </a:rPr>
              <a:t>:</a:t>
            </a:r>
            <a:r>
              <a:rPr b="0" i="0" lang="en-US" sz="1700" u="none" cap="none" strike="noStrike">
                <a:solidFill>
                  <a:srgbClr val="000000"/>
                </a:solidFill>
                <a:latin typeface="Arial"/>
                <a:ea typeface="Arial"/>
                <a:cs typeface="Arial"/>
                <a:sym typeface="Arial"/>
              </a:rPr>
              <a:t> </a:t>
            </a:r>
            <a:r>
              <a:rPr lang="en-US" sz="1700"/>
              <a:t>Sviluppare uno stile pubblicitario e di branding distinto.</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a:t>
            </a:r>
            <a:r>
              <a:rPr b="0" i="0" lang="en-US" sz="1700" u="none" cap="none" strike="noStrike">
                <a:solidFill>
                  <a:srgbClr val="FF5757"/>
                </a:solidFill>
                <a:latin typeface="Arial"/>
                <a:ea typeface="Arial"/>
                <a:cs typeface="Arial"/>
                <a:sym typeface="Arial"/>
              </a:rPr>
              <a:t>Pr</a:t>
            </a:r>
            <a:r>
              <a:rPr lang="en-US" sz="1700">
                <a:solidFill>
                  <a:srgbClr val="FF5757"/>
                </a:solidFill>
              </a:rPr>
              <a:t>ezzi</a:t>
            </a:r>
            <a:r>
              <a:rPr b="0" i="0" lang="en-US" sz="1700" u="none" cap="none" strike="noStrike">
                <a:solidFill>
                  <a:srgbClr val="FF5757"/>
                </a:solidFill>
                <a:latin typeface="Arial"/>
                <a:ea typeface="Arial"/>
                <a:cs typeface="Arial"/>
                <a:sym typeface="Arial"/>
              </a:rPr>
              <a:t>:</a:t>
            </a:r>
            <a:r>
              <a:rPr b="0" i="0" lang="en-US" sz="1700" u="none" cap="none" strike="noStrike">
                <a:solidFill>
                  <a:srgbClr val="000000"/>
                </a:solidFill>
                <a:latin typeface="Arial"/>
                <a:ea typeface="Arial"/>
                <a:cs typeface="Arial"/>
                <a:sym typeface="Arial"/>
              </a:rPr>
              <a:t> </a:t>
            </a:r>
            <a:r>
              <a:rPr lang="en-US" sz="1700"/>
              <a:t>Adattare i prezzi per attirare i clienti.</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a:t>
            </a:r>
            <a:r>
              <a:rPr b="0" i="0" lang="en-US" sz="1700" u="none" cap="none" strike="noStrike">
                <a:solidFill>
                  <a:srgbClr val="004AAD"/>
                </a:solidFill>
                <a:latin typeface="Arial"/>
                <a:ea typeface="Arial"/>
                <a:cs typeface="Arial"/>
                <a:sym typeface="Arial"/>
              </a:rPr>
              <a:t>Qualit</a:t>
            </a:r>
            <a:r>
              <a:rPr lang="en-US" sz="1700">
                <a:solidFill>
                  <a:srgbClr val="004AAD"/>
                </a:solidFill>
              </a:rPr>
              <a:t>à</a:t>
            </a:r>
            <a:r>
              <a:rPr b="0" i="0" lang="en-US" sz="1700" u="none" cap="none" strike="noStrike">
                <a:solidFill>
                  <a:srgbClr val="004AAD"/>
                </a:solidFill>
                <a:latin typeface="Arial"/>
                <a:ea typeface="Arial"/>
                <a:cs typeface="Arial"/>
                <a:sym typeface="Arial"/>
              </a:rPr>
              <a:t>: </a:t>
            </a:r>
            <a:r>
              <a:rPr lang="en-US" sz="1700"/>
              <a:t>Enfatizzare prodotti e servizi di alta qualità.</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a:t>
            </a:r>
            <a:r>
              <a:rPr b="0" i="0" lang="en-US" sz="1700" u="none" cap="none" strike="noStrike">
                <a:solidFill>
                  <a:srgbClr val="FF66C4"/>
                </a:solidFill>
                <a:latin typeface="Arial"/>
                <a:ea typeface="Arial"/>
                <a:cs typeface="Arial"/>
                <a:sym typeface="Arial"/>
              </a:rPr>
              <a:t>Ser</a:t>
            </a:r>
            <a:r>
              <a:rPr lang="en-US" sz="1700">
                <a:solidFill>
                  <a:srgbClr val="FF66C4"/>
                </a:solidFill>
              </a:rPr>
              <a:t>vizio</a:t>
            </a:r>
            <a:r>
              <a:rPr b="0" i="0" lang="en-US" sz="1700" u="none" cap="none" strike="noStrike">
                <a:solidFill>
                  <a:srgbClr val="FF66C4"/>
                </a:solidFill>
                <a:latin typeface="Arial"/>
                <a:ea typeface="Arial"/>
                <a:cs typeface="Arial"/>
                <a:sym typeface="Arial"/>
              </a:rPr>
              <a:t>:</a:t>
            </a:r>
            <a:r>
              <a:rPr b="0" i="0" lang="en-US" sz="1700" u="none" cap="none" strike="noStrike">
                <a:solidFill>
                  <a:srgbClr val="000000"/>
                </a:solidFill>
                <a:latin typeface="Arial"/>
                <a:ea typeface="Arial"/>
                <a:cs typeface="Arial"/>
                <a:sym typeface="Arial"/>
              </a:rPr>
              <a:t> </a:t>
            </a:r>
            <a:r>
              <a:rPr lang="en-US" sz="1700"/>
              <a:t>Fornire un servizio clienti eccellente.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00"/>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3" name="Google Shape;833;p100"/>
          <p:cNvSpPr txBox="1"/>
          <p:nvPr/>
        </p:nvSpPr>
        <p:spPr>
          <a:xfrm>
            <a:off x="1196161" y="975518"/>
            <a:ext cx="8323500" cy="12036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700"/>
              <a:t>Uno strumento strategico per valutare i fattori interni ed esterni che influenzano l'azienda.</a:t>
            </a:r>
            <a:endParaRPr b="0" i="0" sz="1700" u="none" cap="none" strike="noStrike">
              <a:solidFill>
                <a:srgbClr val="000000"/>
              </a:solidFill>
              <a:latin typeface="Arial"/>
              <a:ea typeface="Arial"/>
              <a:cs typeface="Arial"/>
              <a:sym typeface="Arial"/>
            </a:endParaRPr>
          </a:p>
          <a:p>
            <a:pPr indent="-163130" lvl="1" marL="326261" marR="0" rtl="0" algn="l">
              <a:lnSpc>
                <a:spcPct val="120000"/>
              </a:lnSpc>
              <a:spcBef>
                <a:spcPts val="0"/>
              </a:spcBef>
              <a:spcAft>
                <a:spcPts val="0"/>
              </a:spcAft>
              <a:buClr>
                <a:srgbClr val="000000"/>
              </a:buClr>
              <a:buSzPts val="1700"/>
              <a:buFont typeface="Arial"/>
              <a:buChar char="•"/>
            </a:pPr>
            <a:r>
              <a:rPr b="1" lang="en-US" sz="1700"/>
              <a:t>Che cos'è l'analisi SWOT? </a:t>
            </a:r>
            <a:endParaRPr b="1" sz="1700"/>
          </a:p>
          <a:p>
            <a:pPr indent="0" lvl="0" marL="0" marR="0" rtl="0" algn="l">
              <a:lnSpc>
                <a:spcPct val="120000"/>
              </a:lnSpc>
              <a:spcBef>
                <a:spcPts val="0"/>
              </a:spcBef>
              <a:spcAft>
                <a:spcPts val="0"/>
              </a:spcAft>
              <a:buNone/>
            </a:pPr>
            <a:r>
              <a:rPr b="1" lang="en-US" sz="1700"/>
              <a:t>è l’acronimo di</a:t>
            </a:r>
            <a:r>
              <a:rPr b="0" i="0" lang="en-US" sz="1700" u="none" cap="none" strike="noStrike">
                <a:solidFill>
                  <a:srgbClr val="000000"/>
                </a:solidFill>
                <a:latin typeface="Arial"/>
                <a:ea typeface="Arial"/>
                <a:cs typeface="Arial"/>
                <a:sym typeface="Arial"/>
              </a:rPr>
              <a:t> Strengths, Weaknesses, Opportunities, and Threats.</a:t>
            </a:r>
            <a:endParaRPr b="0" i="0" sz="1700" u="none" cap="none" strike="noStrike">
              <a:solidFill>
                <a:srgbClr val="000000"/>
              </a:solidFill>
              <a:latin typeface="Arial"/>
              <a:ea typeface="Arial"/>
              <a:cs typeface="Arial"/>
              <a:sym typeface="Arial"/>
            </a:endParaRPr>
          </a:p>
        </p:txBody>
      </p:sp>
      <p:sp>
        <p:nvSpPr>
          <p:cNvPr id="834" name="Google Shape;834;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5" name="Google Shape;835;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6" name="Google Shape;836;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7" name="Google Shape;837;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8" name="Google Shape;838;p100"/>
          <p:cNvSpPr txBox="1"/>
          <p:nvPr/>
        </p:nvSpPr>
        <p:spPr>
          <a:xfrm>
            <a:off x="1055184" y="585135"/>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Analisi SWOT</a:t>
            </a:r>
            <a:endParaRPr b="1" i="0" sz="1700" u="none" cap="none" strike="noStrike">
              <a:solidFill>
                <a:srgbClr val="000000"/>
              </a:solidFill>
              <a:latin typeface="Arial"/>
              <a:ea typeface="Arial"/>
              <a:cs typeface="Arial"/>
              <a:sym typeface="Arial"/>
            </a:endParaRPr>
          </a:p>
        </p:txBody>
      </p:sp>
      <p:sp>
        <p:nvSpPr>
          <p:cNvPr id="839" name="Google Shape;839;p100"/>
          <p:cNvSpPr txBox="1"/>
          <p:nvPr/>
        </p:nvSpPr>
        <p:spPr>
          <a:xfrm>
            <a:off x="1620298" y="1800920"/>
            <a:ext cx="8323500" cy="493680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Strengths</a:t>
            </a:r>
            <a:r>
              <a:rPr b="0" i="0" lang="en-US" sz="1700" u="none" cap="none" strike="noStrike">
                <a:solidFill>
                  <a:srgbClr val="000000"/>
                </a:solidFill>
                <a:latin typeface="Arial"/>
                <a:ea typeface="Arial"/>
                <a:cs typeface="Arial"/>
                <a:sym typeface="Arial"/>
              </a:rPr>
              <a:t>: I</a:t>
            </a:r>
            <a:r>
              <a:rPr lang="en-US" sz="1700"/>
              <a:t>dentificare le aree chiave in cui la vostra azienda eccelle, mostrando i suoi vantaggi competitivi e le sue risorse.</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Weaknesses</a:t>
            </a:r>
            <a:r>
              <a:rPr b="0" i="0" lang="en-US" sz="1700" u="none" cap="none" strike="noStrike">
                <a:solidFill>
                  <a:srgbClr val="000000"/>
                </a:solidFill>
                <a:latin typeface="Arial"/>
                <a:ea typeface="Arial"/>
                <a:cs typeface="Arial"/>
                <a:sym typeface="Arial"/>
              </a:rPr>
              <a:t>: </a:t>
            </a:r>
            <a:r>
              <a:rPr lang="en-US" sz="1700"/>
              <a:t>Evidenziare le sfide e i limiti interni che possono ostacolare la crescita o le prestazioni dell'azienda.</a:t>
            </a:r>
            <a:endParaRPr sz="1700"/>
          </a:p>
          <a:p>
            <a:pPr indent="0" lvl="0" marL="0" marR="0" rtl="0" algn="l">
              <a:lnSpc>
                <a:spcPct val="120000"/>
              </a:lnSpc>
              <a:spcBef>
                <a:spcPts val="0"/>
              </a:spcBef>
              <a:spcAft>
                <a:spcPts val="0"/>
              </a:spcAft>
              <a:buNone/>
            </a:pPr>
            <a:r>
              <a:t/>
            </a:r>
            <a:endParaRPr sz="17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Opportunities</a:t>
            </a:r>
            <a:r>
              <a:rPr b="0" i="0" lang="en-US" sz="1700" u="none" cap="none" strike="noStrike">
                <a:solidFill>
                  <a:srgbClr val="000000"/>
                </a:solidFill>
                <a:latin typeface="Arial"/>
                <a:ea typeface="Arial"/>
                <a:cs typeface="Arial"/>
                <a:sym typeface="Arial"/>
              </a:rPr>
              <a:t>: </a:t>
            </a:r>
            <a:r>
              <a:rPr lang="en-US" sz="1700"/>
              <a:t>Esplorare le potenziali vie di espansione e sviluppo, </a:t>
            </a:r>
            <a:r>
              <a:rPr lang="en-US" sz="1700"/>
              <a:t>allineandosi</a:t>
            </a:r>
            <a:r>
              <a:rPr lang="en-US" sz="1700"/>
              <a:t> alle tendenze di mercato emergenti o alle esigenze dei clienti.</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8"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Threats</a:t>
            </a:r>
            <a:r>
              <a:rPr b="0" i="0" lang="en-US" sz="1700" u="none" cap="none" strike="noStrike">
                <a:solidFill>
                  <a:srgbClr val="000000"/>
                </a:solidFill>
                <a:latin typeface="Arial"/>
                <a:ea typeface="Arial"/>
                <a:cs typeface="Arial"/>
                <a:sym typeface="Arial"/>
              </a:rPr>
              <a:t>: </a:t>
            </a:r>
            <a:r>
              <a:rPr lang="en-US" sz="1700"/>
              <a:t> Valutare i fattori esterni che potrebbero comportare rischi o interrompere le operazioni aziendali, garantendo una gestione proattiva dei rischi.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49" name="Google Shape;849;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0" name="Google Shape;850;p101"/>
          <p:cNvSpPr txBox="1"/>
          <p:nvPr/>
        </p:nvSpPr>
        <p:spPr>
          <a:xfrm>
            <a:off x="1062393" y="336961"/>
            <a:ext cx="8591141"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SWOT Analysis</a:t>
            </a:r>
            <a:endParaRPr b="1" i="0" sz="1403" u="none" cap="none" strike="noStrike">
              <a:solidFill>
                <a:srgbClr val="000000"/>
              </a:solidFill>
              <a:latin typeface="Arial"/>
              <a:ea typeface="Arial"/>
              <a:cs typeface="Arial"/>
              <a:sym typeface="Arial"/>
            </a:endParaRPr>
          </a:p>
        </p:txBody>
      </p:sp>
      <p:sp>
        <p:nvSpPr>
          <p:cNvPr id="851" name="Google Shape;851;p101"/>
          <p:cNvSpPr txBox="1"/>
          <p:nvPr/>
        </p:nvSpPr>
        <p:spPr>
          <a:xfrm>
            <a:off x="1829052" y="5835288"/>
            <a:ext cx="7057672" cy="33316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sng" cap="none" strike="noStrike">
                <a:solidFill>
                  <a:schemeClr val="hlink"/>
                </a:solidFill>
                <a:latin typeface="Arial"/>
                <a:ea typeface="Arial"/>
                <a:cs typeface="Arial"/>
                <a:sym typeface="Arial"/>
                <a:hlinkClick r:id="rId5"/>
              </a:rPr>
              <a:t>How to Do a SWOT Analysis (With Examples &amp; Free Template!)</a:t>
            </a:r>
            <a:endParaRPr b="1" i="0" sz="1403" u="none" cap="none" strike="noStrike">
              <a:solidFill>
                <a:srgbClr val="000000"/>
              </a:solidFill>
              <a:latin typeface="Arial"/>
              <a:ea typeface="Arial"/>
              <a:cs typeface="Arial"/>
              <a:sym typeface="Arial"/>
            </a:endParaRPr>
          </a:p>
        </p:txBody>
      </p:sp>
      <p:sp>
        <p:nvSpPr>
          <p:cNvPr id="852" name="Google Shape;852;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2" name="Google Shape;862;p102"/>
          <p:cNvSpPr/>
          <p:nvPr/>
        </p:nvSpPr>
        <p:spPr>
          <a:xfrm>
            <a:off x="7974568" y="491380"/>
            <a:ext cx="1386055" cy="1457089"/>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3" name="Google Shape;863;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4" name="Google Shape;864;p102"/>
          <p:cNvSpPr txBox="1"/>
          <p:nvPr/>
        </p:nvSpPr>
        <p:spPr>
          <a:xfrm>
            <a:off x="768979" y="718741"/>
            <a:ext cx="8591100" cy="2616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Valutazione e gestione del rischio</a:t>
            </a:r>
            <a:endParaRPr b="1" i="0" sz="1700" u="none" cap="none" strike="noStrike">
              <a:solidFill>
                <a:srgbClr val="000000"/>
              </a:solidFill>
              <a:latin typeface="Arial"/>
              <a:ea typeface="Arial"/>
              <a:cs typeface="Arial"/>
              <a:sym typeface="Arial"/>
            </a:endParaRPr>
          </a:p>
        </p:txBody>
      </p:sp>
      <p:sp>
        <p:nvSpPr>
          <p:cNvPr id="865" name="Google Shape;865;p102"/>
          <p:cNvSpPr txBox="1"/>
          <p:nvPr/>
        </p:nvSpPr>
        <p:spPr>
          <a:xfrm>
            <a:off x="616249" y="1441101"/>
            <a:ext cx="8450400" cy="4029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b="1" lang="en-US" sz="1700"/>
              <a:t>Il processo di gestione del rischio prevede cinque fasi fondamentali:</a:t>
            </a:r>
            <a:endParaRPr b="1" sz="1700"/>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rPr lang="en-US" sz="1700"/>
              <a:t>1. Identificazione del rischio: Identificare i rischi potenziali che potrebbero colpire l'organizzazione attraverso un brainstorming e un'analisi delle tendenze.</a:t>
            </a:r>
            <a:endParaRPr sz="1700"/>
          </a:p>
          <a:p>
            <a:pPr indent="0" lvl="0" marL="0" rtl="0" algn="l">
              <a:lnSpc>
                <a:spcPct val="120000"/>
              </a:lnSpc>
              <a:spcBef>
                <a:spcPts val="0"/>
              </a:spcBef>
              <a:spcAft>
                <a:spcPts val="0"/>
              </a:spcAft>
              <a:buClr>
                <a:schemeClr val="dk1"/>
              </a:buClr>
              <a:buSzPts val="1100"/>
              <a:buFont typeface="Arial"/>
              <a:buNone/>
            </a:pPr>
            <a:r>
              <a:rPr lang="en-US" sz="1700"/>
              <a:t>2. Analisi del rischio: Valutare la probabilità e l'impatto di ciascun rischio, </a:t>
            </a:r>
            <a:r>
              <a:rPr lang="en-US" sz="1700"/>
              <a:t>classificando</a:t>
            </a:r>
            <a:r>
              <a:rPr lang="en-US" sz="1700"/>
              <a:t> di conseguenza.</a:t>
            </a:r>
            <a:endParaRPr sz="1700"/>
          </a:p>
          <a:p>
            <a:pPr indent="0" lvl="0" marL="0" rtl="0" algn="l">
              <a:lnSpc>
                <a:spcPct val="120000"/>
              </a:lnSpc>
              <a:spcBef>
                <a:spcPts val="0"/>
              </a:spcBef>
              <a:spcAft>
                <a:spcPts val="0"/>
              </a:spcAft>
              <a:buClr>
                <a:schemeClr val="dk1"/>
              </a:buClr>
              <a:buSzPts val="1100"/>
              <a:buFont typeface="Arial"/>
              <a:buNone/>
            </a:pPr>
            <a:r>
              <a:rPr lang="en-US" sz="1700"/>
              <a:t>3. Controllo del rischio: Attuare misure per mitigare o eliminare i rischi identificati, che possono comportare modifiche ai processi o investimenti.</a:t>
            </a:r>
            <a:endParaRPr sz="1700"/>
          </a:p>
          <a:p>
            <a:pPr indent="0" lvl="0" marL="0" rtl="0" algn="l">
              <a:lnSpc>
                <a:spcPct val="120000"/>
              </a:lnSpc>
              <a:spcBef>
                <a:spcPts val="0"/>
              </a:spcBef>
              <a:spcAft>
                <a:spcPts val="0"/>
              </a:spcAft>
              <a:buClr>
                <a:schemeClr val="dk1"/>
              </a:buClr>
              <a:buSzPts val="1100"/>
              <a:buFont typeface="Arial"/>
              <a:buNone/>
            </a:pPr>
            <a:r>
              <a:rPr lang="en-US" sz="1700"/>
              <a:t>4. Finanziamento del rischio: Stanziare fondi per coprire i rischi potenziali attraverso assicurazioni, fondi di riserva o autoassicurazione.</a:t>
            </a:r>
            <a:endParaRPr sz="1700"/>
          </a:p>
          <a:p>
            <a:pPr indent="0" lvl="0" marL="0" rtl="0" algn="l">
              <a:lnSpc>
                <a:spcPct val="120000"/>
              </a:lnSpc>
              <a:spcBef>
                <a:spcPts val="0"/>
              </a:spcBef>
              <a:spcAft>
                <a:spcPts val="0"/>
              </a:spcAft>
              <a:buClr>
                <a:schemeClr val="dk1"/>
              </a:buClr>
              <a:buSzPts val="1100"/>
              <a:buFont typeface="Arial"/>
              <a:buNone/>
            </a:pPr>
            <a:r>
              <a:rPr lang="en-US" sz="1700"/>
              <a:t>5. Gestione dei danni: Gestire le richieste di risarcimento effettive o potenziali derivanti da eventi di rischio, comprese le indagini, le negoziazioni e i pagamenti.</a:t>
            </a:r>
            <a:endParaRPr sz="1700"/>
          </a:p>
          <a:p>
            <a:pPr indent="0" lvl="0" marL="0" marR="0" rtl="0" algn="l">
              <a:lnSpc>
                <a:spcPct val="120000"/>
              </a:lnSpc>
              <a:spcBef>
                <a:spcPts val="0"/>
              </a:spcBef>
              <a:spcAft>
                <a:spcPts val="0"/>
              </a:spcAft>
              <a:buNone/>
            </a:pPr>
            <a:r>
              <a:t/>
            </a:r>
            <a:endParaRPr sz="17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5" name="Google Shape;875;p103"/>
          <p:cNvSpPr txBox="1"/>
          <p:nvPr/>
        </p:nvSpPr>
        <p:spPr>
          <a:xfrm>
            <a:off x="808585" y="924264"/>
            <a:ext cx="8844900" cy="6541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1700"/>
              <a:t>Rischio finanziario</a:t>
            </a:r>
            <a:endParaRPr b="1" i="0" sz="1700" u="none" cap="none" strike="noStrike">
              <a:solidFill>
                <a:srgbClr val="000000"/>
              </a:solidFill>
              <a:latin typeface="Arial"/>
              <a:ea typeface="Arial"/>
              <a:cs typeface="Arial"/>
              <a:sym typeface="Arial"/>
            </a:endParaRPr>
          </a:p>
          <a:p>
            <a:pPr indent="0" lvl="0" marL="0" rtl="0" algn="just">
              <a:lnSpc>
                <a:spcPct val="120000"/>
              </a:lnSpc>
              <a:spcBef>
                <a:spcPts val="0"/>
              </a:spcBef>
              <a:spcAft>
                <a:spcPts val="0"/>
              </a:spcAft>
              <a:buClr>
                <a:schemeClr val="dk1"/>
              </a:buClr>
              <a:buSzPts val="1100"/>
              <a:buFont typeface="Arial"/>
              <a:buNone/>
            </a:pPr>
            <a:r>
              <a:rPr lang="en-US" sz="1700"/>
              <a:t>Gli imprenditori sono amanti del rischio, spinti dalla visione di colmare le lacune del settore. </a:t>
            </a:r>
            <a:endParaRPr sz="1700"/>
          </a:p>
          <a:p>
            <a:pPr indent="0" lvl="0" marL="0" rtl="0" algn="just">
              <a:lnSpc>
                <a:spcPct val="120000"/>
              </a:lnSpc>
              <a:spcBef>
                <a:spcPts val="0"/>
              </a:spcBef>
              <a:spcAft>
                <a:spcPts val="0"/>
              </a:spcAft>
              <a:buSzPts val="1100"/>
              <a:buNone/>
            </a:pPr>
            <a:r>
              <a:rPr lang="en-US" sz="1700"/>
              <a:t>Spesso lasciano un lavoro stabile per lanciare un'impresa, affrontando incertezze come l'instabilità del reddito e la limitatezza del tempo a disposizione. Prima di iniziare, devono valutare e minimizzare i rischi più comuni.</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Rischio strategico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Il rischio strategico si verifica quando i cambiamenti del mercato o dell'ambiente rendono inefficaci le strategie scelte, compromettendo la capacità di un'azienda di soddisfare i propri benchmark e indicatori di performance chiave (KPI).</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Rischio tecnologico</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lang="en-US" sz="1700"/>
              <a:t>Il rischio tecnologico comporta l'adattamento alle tecnologie emergenti, che possono essere dirompenti e richiedere investimenti significativi in nuovi sistemi e processi, con un impatto sulla performance finanziaria.</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lang="en-US" sz="1700"/>
              <a:t>Rischio di mercato</a:t>
            </a:r>
            <a:endParaRPr b="1" i="0" sz="1700" u="none" cap="none" strike="noStrike">
              <a:solidFill>
                <a:srgbClr val="000000"/>
              </a:solidFill>
              <a:latin typeface="Arial"/>
              <a:ea typeface="Arial"/>
              <a:cs typeface="Arial"/>
              <a:sym typeface="Arial"/>
            </a:endParaRPr>
          </a:p>
          <a:p>
            <a:pPr indent="0" lvl="0" marL="0" rtl="0" algn="just">
              <a:lnSpc>
                <a:spcPct val="120000"/>
              </a:lnSpc>
              <a:spcBef>
                <a:spcPts val="0"/>
              </a:spcBef>
              <a:spcAft>
                <a:spcPts val="0"/>
              </a:spcAft>
              <a:buClr>
                <a:schemeClr val="dk1"/>
              </a:buClr>
              <a:buSzPts val="1100"/>
              <a:buFont typeface="Arial"/>
              <a:buNone/>
            </a:pPr>
            <a:r>
              <a:rPr lang="en-US" sz="1700"/>
              <a:t>Il rischio di mercato comprende vari fattori, tra cui le fluttuazioni economiche, le tendenze del mercato e le azioni dei concorrenti, tutti fattori che possono influire sulla domanda e sul successo di un prodotto o di un servizio, rendendo necessaria un'analisi approfondita del mercato da parte degli imprenditori.</a:t>
            </a:r>
            <a:endParaRPr sz="1700"/>
          </a:p>
          <a:p>
            <a:pPr indent="0" lvl="0" marL="0" rtl="0" algn="just">
              <a:lnSpc>
                <a:spcPct val="120000"/>
              </a:lnSpc>
              <a:spcBef>
                <a:spcPts val="0"/>
              </a:spcBef>
              <a:spcAft>
                <a:spcPts val="0"/>
              </a:spcAft>
              <a:buClr>
                <a:schemeClr val="dk1"/>
              </a:buClr>
              <a:buSzPts val="1100"/>
              <a:buFont typeface="Arial"/>
              <a:buNone/>
            </a:pPr>
            <a:r>
              <a:t/>
            </a:r>
            <a:endParaRPr sz="1700"/>
          </a:p>
          <a:p>
            <a:pPr indent="0" lvl="0" marL="0" marR="0" rtl="0" algn="just">
              <a:lnSpc>
                <a:spcPct val="120000"/>
              </a:lnSpc>
              <a:spcBef>
                <a:spcPts val="0"/>
              </a:spcBef>
              <a:spcAft>
                <a:spcPts val="0"/>
              </a:spcAft>
              <a:buNone/>
            </a:pPr>
            <a:r>
              <a:t/>
            </a:r>
            <a:endParaRPr sz="1700"/>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6" name="Google Shape;876;p103"/>
          <p:cNvSpPr txBox="1"/>
          <p:nvPr/>
        </p:nvSpPr>
        <p:spPr>
          <a:xfrm>
            <a:off x="1062318" y="563434"/>
            <a:ext cx="8591100" cy="8898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b="1" lang="en-US" sz="1700"/>
              <a:t>Identificazione dei rischi</a:t>
            </a:r>
            <a:endParaRPr b="1" sz="1700"/>
          </a:p>
          <a:p>
            <a:pPr indent="0" lvl="0" marL="0" rtl="0" algn="ctr">
              <a:lnSpc>
                <a:spcPct val="120000"/>
              </a:lnSpc>
              <a:spcBef>
                <a:spcPts val="0"/>
              </a:spcBef>
              <a:spcAft>
                <a:spcPts val="0"/>
              </a:spcAft>
              <a:buClr>
                <a:schemeClr val="dk1"/>
              </a:buClr>
              <a:buSzPts val="1100"/>
              <a:buFont typeface="Arial"/>
              <a:buNone/>
            </a:pPr>
            <a:r>
              <a:t/>
            </a:r>
            <a:endParaRPr b="1" sz="1700"/>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86" name="Google Shape;886;p104"/>
          <p:cNvSpPr txBox="1"/>
          <p:nvPr/>
        </p:nvSpPr>
        <p:spPr>
          <a:xfrm>
            <a:off x="761428" y="879659"/>
            <a:ext cx="8880000" cy="58614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Font typeface="Arial"/>
              <a:buNone/>
            </a:pPr>
            <a:r>
              <a:rPr b="1" lang="en-US" sz="1600">
                <a:solidFill>
                  <a:schemeClr val="dk1"/>
                </a:solidFill>
              </a:rPr>
              <a:t>Rischio competitivo</a:t>
            </a:r>
            <a:endParaRPr b="1" sz="1600">
              <a:solidFill>
                <a:schemeClr val="dk1"/>
              </a:solidFill>
            </a:endParaRPr>
          </a:p>
          <a:p>
            <a:pPr indent="0" lvl="0" marL="0" rtl="0" algn="just">
              <a:lnSpc>
                <a:spcPct val="120000"/>
              </a:lnSpc>
              <a:spcBef>
                <a:spcPts val="0"/>
              </a:spcBef>
              <a:spcAft>
                <a:spcPts val="0"/>
              </a:spcAft>
              <a:buClr>
                <a:schemeClr val="dk1"/>
              </a:buClr>
              <a:buFont typeface="Arial"/>
              <a:buNone/>
            </a:pPr>
            <a:r>
              <a:rPr lang="en-US" sz="1600">
                <a:solidFill>
                  <a:schemeClr val="dk1"/>
                </a:solidFill>
              </a:rPr>
              <a:t>Gli imprenditori devono valutare il rischio competitivo, che comprende la valutazione della domanda di mercato attraverso la presenza dei concorrenti, la comprensione della saturazione del mercato con i concorrenti più grandi e la salvaguardia delle innovazioni attraverso i brevetti per mitigare le potenziali minacce.</a:t>
            </a:r>
            <a:endParaRPr sz="1600">
              <a:solidFill>
                <a:schemeClr val="dk1"/>
              </a:solidFill>
            </a:endParaRPr>
          </a:p>
          <a:p>
            <a:pPr indent="0" lvl="0" marL="0" rtl="0" algn="just">
              <a:lnSpc>
                <a:spcPct val="120000"/>
              </a:lnSpc>
              <a:spcBef>
                <a:spcPts val="0"/>
              </a:spcBef>
              <a:spcAft>
                <a:spcPts val="0"/>
              </a:spcAft>
              <a:buClr>
                <a:schemeClr val="dk1"/>
              </a:buClr>
              <a:buFont typeface="Arial"/>
              <a:buNone/>
            </a:pPr>
            <a:r>
              <a:t/>
            </a:r>
            <a:endParaRPr sz="1600">
              <a:solidFill>
                <a:schemeClr val="dk1"/>
              </a:solidFill>
            </a:endParaRPr>
          </a:p>
          <a:p>
            <a:pPr indent="0" lvl="0" marL="0" rtl="0" algn="just">
              <a:lnSpc>
                <a:spcPct val="120000"/>
              </a:lnSpc>
              <a:spcBef>
                <a:spcPts val="0"/>
              </a:spcBef>
              <a:spcAft>
                <a:spcPts val="0"/>
              </a:spcAft>
              <a:buClr>
                <a:schemeClr val="dk1"/>
              </a:buClr>
              <a:buFont typeface="Arial"/>
              <a:buNone/>
            </a:pPr>
            <a:r>
              <a:rPr b="1" lang="en-US" sz="1600">
                <a:solidFill>
                  <a:schemeClr val="dk1"/>
                </a:solidFill>
              </a:rPr>
              <a:t>Rischio di reputazione </a:t>
            </a:r>
            <a:endParaRPr b="1" sz="1600">
              <a:solidFill>
                <a:schemeClr val="dk1"/>
              </a:solidFill>
            </a:endParaRPr>
          </a:p>
          <a:p>
            <a:pPr indent="0" lvl="0" marL="0" rtl="0" algn="just">
              <a:lnSpc>
                <a:spcPct val="120000"/>
              </a:lnSpc>
              <a:spcBef>
                <a:spcPts val="0"/>
              </a:spcBef>
              <a:spcAft>
                <a:spcPts val="0"/>
              </a:spcAft>
              <a:buClr>
                <a:schemeClr val="dk1"/>
              </a:buClr>
              <a:buFont typeface="Arial"/>
              <a:buNone/>
            </a:pPr>
            <a:r>
              <a:rPr lang="en-US" sz="1600">
                <a:solidFill>
                  <a:schemeClr val="dk1"/>
                </a:solidFill>
              </a:rPr>
              <a:t>Il rischio reputazionale è fondamentale per le nuove imprese, in quanto le prime esperienze dei clienti possono avere un impatto significativo sulla percezione del marchio, con i social media che amplificano gli effetti del feedback; una gestione efficace comporta una comunicazione proattiva, la creazione di relazioni e strategie di coinvolgimento dei consumatori.</a:t>
            </a:r>
            <a:endParaRPr sz="1600">
              <a:solidFill>
                <a:schemeClr val="dk1"/>
              </a:solidFill>
            </a:endParaRPr>
          </a:p>
          <a:p>
            <a:pPr indent="0" lvl="0" marL="0" rtl="0" algn="just">
              <a:lnSpc>
                <a:spcPct val="120000"/>
              </a:lnSpc>
              <a:spcBef>
                <a:spcPts val="0"/>
              </a:spcBef>
              <a:spcAft>
                <a:spcPts val="0"/>
              </a:spcAft>
              <a:buNone/>
            </a:pPr>
            <a:r>
              <a:t/>
            </a:r>
            <a:endParaRPr sz="1600">
              <a:solidFill>
                <a:schemeClr val="dk1"/>
              </a:solidFill>
            </a:endParaRPr>
          </a:p>
          <a:p>
            <a:pPr indent="0" lvl="0" marL="0" rtl="0" algn="just">
              <a:lnSpc>
                <a:spcPct val="120000"/>
              </a:lnSpc>
              <a:spcBef>
                <a:spcPts val="0"/>
              </a:spcBef>
              <a:spcAft>
                <a:spcPts val="0"/>
              </a:spcAft>
              <a:buNone/>
            </a:pPr>
            <a:r>
              <a:rPr b="1" lang="en-US" sz="1600">
                <a:solidFill>
                  <a:schemeClr val="dk1"/>
                </a:solidFill>
              </a:rPr>
              <a:t>Rischio ambientale, politico ed economico </a:t>
            </a:r>
            <a:endParaRPr b="1" sz="1600">
              <a:solidFill>
                <a:schemeClr val="dk1"/>
              </a:solidFill>
            </a:endParaRPr>
          </a:p>
          <a:p>
            <a:pPr indent="0" lvl="0" marL="0" rtl="0" algn="just">
              <a:lnSpc>
                <a:spcPct val="120000"/>
              </a:lnSpc>
              <a:spcBef>
                <a:spcPts val="0"/>
              </a:spcBef>
              <a:spcAft>
                <a:spcPts val="0"/>
              </a:spcAft>
              <a:buClr>
                <a:schemeClr val="dk1"/>
              </a:buClr>
              <a:buFont typeface="Arial"/>
              <a:buNone/>
            </a:pPr>
            <a:r>
              <a:rPr lang="en-US" sz="1600">
                <a:solidFill>
                  <a:schemeClr val="dk1"/>
                </a:solidFill>
              </a:rPr>
              <a:t>Gli imprenditori devono affrontare rischi incontrollabili come disastri naturali, instabilità politica e recessione economica, che possono ostacolare il commercio o influenzare la domanda di mercato; settori ad alto rischio come la ristorazione, la vendita al dettaglio e la consulenza possono faticare ad attrarre investitori a causa dei loro tassi di fallimento storici.</a:t>
            </a:r>
            <a:endParaRPr sz="1600">
              <a:solidFill>
                <a:schemeClr val="dk1"/>
              </a:solidFill>
            </a:endParaRPr>
          </a:p>
          <a:p>
            <a:pPr indent="0" lvl="0" marL="0" rtl="0" algn="just">
              <a:lnSpc>
                <a:spcPct val="120000"/>
              </a:lnSpc>
              <a:spcBef>
                <a:spcPts val="0"/>
              </a:spcBef>
              <a:spcAft>
                <a:spcPts val="0"/>
              </a:spcAft>
              <a:buClr>
                <a:schemeClr val="dk1"/>
              </a:buClr>
              <a:buFont typeface="Arial"/>
              <a:buNone/>
            </a:pPr>
            <a:r>
              <a:t/>
            </a:r>
            <a:endParaRPr sz="1600">
              <a:solidFill>
                <a:schemeClr val="dk1"/>
              </a:solidFill>
            </a:endParaRPr>
          </a:p>
          <a:p>
            <a:pPr indent="0" lvl="0" marL="0" rtl="0" algn="just">
              <a:lnSpc>
                <a:spcPct val="120000"/>
              </a:lnSpc>
              <a:spcBef>
                <a:spcPts val="0"/>
              </a:spcBef>
              <a:spcAft>
                <a:spcPts val="0"/>
              </a:spcAft>
              <a:buClr>
                <a:schemeClr val="dk1"/>
              </a:buClr>
              <a:buFont typeface="Arial"/>
              <a:buNone/>
            </a:pPr>
            <a:r>
              <a:rPr lang="en-US" sz="1600">
                <a:solidFill>
                  <a:schemeClr val="dk1"/>
                </a:solidFill>
              </a:rPr>
              <a:t>Sebbene gli imprenditori debbano prevedere di commettere errori costosi, una pianificazione accurata, finanziamenti sufficienti e flessibilità aumentano le probabilità di successo dell'impresa.</a:t>
            </a:r>
            <a:endParaRPr b="1" sz="1600"/>
          </a:p>
        </p:txBody>
      </p:sp>
      <p:sp>
        <p:nvSpPr>
          <p:cNvPr id="887" name="Google Shape;887;p104"/>
          <p:cNvSpPr txBox="1"/>
          <p:nvPr/>
        </p:nvSpPr>
        <p:spPr>
          <a:xfrm>
            <a:off x="1050335" y="563434"/>
            <a:ext cx="8591100" cy="5757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b="1" lang="en-US" sz="1700">
                <a:solidFill>
                  <a:schemeClr val="dk1"/>
                </a:solidFill>
              </a:rPr>
              <a:t>Identificazione dei rischi</a:t>
            </a:r>
            <a:endParaRPr b="1" sz="1700">
              <a:solidFill>
                <a:schemeClr val="dk1"/>
              </a:solidFill>
            </a:endParaRPr>
          </a:p>
          <a:p>
            <a:pPr indent="0" lvl="0" marL="0" marR="0" rtl="0" algn="ctr">
              <a:lnSpc>
                <a:spcPct val="120000"/>
              </a:lnSpc>
              <a:spcBef>
                <a:spcPts val="0"/>
              </a:spcBef>
              <a:spcAft>
                <a:spcPts val="0"/>
              </a:spcAft>
              <a:buNone/>
            </a:pPr>
            <a:r>
              <a:t/>
            </a:r>
            <a:endParaRPr b="1" sz="17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05"/>
          <p:cNvSpPr/>
          <p:nvPr/>
        </p:nvSpPr>
        <p:spPr>
          <a:xfrm>
            <a:off x="-9833" y="-7950"/>
            <a:ext cx="10715697" cy="7578572"/>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7" name="Google Shape;897;p105"/>
          <p:cNvSpPr txBox="1"/>
          <p:nvPr/>
        </p:nvSpPr>
        <p:spPr>
          <a:xfrm>
            <a:off x="895750" y="1150625"/>
            <a:ext cx="8758800" cy="59139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en-US" sz="1700"/>
              <a:t>Per la pianificazione aziendale e lo sviluppo della strategia, sono disponibili numerosi strumenti online, sia con opzioni gratuite che premium. Ecco alcuni degli strumenti che potete utilizzare:</a:t>
            </a:r>
            <a:endParaRPr sz="1700"/>
          </a:p>
          <a:p>
            <a:pPr indent="0" lvl="0" marL="0" rtl="0" algn="l">
              <a:lnSpc>
                <a:spcPct val="120000"/>
              </a:lnSpc>
              <a:spcBef>
                <a:spcPts val="0"/>
              </a:spcBef>
              <a:spcAft>
                <a:spcPts val="0"/>
              </a:spcAft>
              <a:buClr>
                <a:schemeClr val="dk1"/>
              </a:buClr>
              <a:buSzPts val="1100"/>
              <a:buFont typeface="Arial"/>
              <a:buNone/>
            </a:pPr>
            <a:r>
              <a:t/>
            </a:r>
            <a:endParaRPr sz="1700"/>
          </a:p>
          <a:p>
            <a:pPr indent="0" lvl="0" marL="0" rtl="0" algn="l">
              <a:lnSpc>
                <a:spcPct val="120000"/>
              </a:lnSpc>
              <a:spcBef>
                <a:spcPts val="0"/>
              </a:spcBef>
              <a:spcAft>
                <a:spcPts val="0"/>
              </a:spcAft>
              <a:buClr>
                <a:schemeClr val="dk1"/>
              </a:buClr>
              <a:buSzPts val="1100"/>
              <a:buFont typeface="Arial"/>
              <a:buNone/>
            </a:pPr>
            <a:r>
              <a:rPr b="1" lang="en-US" sz="1700"/>
              <a:t>Monday.com: </a:t>
            </a:r>
            <a:r>
              <a:rPr lang="en-US" sz="1700"/>
              <a:t>Si tratta di uno strumento di gestione dei progetti, che consente anche lo sviluppo di piani aziendali grazie alle sue estensioni e alle varie opzioni, fornendo una visione a lungo termine per le vostre idee. Fornisce modelli con possibilità di personalizzazione per allinearsi perfettamente alle vostre esigenze e ai vostri obiettivi.</a:t>
            </a:r>
            <a:endParaRPr sz="1700"/>
          </a:p>
          <a:p>
            <a:pPr indent="0" lvl="0" marL="0" rtl="0" algn="l">
              <a:lnSpc>
                <a:spcPct val="120000"/>
              </a:lnSpc>
              <a:spcBef>
                <a:spcPts val="0"/>
              </a:spcBef>
              <a:spcAft>
                <a:spcPts val="0"/>
              </a:spcAft>
              <a:buClr>
                <a:schemeClr val="dk1"/>
              </a:buClr>
              <a:buSzPts val="1100"/>
              <a:buFont typeface="Arial"/>
              <a:buNone/>
            </a:pPr>
            <a:r>
              <a:t/>
            </a:r>
            <a:endParaRPr sz="1700"/>
          </a:p>
          <a:p>
            <a:pPr indent="0" lvl="0" marL="0" rtl="0" algn="l">
              <a:lnSpc>
                <a:spcPct val="120000"/>
              </a:lnSpc>
              <a:spcBef>
                <a:spcPts val="0"/>
              </a:spcBef>
              <a:spcAft>
                <a:spcPts val="0"/>
              </a:spcAft>
              <a:buClr>
                <a:schemeClr val="dk1"/>
              </a:buClr>
              <a:buSzPts val="1100"/>
              <a:buFont typeface="Arial"/>
              <a:buNone/>
            </a:pPr>
            <a:r>
              <a:rPr b="1" lang="en-US" sz="1700"/>
              <a:t>PlanGuru:</a:t>
            </a:r>
            <a:r>
              <a:rPr lang="en-US" sz="1700"/>
              <a:t> Questo strumento online si presenta con le sue opzioni finanziarie e di budgeting per la vostra attività, consentendovi di entrare nei dettagli quando state pianificando e gestendo la vostra attività. Dispone anche di una biblioteca che vi guida attraverso il processo, insieme a suggerimenti e trucchi per le vostre idee imprenditoriali. </a:t>
            </a:r>
            <a:endParaRPr sz="1700"/>
          </a:p>
          <a:p>
            <a:pPr indent="0" lvl="0" marL="0" rtl="0" algn="l">
              <a:lnSpc>
                <a:spcPct val="120000"/>
              </a:lnSpc>
              <a:spcBef>
                <a:spcPts val="0"/>
              </a:spcBef>
              <a:spcAft>
                <a:spcPts val="0"/>
              </a:spcAft>
              <a:buClr>
                <a:schemeClr val="dk1"/>
              </a:buClr>
              <a:buSzPts val="1100"/>
              <a:buFont typeface="Arial"/>
              <a:buNone/>
            </a:pPr>
            <a:r>
              <a:t/>
            </a:r>
            <a:endParaRPr sz="1700"/>
          </a:p>
          <a:p>
            <a:pPr indent="0" lvl="0" marL="0" rtl="0" algn="l">
              <a:lnSpc>
                <a:spcPct val="120000"/>
              </a:lnSpc>
              <a:spcBef>
                <a:spcPts val="0"/>
              </a:spcBef>
              <a:spcAft>
                <a:spcPts val="0"/>
              </a:spcAft>
              <a:buClr>
                <a:schemeClr val="dk1"/>
              </a:buClr>
              <a:buSzPts val="1100"/>
              <a:buFont typeface="Arial"/>
              <a:buNone/>
            </a:pPr>
            <a:r>
              <a:rPr b="1" lang="en-US" sz="1700"/>
              <a:t>Enloop:</a:t>
            </a:r>
            <a:r>
              <a:rPr lang="en-US" sz="1700"/>
              <a:t> Grazie al suo design interattivo e alla gamma di punteggi per la pianificazione aziendale, Enloop permette agli utenti di progettare facilmente i loro business plan e di fornire informazioni sugli aspetti finanziari. </a:t>
            </a:r>
            <a:endParaRPr sz="1700"/>
          </a:p>
          <a:p>
            <a:pPr indent="0" lvl="0" marL="0" rtl="0" algn="l">
              <a:lnSpc>
                <a:spcPct val="120000"/>
              </a:lnSpc>
              <a:spcBef>
                <a:spcPts val="0"/>
              </a:spcBef>
              <a:spcAft>
                <a:spcPts val="0"/>
              </a:spcAft>
              <a:buClr>
                <a:schemeClr val="dk1"/>
              </a:buClr>
              <a:buSzPts val="1100"/>
              <a:buFont typeface="Arial"/>
              <a:buNone/>
            </a:pPr>
            <a:r>
              <a:t/>
            </a:r>
            <a:endParaRPr sz="1700"/>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p:txBody>
      </p:sp>
      <p:sp>
        <p:nvSpPr>
          <p:cNvPr id="898" name="Google Shape;898;p105"/>
          <p:cNvSpPr/>
          <p:nvPr/>
        </p:nvSpPr>
        <p:spPr>
          <a:xfrm>
            <a:off x="8740202" y="4239754"/>
            <a:ext cx="1564185" cy="1590023"/>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9" name="Google Shape;899;p105"/>
          <p:cNvSpPr txBox="1"/>
          <p:nvPr/>
        </p:nvSpPr>
        <p:spPr>
          <a:xfrm>
            <a:off x="2110350" y="464821"/>
            <a:ext cx="6382200" cy="575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700"/>
              <a:t>Strumenti pratici per lo sviluppo di piani e strategie aziendali online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9" name="Google Shape;909;p106"/>
          <p:cNvSpPr txBox="1"/>
          <p:nvPr/>
        </p:nvSpPr>
        <p:spPr>
          <a:xfrm>
            <a:off x="895761" y="1493585"/>
            <a:ext cx="8909700" cy="4854900"/>
          </a:xfrm>
          <a:prstGeom prst="rect">
            <a:avLst/>
          </a:prstGeom>
          <a:noFill/>
          <a:ln>
            <a:noFill/>
          </a:ln>
        </p:spPr>
        <p:txBody>
          <a:bodyPr anchorCtr="0" anchor="t" bIns="0" lIns="0" spcFirstLastPara="1" rIns="0" wrap="square" tIns="0">
            <a:spAutoFit/>
          </a:bodyPr>
          <a:lstStyle/>
          <a:p>
            <a:pPr indent="0" lvl="0" marL="0" rtl="0" algn="ctr">
              <a:lnSpc>
                <a:spcPct val="120000"/>
              </a:lnSpc>
              <a:spcBef>
                <a:spcPts val="0"/>
              </a:spcBef>
              <a:spcAft>
                <a:spcPts val="0"/>
              </a:spcAft>
              <a:buClr>
                <a:schemeClr val="dk1"/>
              </a:buClr>
              <a:buSzPts val="1100"/>
              <a:buFont typeface="Arial"/>
              <a:buNone/>
            </a:pPr>
            <a:r>
              <a:rPr lang="en-US" sz="1900"/>
              <a:t>In questo modulo abbiamo esplorato i componenti critici della pianificazione strategica aziendale, dalla definizione degli obiettivi alla comprensione delle dinamiche di mercato e all'analisi della concorrenza.</a:t>
            </a:r>
            <a:endParaRPr sz="1900"/>
          </a:p>
          <a:p>
            <a:pPr indent="0" lvl="0" marL="0" rtl="0" algn="ctr">
              <a:lnSpc>
                <a:spcPct val="120000"/>
              </a:lnSpc>
              <a:spcBef>
                <a:spcPts val="0"/>
              </a:spcBef>
              <a:spcAft>
                <a:spcPts val="0"/>
              </a:spcAft>
              <a:buClr>
                <a:schemeClr val="dk1"/>
              </a:buClr>
              <a:buSzPts val="1100"/>
              <a:buFont typeface="Arial"/>
              <a:buNone/>
            </a:pPr>
            <a:r>
              <a:t/>
            </a:r>
            <a:endParaRPr sz="1900"/>
          </a:p>
          <a:p>
            <a:pPr indent="0" lvl="0" marL="0" rtl="0" algn="ctr">
              <a:lnSpc>
                <a:spcPct val="120000"/>
              </a:lnSpc>
              <a:spcBef>
                <a:spcPts val="0"/>
              </a:spcBef>
              <a:spcAft>
                <a:spcPts val="0"/>
              </a:spcAft>
              <a:buClr>
                <a:schemeClr val="dk1"/>
              </a:buClr>
              <a:buSzPts val="1100"/>
              <a:buFont typeface="Arial"/>
              <a:buNone/>
            </a:pPr>
            <a:r>
              <a:rPr lang="en-US" sz="1900"/>
              <a:t>La pianificazione aziendale funge da tabella di marcia vitale, guidando le aziende verso i loro obiettivi e garantendo l'adattabilità in un ambiente di mercato dinamico.</a:t>
            </a:r>
            <a:endParaRPr sz="1900"/>
          </a:p>
          <a:p>
            <a:pPr indent="0" lvl="0" marL="0" rtl="0" algn="ctr">
              <a:lnSpc>
                <a:spcPct val="120000"/>
              </a:lnSpc>
              <a:spcBef>
                <a:spcPts val="0"/>
              </a:spcBef>
              <a:spcAft>
                <a:spcPts val="0"/>
              </a:spcAft>
              <a:buClr>
                <a:schemeClr val="dk1"/>
              </a:buClr>
              <a:buSzPts val="1100"/>
              <a:buFont typeface="Arial"/>
              <a:buNone/>
            </a:pPr>
            <a:r>
              <a:t/>
            </a:r>
            <a:endParaRPr sz="1900"/>
          </a:p>
          <a:p>
            <a:pPr indent="0" lvl="0" marL="0" rtl="0" algn="ctr">
              <a:lnSpc>
                <a:spcPct val="120000"/>
              </a:lnSpc>
              <a:spcBef>
                <a:spcPts val="0"/>
              </a:spcBef>
              <a:spcAft>
                <a:spcPts val="0"/>
              </a:spcAft>
              <a:buClr>
                <a:schemeClr val="dk1"/>
              </a:buClr>
              <a:buSzPts val="1100"/>
              <a:buFont typeface="Arial"/>
              <a:buNone/>
            </a:pPr>
            <a:r>
              <a:rPr lang="en-US" sz="1900"/>
              <a:t>In conclusione, è essenziale riconoscere l'importanza di un continuo adattamento e di una revisione periodica delle strategie aziendali per rimanere allineati con l'evoluzione delle tendenze di mercato e degli obiettivi organizzativi.</a:t>
            </a:r>
            <a:endParaRPr sz="1900"/>
          </a:p>
          <a:p>
            <a:pPr indent="0" lvl="0" marL="0" rtl="0" algn="ctr">
              <a:lnSpc>
                <a:spcPct val="120000"/>
              </a:lnSpc>
              <a:spcBef>
                <a:spcPts val="0"/>
              </a:spcBef>
              <a:spcAft>
                <a:spcPts val="0"/>
              </a:spcAft>
              <a:buClr>
                <a:schemeClr val="dk1"/>
              </a:buClr>
              <a:buSzPts val="1100"/>
              <a:buFont typeface="Arial"/>
              <a:buNone/>
            </a:pPr>
            <a:r>
              <a:t/>
            </a:r>
            <a:endParaRPr sz="1900"/>
          </a:p>
          <a:p>
            <a:pPr indent="0" lvl="0" marL="0" rtl="0" algn="ctr">
              <a:lnSpc>
                <a:spcPct val="120000"/>
              </a:lnSpc>
              <a:spcBef>
                <a:spcPts val="0"/>
              </a:spcBef>
              <a:spcAft>
                <a:spcPts val="0"/>
              </a:spcAft>
              <a:buClr>
                <a:schemeClr val="dk1"/>
              </a:buClr>
              <a:buSzPts val="1100"/>
              <a:buFont typeface="Arial"/>
              <a:buNone/>
            </a:pPr>
            <a:r>
              <a:rPr lang="en-US" sz="1900"/>
              <a:t>Nei prossimi moduli approfondiremo gli aspetti cruciali della gestione aziendale, tra cui le strategie di marketing e le tecniche di gestione finanziaria efficace.</a:t>
            </a:r>
            <a:endParaRPr sz="1900"/>
          </a:p>
          <a:p>
            <a:pPr indent="0" lvl="0" marL="0" marR="0" rtl="0" algn="ctr">
              <a:lnSpc>
                <a:spcPct val="120000"/>
              </a:lnSpc>
              <a:spcBef>
                <a:spcPts val="0"/>
              </a:spcBef>
              <a:spcAft>
                <a:spcPts val="0"/>
              </a:spcAft>
              <a:buNone/>
            </a:pPr>
            <a:r>
              <a:t/>
            </a:r>
            <a:endParaRPr sz="1900"/>
          </a:p>
        </p:txBody>
      </p:sp>
      <p:sp>
        <p:nvSpPr>
          <p:cNvPr id="910" name="Google Shape;910;p106"/>
          <p:cNvSpPr txBox="1"/>
          <p:nvPr/>
        </p:nvSpPr>
        <p:spPr>
          <a:xfrm>
            <a:off x="4145749" y="723625"/>
            <a:ext cx="2347200" cy="3693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2400"/>
              <a:t>Conclusione</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6" name="Google Shape;916;p107"/>
          <p:cNvSpPr txBox="1"/>
          <p:nvPr/>
        </p:nvSpPr>
        <p:spPr>
          <a:xfrm>
            <a:off x="1247075" y="1320019"/>
            <a:ext cx="8197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400">
                <a:solidFill>
                  <a:schemeClr val="dk1"/>
                </a:solidFill>
              </a:rPr>
              <a:t>Modulo 5: Marketing e coinvolgimento dei clienti</a:t>
            </a:r>
            <a:endParaRPr b="1" i="0" sz="2400" u="none" cap="none" strike="noStrike">
              <a:solidFill>
                <a:schemeClr val="dk1"/>
              </a:solidFill>
              <a:latin typeface="Arial"/>
              <a:ea typeface="Arial"/>
              <a:cs typeface="Arial"/>
              <a:sym typeface="Arial"/>
            </a:endParaRPr>
          </a:p>
        </p:txBody>
      </p:sp>
      <p:pic>
        <p:nvPicPr>
          <p:cNvPr id="917" name="Google Shape;917;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pic>
        <p:nvPicPr>
          <p:cNvPr id="922" name="Google Shape;922;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3" name="Google Shape;923;p108"/>
          <p:cNvSpPr txBox="1"/>
          <p:nvPr/>
        </p:nvSpPr>
        <p:spPr>
          <a:xfrm>
            <a:off x="968059" y="977030"/>
            <a:ext cx="87558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2400">
                <a:solidFill>
                  <a:schemeClr val="dk1"/>
                </a:solidFill>
              </a:rPr>
              <a:t>Capitolo 1: Marketing incentrato sulla comunità</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2400" u="none" cap="none" strike="noStrike">
              <a:solidFill>
                <a:schemeClr val="dk1"/>
              </a:solidFill>
              <a:latin typeface="Calibri"/>
              <a:ea typeface="Calibri"/>
              <a:cs typeface="Calibri"/>
              <a:sym typeface="Calibri"/>
            </a:endParaRPr>
          </a:p>
        </p:txBody>
      </p:sp>
      <p:sp>
        <p:nvSpPr>
          <p:cNvPr id="924" name="Google Shape;924;p108"/>
          <p:cNvSpPr txBox="1"/>
          <p:nvPr/>
        </p:nvSpPr>
        <p:spPr>
          <a:xfrm>
            <a:off x="968050" y="1623525"/>
            <a:ext cx="8755800" cy="50796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800">
                <a:solidFill>
                  <a:schemeClr val="dk1"/>
                </a:solidFill>
              </a:rPr>
              <a:t>In questo modulo approfondiamo le strategie e le best practice che ruotano attorno alle caratteristiche, ai valori e alle esigenze uniche della comunità locale. Poiché le aziende si sforzano di promuovere connessioni significative e di guidare il successo, la comprensione e l'impegno con la comunità a un livello profondo non sono mai stati così cruciali. </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Il marketing incentrato sulla comunità va oltre gli approcci tradizionali, richiedendo un profondo apprezzamento dei dati demografici locali, delle sfumature culturali e dell'arte di confezionare messaggi che risuonino veramente con la comunità. Attraverso questa esplorazione, ci proponiamo di fornirvi le intuizioni e gli strumenti necessari per sviluppare iniziative di marketing che non solo catturino l'attenzione, ma costruiscano anche relazioni durature nel tessuto dell'ambiente locale.</a:t>
            </a:r>
            <a:endParaRPr sz="1800">
              <a:solidFill>
                <a:schemeClr val="dk1"/>
              </a:solidFill>
            </a:endParaRPr>
          </a:p>
          <a:p>
            <a:pPr indent="0" lvl="0" marL="0" rtl="0" algn="just">
              <a:spcBef>
                <a:spcPts val="0"/>
              </a:spcBef>
              <a:spcAft>
                <a:spcPts val="0"/>
              </a:spcAft>
              <a:buClr>
                <a:schemeClr val="dk1"/>
              </a:buClr>
              <a:buSzPts val="1100"/>
              <a:buFont typeface="Arial"/>
              <a:buNone/>
            </a:pPr>
            <a:r>
              <a:t/>
            </a:r>
            <a:endParaRPr sz="1800">
              <a:solidFill>
                <a:schemeClr val="dk1"/>
              </a:solidFill>
            </a:endParaRPr>
          </a:p>
          <a:p>
            <a:pPr indent="0" lvl="0" marL="0" rtl="0" algn="just">
              <a:spcBef>
                <a:spcPts val="0"/>
              </a:spcBef>
              <a:spcAft>
                <a:spcPts val="0"/>
              </a:spcAft>
              <a:buClr>
                <a:schemeClr val="dk1"/>
              </a:buClr>
              <a:buSzPts val="1100"/>
              <a:buFont typeface="Arial"/>
              <a:buNone/>
            </a:pPr>
            <a:r>
              <a:rPr lang="en-US" sz="1800">
                <a:solidFill>
                  <a:schemeClr val="dk1"/>
                </a:solidFill>
              </a:rPr>
              <a:t>Il concetto di comunità è definito come gruppi di individui che si uniscono attorno a un interesse condiviso. Queste comunità si evolvono sulla base di uno scopo collettivo, legato a valori comuni e alla fiducia. In sostanza, le comunità costituiscono una base vitale per un impegno duraturo e significativo.</a:t>
            </a:r>
            <a:endParaRPr sz="18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800">
              <a:solidFill>
                <a:schemeClr val="dk1"/>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pic>
        <p:nvPicPr>
          <p:cNvPr id="929" name="Google Shape;929;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0" name="Google Shape;930;p109"/>
          <p:cNvSpPr txBox="1"/>
          <p:nvPr/>
        </p:nvSpPr>
        <p:spPr>
          <a:xfrm>
            <a:off x="967963" y="1132183"/>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Capitolo 1: Marketing incentrato sulla comunità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1" name="Google Shape;931;p109"/>
          <p:cNvSpPr txBox="1"/>
          <p:nvPr/>
        </p:nvSpPr>
        <p:spPr>
          <a:xfrm>
            <a:off x="967963" y="2057834"/>
            <a:ext cx="8755800" cy="3693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lang="en-US" sz="1700">
                <a:solidFill>
                  <a:schemeClr val="dk1"/>
                </a:solidFill>
              </a:rPr>
              <a:t>Comprendere i dati demografici locali</a:t>
            </a:r>
            <a:endParaRPr b="1" i="0" sz="1700" u="none" cap="none" strike="noStrike">
              <a:solidFill>
                <a:schemeClr val="dk1"/>
              </a:solidFill>
              <a:latin typeface="Arial"/>
              <a:ea typeface="Arial"/>
              <a:cs typeface="Arial"/>
              <a:sym typeface="Arial"/>
            </a:endParaRPr>
          </a:p>
        </p:txBody>
      </p:sp>
      <p:sp>
        <p:nvSpPr>
          <p:cNvPr id="932" name="Google Shape;932;p109"/>
          <p:cNvSpPr txBox="1"/>
          <p:nvPr/>
        </p:nvSpPr>
        <p:spPr>
          <a:xfrm>
            <a:off x="967963" y="2569573"/>
            <a:ext cx="8755800" cy="3771000"/>
          </a:xfrm>
          <a:prstGeom prst="rect">
            <a:avLst/>
          </a:prstGeom>
          <a:noFill/>
          <a:ln>
            <a:noFill/>
          </a:ln>
        </p:spPr>
        <p:txBody>
          <a:bodyPr anchorCtr="0" anchor="t" bIns="45700" lIns="91425" spcFirstLastPara="1" rIns="91425" wrap="square" tIns="45700">
            <a:spAutoFit/>
          </a:bodyPr>
          <a:lstStyle/>
          <a:p>
            <a:pPr indent="0" lvl="0" marL="457200" rtl="0" algn="just">
              <a:spcBef>
                <a:spcPts val="0"/>
              </a:spcBef>
              <a:spcAft>
                <a:spcPts val="0"/>
              </a:spcAft>
              <a:buNone/>
            </a:pPr>
            <a:r>
              <a:rPr lang="en-US" sz="1700">
                <a:solidFill>
                  <a:schemeClr val="dk1"/>
                </a:solidFill>
              </a:rPr>
              <a:t>La comprensione dei dati demografici della vostra base clienti è fondamentale per la pianificazione aziendale. Questo comprende l'età, il reddito, l'istruzione, l'occupazione, lo stato civile, il sesso e le dimensioni della famiglia. In questo modo si garantisce che i messaggi del servizio raggiungano coloro che ne trarranno veramente beneficio.</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a:p>
            <a:pPr indent="0" lvl="0" marL="457200" rtl="0" algn="just">
              <a:spcBef>
                <a:spcPts val="0"/>
              </a:spcBef>
              <a:spcAft>
                <a:spcPts val="0"/>
              </a:spcAft>
              <a:buNone/>
            </a:pPr>
            <a:r>
              <a:rPr lang="en-US" sz="1700">
                <a:solidFill>
                  <a:schemeClr val="dk1"/>
                </a:solidFill>
              </a:rPr>
              <a:t>Questa analisi fornisce indicazioni sulla capacità di acquisto della comunità. Inoltre, è importante identificare le aziende esistenti che offrono prodotti o servizi simili e analizzare i loro approcci di marketing. </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a:p>
            <a:pPr indent="-342900" lvl="0" marL="457200" rtl="0" algn="just">
              <a:spcBef>
                <a:spcPts val="0"/>
              </a:spcBef>
              <a:spcAft>
                <a:spcPts val="0"/>
              </a:spcAft>
              <a:buClr>
                <a:schemeClr val="dk1"/>
              </a:buClr>
              <a:buSzPts val="1800"/>
              <a:buChar char="➢"/>
            </a:pPr>
            <a:r>
              <a:rPr lang="en-US" sz="1700">
                <a:solidFill>
                  <a:schemeClr val="dk1"/>
                </a:solidFill>
              </a:rPr>
              <a:t>È sufficiente avviare una ricerca online su piattaforme come Google e i social media per identificare le comunità esistenti o potenziali allineate con le offerte della vostra organizzazione. Valutare se il loro interesse è diretto o indiretto.</a:t>
            </a:r>
            <a:endParaRPr sz="17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8" name="Google Shape;938;p110"/>
          <p:cNvSpPr txBox="1"/>
          <p:nvPr/>
        </p:nvSpPr>
        <p:spPr>
          <a:xfrm>
            <a:off x="968059" y="977030"/>
            <a:ext cx="8755800" cy="1139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1: Marketing incentrato sulla comunità</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9" name="Google Shape;939;p110"/>
          <p:cNvSpPr txBox="1"/>
          <p:nvPr/>
        </p:nvSpPr>
        <p:spPr>
          <a:xfrm>
            <a:off x="968050" y="1224000"/>
            <a:ext cx="8755800" cy="877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b="1" sz="1700">
              <a:solidFill>
                <a:schemeClr val="dk1"/>
              </a:solidFill>
            </a:endParaRPr>
          </a:p>
          <a:p>
            <a:pPr indent="0" lvl="0" marL="0" rtl="0" algn="l">
              <a:spcBef>
                <a:spcPts val="0"/>
              </a:spcBef>
              <a:spcAft>
                <a:spcPts val="0"/>
              </a:spcAft>
              <a:buClr>
                <a:schemeClr val="dk1"/>
              </a:buClr>
              <a:buSzPts val="1100"/>
              <a:buFont typeface="Arial"/>
              <a:buNone/>
            </a:pPr>
            <a:r>
              <a:rPr b="1" lang="en-US" sz="1700">
                <a:solidFill>
                  <a:schemeClr val="dk1"/>
                </a:solidFill>
              </a:rPr>
              <a:t>b.    Sfumature e sensibilità culturali </a:t>
            </a:r>
            <a:endParaRPr b="1"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40" name="Google Shape;940;p110"/>
          <p:cNvSpPr txBox="1"/>
          <p:nvPr/>
        </p:nvSpPr>
        <p:spPr>
          <a:xfrm>
            <a:off x="968050" y="1855200"/>
            <a:ext cx="8755800" cy="2201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L'approfondimento delle tradizioni, dei valori e dei costumi della comunità è un passo fondamentale. L'analisi assicura che le aziende comprendano il contesto in cui verranno recepiti i loro messaggi di marketing. </a:t>
            </a:r>
            <a:endParaRPr b="0" i="0" sz="1700" u="none" cap="none" strike="noStrike">
              <a:solidFill>
                <a:schemeClr val="dk1"/>
              </a:solidFill>
              <a:latin typeface="Arial"/>
              <a:ea typeface="Arial"/>
              <a:cs typeface="Arial"/>
              <a:sym typeface="Arial"/>
            </a:endParaRPr>
          </a:p>
          <a:p>
            <a:pPr indent="-342900" lvl="0" marL="457200" rtl="0" algn="just">
              <a:spcBef>
                <a:spcPts val="0"/>
              </a:spcBef>
              <a:spcAft>
                <a:spcPts val="0"/>
              </a:spcAft>
              <a:buClr>
                <a:schemeClr val="dk1"/>
              </a:buClr>
              <a:buSzPts val="1800"/>
              <a:buChar char="➢"/>
            </a:pPr>
            <a:r>
              <a:rPr lang="en-US" sz="1700">
                <a:solidFill>
                  <a:schemeClr val="dk1"/>
                </a:solidFill>
              </a:rPr>
              <a:t>Assicurarsi che il messaggio sia in linea con i valori culturali della comunità, promuovendo un senso di rispetto e apprezzamento culturale. Ciò può significare l'uso di un linguaggio che risuona con la comunità, l'incorporazione di riferimenti locali o l'affrontare sfide specifiche o aspirazioni uniche dell'area.</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p:txBody>
      </p:sp>
      <p:sp>
        <p:nvSpPr>
          <p:cNvPr id="941" name="Google Shape;941;p110"/>
          <p:cNvSpPr txBox="1"/>
          <p:nvPr/>
        </p:nvSpPr>
        <p:spPr>
          <a:xfrm>
            <a:off x="968050" y="415985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 Adozione tecnologica e alfabetizzazione digitale </a:t>
            </a:r>
            <a:endParaRPr b="1" i="0" sz="1700" u="none" cap="none" strike="noStrike">
              <a:solidFill>
                <a:schemeClr val="dk1"/>
              </a:solidFill>
              <a:latin typeface="Arial"/>
              <a:ea typeface="Arial"/>
              <a:cs typeface="Arial"/>
              <a:sym typeface="Arial"/>
            </a:endParaRPr>
          </a:p>
        </p:txBody>
      </p:sp>
      <p:sp>
        <p:nvSpPr>
          <p:cNvPr id="942" name="Google Shape;942;p110"/>
          <p:cNvSpPr txBox="1"/>
          <p:nvPr/>
        </p:nvSpPr>
        <p:spPr>
          <a:xfrm>
            <a:off x="968050" y="4529150"/>
            <a:ext cx="8755800" cy="20505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700">
                <a:solidFill>
                  <a:schemeClr val="dk1"/>
                </a:solidFill>
              </a:rPr>
              <a:t>Il livello di accessibilità alle tecnologie digitali influenza direttamente la portata potenziale degli sforzi di marketing.  I livelli di alfabetizzazione digitale guidano lo sviluppo di contenuti e interfacce di facile utilizzo, mentre la conoscenza delle preferenze per i canali di comunicazione digitali determina le strategie di coinvolgimento dei clienti.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lang="en-US" sz="1700">
                <a:solidFill>
                  <a:schemeClr val="dk1"/>
                </a:solidFill>
              </a:rPr>
              <a:t>Valutare se esiste una volontà prevalente di effettuare acquisti online e in che misura le transazioni online sono integrate nella vita quotidiana. Questa analisi informa le decisioni relative allo sviluppo di iniziative di e-commerce.</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48" name="Google Shape;948;p111"/>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Capitolo 1: Marketing incentrato sulla comunità</a:t>
            </a:r>
            <a:endParaRPr b="0" i="0" sz="1700" u="none" cap="none" strike="noStrike">
              <a:solidFill>
                <a:schemeClr val="dk1"/>
              </a:solidFill>
              <a:latin typeface="Arial"/>
              <a:ea typeface="Arial"/>
              <a:cs typeface="Arial"/>
              <a:sym typeface="Arial"/>
            </a:endParaRPr>
          </a:p>
        </p:txBody>
      </p:sp>
      <p:sp>
        <p:nvSpPr>
          <p:cNvPr id="949" name="Google Shape;949;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50" name="Google Shape;950;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Conclusione del capitolo 1</a:t>
            </a:r>
            <a:endParaRPr b="1" i="0" sz="1700" u="none" cap="none" strike="noStrike">
              <a:solidFill>
                <a:schemeClr val="dk1"/>
              </a:solidFill>
              <a:latin typeface="Arial"/>
              <a:ea typeface="Arial"/>
              <a:cs typeface="Arial"/>
              <a:sym typeface="Arial"/>
            </a:endParaRPr>
          </a:p>
        </p:txBody>
      </p:sp>
      <p:sp>
        <p:nvSpPr>
          <p:cNvPr id="951" name="Google Shape;951;p111"/>
          <p:cNvSpPr txBox="1"/>
          <p:nvPr/>
        </p:nvSpPr>
        <p:spPr>
          <a:xfrm>
            <a:off x="968050" y="5060950"/>
            <a:ext cx="8755800" cy="11940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700">
                <a:solidFill>
                  <a:schemeClr val="dk1"/>
                </a:solidFill>
              </a:rPr>
              <a:t>Adattando le strategie di marketing alle caratteristiche di ciascuna comunità, le aziende possono costruire relazioni solide e ottenere un successo a lungo termine. Il marketing incentrato sulla comunità è un modo per le aziende di prosperare diventando parte integrante delle comunità che servono.</a:t>
            </a:r>
            <a:endParaRPr b="0" i="0" sz="1700" u="none" cap="none" strike="noStrike">
              <a:solidFill>
                <a:schemeClr val="dk1"/>
              </a:solidFill>
              <a:latin typeface="Arial"/>
              <a:ea typeface="Arial"/>
              <a:cs typeface="Arial"/>
              <a:sym typeface="Arial"/>
            </a:endParaRPr>
          </a:p>
        </p:txBody>
      </p:sp>
      <p:pic>
        <p:nvPicPr>
          <p:cNvPr id="952" name="Google Shape;952;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id="957" name="Google Shape;957;p112"/>
          <p:cNvPicPr preferRelativeResize="0"/>
          <p:nvPr/>
        </p:nvPicPr>
        <p:blipFill rotWithShape="1">
          <a:blip r:embed="rId3">
            <a:alphaModFix/>
          </a:blip>
          <a:srcRect b="0" l="0" r="0" t="0"/>
          <a:stretch/>
        </p:blipFill>
        <p:spPr>
          <a:xfrm>
            <a:off x="1407" y="-133350"/>
            <a:ext cx="10688975" cy="7559672"/>
          </a:xfrm>
          <a:prstGeom prst="rect">
            <a:avLst/>
          </a:prstGeom>
          <a:noFill/>
          <a:ln>
            <a:noFill/>
          </a:ln>
        </p:spPr>
      </p:pic>
      <p:sp>
        <p:nvSpPr>
          <p:cNvPr id="958" name="Google Shape;958;p112"/>
          <p:cNvSpPr txBox="1"/>
          <p:nvPr/>
        </p:nvSpPr>
        <p:spPr>
          <a:xfrm>
            <a:off x="967984" y="429455"/>
            <a:ext cx="8755800" cy="1139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rtl="0" algn="ctr">
              <a:spcBef>
                <a:spcPts val="0"/>
              </a:spcBef>
              <a:spcAft>
                <a:spcPts val="0"/>
              </a:spcAft>
              <a:buClr>
                <a:schemeClr val="dk1"/>
              </a:buClr>
              <a:buSzPts val="1100"/>
              <a:buFont typeface="Arial"/>
              <a:buNone/>
            </a:pPr>
            <a:r>
              <a:rPr b="1" lang="en-US" sz="1700">
                <a:solidFill>
                  <a:schemeClr val="dk1"/>
                </a:solidFill>
              </a:rPr>
              <a:t>Capitolo 2: Costruire e sostenere le relazioni con i clienti</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59" name="Google Shape;959;p112"/>
          <p:cNvSpPr txBox="1"/>
          <p:nvPr/>
        </p:nvSpPr>
        <p:spPr>
          <a:xfrm>
            <a:off x="968038" y="1468661"/>
            <a:ext cx="8755800" cy="1139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Per costruire e sostenere le relazioni con i clienti è necessario un approccio multiforme. In questa analisi, esploriamo le strategie fondamentali che le aziende impiegano per coltivare e mantenere legami significativi con i propri clienti, aprendo la strada a un successo duraturo...</a:t>
            </a:r>
            <a:endParaRPr b="0" i="0" sz="1700" u="none" cap="none" strike="noStrike">
              <a:solidFill>
                <a:schemeClr val="dk1"/>
              </a:solidFill>
              <a:latin typeface="Arial"/>
              <a:ea typeface="Arial"/>
              <a:cs typeface="Arial"/>
              <a:sym typeface="Arial"/>
            </a:endParaRPr>
          </a:p>
        </p:txBody>
      </p:sp>
      <p:sp>
        <p:nvSpPr>
          <p:cNvPr id="960" name="Google Shape;960;p112"/>
          <p:cNvSpPr txBox="1"/>
          <p:nvPr/>
        </p:nvSpPr>
        <p:spPr>
          <a:xfrm>
            <a:off x="858838" y="2793133"/>
            <a:ext cx="8865000" cy="3693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lang="en-US" sz="1700">
                <a:solidFill>
                  <a:schemeClr val="dk1"/>
                </a:solidFill>
              </a:rPr>
              <a:t>Coinvolgimento attraverso eventi e iniziative locali</a:t>
            </a:r>
            <a:endParaRPr b="1" i="0" sz="1700" u="none" cap="none" strike="noStrike">
              <a:solidFill>
                <a:schemeClr val="dk1"/>
              </a:solidFill>
              <a:latin typeface="Arial"/>
              <a:ea typeface="Arial"/>
              <a:cs typeface="Arial"/>
              <a:sym typeface="Arial"/>
            </a:endParaRPr>
          </a:p>
        </p:txBody>
      </p:sp>
      <p:sp>
        <p:nvSpPr>
          <p:cNvPr id="961" name="Google Shape;961;p112"/>
          <p:cNvSpPr txBox="1"/>
          <p:nvPr/>
        </p:nvSpPr>
        <p:spPr>
          <a:xfrm>
            <a:off x="968038" y="3162425"/>
            <a:ext cx="8755800" cy="31704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700">
                <a:solidFill>
                  <a:schemeClr val="dk1"/>
                </a:solidFill>
              </a:rPr>
              <a:t>Gli eventi e le iniziative locali fungono da potenti canali di coinvolgimento. La partecipazione attiva alle iniziative locali dimostra l'impegno. Partecipare a eventi e iniziative locali è vantaggioso e offre un'opportunità unica di entrare in contatto con un pubblico eterogeneo e di incontrare persone realmente interessate al proprio settore. </a:t>
            </a:r>
            <a:endParaRPr b="0" i="0" sz="1700" u="none" cap="none" strike="noStrike">
              <a:solidFill>
                <a:schemeClr val="dk1"/>
              </a:solidFill>
              <a:latin typeface="Arial"/>
              <a:ea typeface="Arial"/>
              <a:cs typeface="Arial"/>
              <a:sym typeface="Arial"/>
            </a:endParaRPr>
          </a:p>
          <a:p>
            <a:pPr indent="0" lvl="0" marL="0" rtl="0" algn="just">
              <a:lnSpc>
                <a:spcPct val="107000"/>
              </a:lnSpc>
              <a:spcBef>
                <a:spcPts val="0"/>
              </a:spcBef>
              <a:spcAft>
                <a:spcPts val="0"/>
              </a:spcAft>
              <a:buNone/>
            </a:pPr>
            <a:r>
              <a:t/>
            </a:r>
            <a:endParaRPr sz="1700">
              <a:solidFill>
                <a:schemeClr val="dk1"/>
              </a:solidFill>
            </a:endParaRPr>
          </a:p>
          <a:p>
            <a:pPr indent="-342900" lvl="0" marL="457200" rtl="0" algn="just">
              <a:lnSpc>
                <a:spcPct val="107000"/>
              </a:lnSpc>
              <a:spcBef>
                <a:spcPts val="0"/>
              </a:spcBef>
              <a:spcAft>
                <a:spcPts val="0"/>
              </a:spcAft>
              <a:buClr>
                <a:schemeClr val="dk1"/>
              </a:buClr>
              <a:buSzPts val="1800"/>
              <a:buFont typeface="Calibri"/>
              <a:buChar char="➢"/>
            </a:pPr>
            <a:r>
              <a:rPr lang="en-US" sz="1700">
                <a:solidFill>
                  <a:schemeClr val="dk1"/>
                </a:solidFill>
              </a:rPr>
              <a:t>Impegnarsi attivamente nelle iniziative della comunità per fare della vostra azienda la scelta preferita quando i membri della comunità hanno bisogno di servizi. Trattate gli eventi come spot pubblicitari, cogliendo </a:t>
            </a:r>
            <a:r>
              <a:rPr lang="en-US" sz="1700">
                <a:solidFill>
                  <a:schemeClr val="dk1"/>
                </a:solidFill>
              </a:rPr>
              <a:t>l'opportunità</a:t>
            </a:r>
            <a:r>
              <a:rPr lang="en-US" sz="1700">
                <a:solidFill>
                  <a:schemeClr val="dk1"/>
                </a:solidFill>
              </a:rPr>
              <a:t> di mostrare i vostri progetti in corso. Al di là della promozione, sfruttare queste occasioni per stringere partnership significative e raccogliere spunti per lo sviluppo futuro.</a:t>
            </a:r>
            <a:endParaRPr sz="1700">
              <a:solidFill>
                <a:schemeClr val="dk1"/>
              </a:solidFill>
            </a:endParaRPr>
          </a:p>
          <a:p>
            <a:pPr indent="0" lvl="0" marL="457200" marR="0" rtl="0" algn="just">
              <a:lnSpc>
                <a:spcPct val="107000"/>
              </a:lnSpc>
              <a:spcBef>
                <a:spcPts val="0"/>
              </a:spcBef>
              <a:spcAft>
                <a:spcPts val="0"/>
              </a:spcAft>
              <a:buNone/>
            </a:pPr>
            <a:r>
              <a:t/>
            </a:r>
            <a:endParaRPr sz="1700">
              <a:solidFill>
                <a:schemeClr val="dk1"/>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pic>
        <p:nvPicPr>
          <p:cNvPr id="966" name="Google Shape;966;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7" name="Google Shape;967;p113"/>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Capitolo 2: Costruire e sostenere le relazioni con i clienti</a:t>
            </a:r>
            <a:endParaRPr b="0" i="0" sz="1700" u="none" cap="none" strike="noStrike">
              <a:solidFill>
                <a:schemeClr val="dk1"/>
              </a:solidFill>
              <a:latin typeface="Calibri"/>
              <a:ea typeface="Calibri"/>
              <a:cs typeface="Calibri"/>
              <a:sym typeface="Calibri"/>
            </a:endParaRPr>
          </a:p>
        </p:txBody>
      </p:sp>
      <p:sp>
        <p:nvSpPr>
          <p:cNvPr id="968" name="Google Shape;968;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b. Meccanismi di feedback e soddisfazione del cliente</a:t>
            </a:r>
            <a:endParaRPr b="1" i="0" sz="1700" u="none" cap="none" strike="noStrike">
              <a:solidFill>
                <a:schemeClr val="dk1"/>
              </a:solidFill>
              <a:latin typeface="Calibri"/>
              <a:ea typeface="Calibri"/>
              <a:cs typeface="Calibri"/>
              <a:sym typeface="Calibri"/>
            </a:endParaRPr>
          </a:p>
        </p:txBody>
      </p:sp>
      <p:sp>
        <p:nvSpPr>
          <p:cNvPr id="969" name="Google Shape;969;p113"/>
          <p:cNvSpPr txBox="1"/>
          <p:nvPr/>
        </p:nvSpPr>
        <p:spPr>
          <a:xfrm>
            <a:off x="968050" y="1929550"/>
            <a:ext cx="8755800" cy="40329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Il monitoraggio e gli aggiornamenti regolari sono fondamentali per il successo aziendale. Valutando e adattando continuamente le vostre strategie, potete soddisfare le esigenze dei clienti in continua evoluzione e misurare efficacemente le vostre prestazioni aziendali.</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Le indagini relazionali sono fatte per valutare la soddisfazione e il sentimento dei clienti per un periodo prolungato. Condotte a intervalli regolari, ad esempio trimestrali o annuali, queste indagini consentono di monitorare i cambiamenti e le tendenze della soddisfazione dei clienti nel tempo. I sondaggi sulle transazioni, invece, si concentrano su interazioni specifiche e si focalizzano sull'esperienza immediata del cliente durante una particolare transazione, acquisto o interazione. Condotti poco dopo l'evento, questi sondaggi offrono un feedback tempestivo che può essere cruciale per apportare rapidi miglioramenti e aggiustamenti.</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lang="en-US" sz="1700">
                <a:solidFill>
                  <a:schemeClr val="dk1"/>
                </a:solidFill>
              </a:rPr>
              <a:t>Offrire diversi canali per il feedback, tra cui sondaggi e moduli online, garantisce l'accessibilità e un'ampia partecipazione.</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pic>
        <p:nvPicPr>
          <p:cNvPr id="974" name="Google Shape;974;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5" name="Google Shape;975;p114"/>
          <p:cNvSpPr txBox="1"/>
          <p:nvPr/>
        </p:nvSpPr>
        <p:spPr>
          <a:xfrm>
            <a:off x="968059" y="977030"/>
            <a:ext cx="87558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2: Costruire e sostenere le relazioni con i clienti</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76" name="Google Shape;976;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  Impatto comunitario a lungo termine</a:t>
            </a:r>
            <a:endParaRPr b="1" i="0" sz="1700" u="none" cap="none" strike="noStrike">
              <a:solidFill>
                <a:schemeClr val="dk1"/>
              </a:solidFill>
              <a:latin typeface="Calibri"/>
              <a:ea typeface="Calibri"/>
              <a:cs typeface="Calibri"/>
              <a:sym typeface="Calibri"/>
            </a:endParaRPr>
          </a:p>
        </p:txBody>
      </p:sp>
      <p:sp>
        <p:nvSpPr>
          <p:cNvPr id="977" name="Google Shape;977;p114"/>
          <p:cNvSpPr txBox="1"/>
          <p:nvPr/>
        </p:nvSpPr>
        <p:spPr>
          <a:xfrm>
            <a:off x="968050" y="1931400"/>
            <a:ext cx="8755800" cy="32631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Le aziende raccolgono feedback e adattano le loro strategie di impatto sulla comunità nel tempo. Ciò comporta la valutazione delle iniziative che preparano la comunità ad affrontare sfide, emergenze o fluttuazioni economiche.</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rtl="0" algn="just">
              <a:spcBef>
                <a:spcPts val="0"/>
              </a:spcBef>
              <a:spcAft>
                <a:spcPts val="0"/>
              </a:spcAft>
              <a:buClr>
                <a:schemeClr val="dk1"/>
              </a:buClr>
              <a:buSzPts val="1800"/>
              <a:buChar char="➢"/>
            </a:pPr>
            <a:r>
              <a:rPr lang="en-US" sz="1700">
                <a:solidFill>
                  <a:schemeClr val="dk1"/>
                </a:solidFill>
              </a:rPr>
              <a:t>Esaminare l'efficacia dei programmi di coinvolgimento delle imprese nella comunità, valutando la profondità del coinvolgimento, la collaborazione con gli stakeholder locali e la longevità di questi programmi nel promuovere cambiamenti positivi.</a:t>
            </a:r>
            <a:endParaRPr sz="1700">
              <a:solidFill>
                <a:schemeClr val="dk1"/>
              </a:solidFill>
            </a:endParaRPr>
          </a:p>
          <a:p>
            <a:pPr indent="-342900" lvl="0" marL="457200" rtl="0" algn="just">
              <a:spcBef>
                <a:spcPts val="0"/>
              </a:spcBef>
              <a:spcAft>
                <a:spcPts val="0"/>
              </a:spcAft>
              <a:buClr>
                <a:schemeClr val="dk1"/>
              </a:buClr>
              <a:buSzPts val="1800"/>
              <a:buChar char="➢"/>
            </a:pPr>
            <a:r>
              <a:rPr lang="en-US" sz="1700">
                <a:solidFill>
                  <a:schemeClr val="dk1"/>
                </a:solidFill>
              </a:rPr>
              <a:t>Valutare gli investimenti mirati e strategici effettuati dalle imprese in iniziative, progetti o programmi di sviluppo della comunità. Ciò include la creazione di posti di lavoro, il sostegno alle imprese locali e le iniziative che promuovono un benessere economico duraturo per i membri della comunità. </a:t>
            </a:r>
            <a:endParaRPr sz="1700">
              <a:solidFill>
                <a:schemeClr val="dk1"/>
              </a:solidFill>
            </a:endParaRPr>
          </a:p>
          <a:p>
            <a:pPr indent="0" lvl="0" marL="457200" marR="0" rtl="0" algn="just">
              <a:lnSpc>
                <a:spcPct val="100000"/>
              </a:lnSpc>
              <a:spcBef>
                <a:spcPts val="0"/>
              </a:spcBef>
              <a:spcAft>
                <a:spcPts val="0"/>
              </a:spcAft>
              <a:buNone/>
            </a:pPr>
            <a:r>
              <a:t/>
            </a:r>
            <a:endParaRPr sz="1700">
              <a:solidFill>
                <a:schemeClr val="dk1"/>
              </a:solidFill>
            </a:endParaRPr>
          </a:p>
        </p:txBody>
      </p:sp>
      <p:sp>
        <p:nvSpPr>
          <p:cNvPr id="978" name="Google Shape;978;p114"/>
          <p:cNvSpPr txBox="1"/>
          <p:nvPr/>
        </p:nvSpPr>
        <p:spPr>
          <a:xfrm>
            <a:off x="968000" y="5121125"/>
            <a:ext cx="87558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Conclusione del capitolo 2</a:t>
            </a:r>
            <a:endParaRPr b="1" i="0" sz="1700" u="none" cap="none" strike="noStrike">
              <a:solidFill>
                <a:schemeClr val="dk1"/>
              </a:solidFill>
              <a:latin typeface="Arial"/>
              <a:ea typeface="Arial"/>
              <a:cs typeface="Arial"/>
              <a:sym typeface="Arial"/>
            </a:endParaRPr>
          </a:p>
        </p:txBody>
      </p:sp>
      <p:sp>
        <p:nvSpPr>
          <p:cNvPr id="979" name="Google Shape;979;p114"/>
          <p:cNvSpPr txBox="1"/>
          <p:nvPr/>
        </p:nvSpPr>
        <p:spPr>
          <a:xfrm>
            <a:off x="968000" y="5499100"/>
            <a:ext cx="8755800" cy="12315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Le intuizioni acquisite in questo capitolo sottolineano che il successo della gestione delle relazioni con i clienti va oltre le transazioni; si tratta di costruire un rapporto duraturo, di comprendere l'evoluzione delle esigenze dei clienti e di adattare le strategie per garantire una soddisfazione duratura.</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pic>
        <p:nvPicPr>
          <p:cNvPr id="984" name="Google Shape;984;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5" name="Google Shape;985;p115"/>
          <p:cNvSpPr txBox="1"/>
          <p:nvPr/>
        </p:nvSpPr>
        <p:spPr>
          <a:xfrm>
            <a:off x="968009" y="683080"/>
            <a:ext cx="87558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3: L'arte di creare un marchio</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86" name="Google Shape;986;p115"/>
          <p:cNvSpPr txBox="1"/>
          <p:nvPr/>
        </p:nvSpPr>
        <p:spPr>
          <a:xfrm>
            <a:off x="968050" y="1227950"/>
            <a:ext cx="8755800" cy="14007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lang="en-US" sz="1700"/>
              <a:t>L'arte di creare un marchio è una forza trasformativa, in cui le prime impressioni possono plasmare le relazioni con i clienti. Questo si estende oltre i loghi e gli elementi visivi, mettendo insieme l'essenza dell'identità, dei valori e delle promesse di un'azienda.</a:t>
            </a:r>
            <a:endParaRPr sz="1700"/>
          </a:p>
          <a:p>
            <a:pPr indent="0" lvl="0" marL="0" rtl="0" algn="just">
              <a:spcBef>
                <a:spcPts val="0"/>
              </a:spcBef>
              <a:spcAft>
                <a:spcPts val="0"/>
              </a:spcAft>
              <a:buClr>
                <a:schemeClr val="dk1"/>
              </a:buClr>
              <a:buSzPts val="1100"/>
              <a:buFont typeface="Arial"/>
              <a:buNone/>
            </a:pPr>
            <a:r>
              <a:t/>
            </a:r>
            <a:endParaRPr sz="1700"/>
          </a:p>
          <a:p>
            <a:pPr indent="0" lvl="0" marL="0" marR="0" rtl="0" algn="just">
              <a:lnSpc>
                <a:spcPct val="100000"/>
              </a:lnSpc>
              <a:spcBef>
                <a:spcPts val="0"/>
              </a:spcBef>
              <a:spcAft>
                <a:spcPts val="0"/>
              </a:spcAft>
              <a:buClr>
                <a:srgbClr val="000000"/>
              </a:buClr>
              <a:buSzPts val="1700"/>
              <a:buFont typeface="Arial"/>
              <a:buNone/>
            </a:pPr>
            <a:r>
              <a:t/>
            </a:r>
            <a:endParaRPr sz="1700"/>
          </a:p>
        </p:txBody>
      </p:sp>
      <p:sp>
        <p:nvSpPr>
          <p:cNvPr id="987" name="Google Shape;987;p115"/>
          <p:cNvSpPr txBox="1"/>
          <p:nvPr/>
        </p:nvSpPr>
        <p:spPr>
          <a:xfrm>
            <a:off x="1158800" y="2236375"/>
            <a:ext cx="8374200" cy="461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Arial"/>
              <a:buAutoNum type="alphaLcPeriod"/>
            </a:pPr>
            <a:r>
              <a:rPr b="1" lang="en-US" sz="1700"/>
              <a:t>Definire l'identità del marchio</a:t>
            </a:r>
            <a:endParaRPr b="1" i="0" sz="1700" u="none" cap="none" strike="noStrike">
              <a:solidFill>
                <a:srgbClr val="000000"/>
              </a:solidFill>
              <a:latin typeface="Arial"/>
              <a:ea typeface="Arial"/>
              <a:cs typeface="Arial"/>
              <a:sym typeface="Arial"/>
            </a:endParaRPr>
          </a:p>
        </p:txBody>
      </p:sp>
      <p:sp>
        <p:nvSpPr>
          <p:cNvPr id="988" name="Google Shape;988;p115"/>
          <p:cNvSpPr txBox="1"/>
          <p:nvPr/>
        </p:nvSpPr>
        <p:spPr>
          <a:xfrm>
            <a:off x="968000" y="2890613"/>
            <a:ext cx="4491000" cy="386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lang="en-US" sz="1700">
                <a:solidFill>
                  <a:schemeClr val="dk1"/>
                </a:solidFill>
              </a:rPr>
              <a:t>Si tratta di definire intenzionalmente gli elementi chiave del marchio, tra cui la missione, i valori e la proposta di vendita unica. La missione fornisce lo scopo, i valori danno forma all'identità del marchio e la proposta di vendita unica lo distingue dalla concorrenza.</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lang="en-US" sz="1700">
                <a:solidFill>
                  <a:schemeClr val="dk1"/>
                </a:solidFill>
              </a:rPr>
              <a:t>Condurre una ricerca approfondita per comprendere il vostro pubblico di riferimento, in modo da sapere come il vostro marchio può rispondere alle sue esigenze e connettersi con le sue aspirazioni. </a:t>
            </a:r>
            <a:endParaRPr b="0" i="0" sz="1700" u="none" cap="none" strike="noStrike">
              <a:solidFill>
                <a:schemeClr val="dk1"/>
              </a:solidFill>
              <a:latin typeface="Arial"/>
              <a:ea typeface="Arial"/>
              <a:cs typeface="Arial"/>
              <a:sym typeface="Arial"/>
            </a:endParaRPr>
          </a:p>
        </p:txBody>
      </p:sp>
      <p:pic>
        <p:nvPicPr>
          <p:cNvPr id="989" name="Google Shape;989;p115"/>
          <p:cNvPicPr preferRelativeResize="0"/>
          <p:nvPr/>
        </p:nvPicPr>
        <p:blipFill rotWithShape="1">
          <a:blip r:embed="rId4">
            <a:alphaModFix/>
          </a:blip>
          <a:srcRect b="0" l="0" r="0" t="0"/>
          <a:stretch/>
        </p:blipFill>
        <p:spPr>
          <a:xfrm>
            <a:off x="5689750" y="3115301"/>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id="994" name="Google Shape;994;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5" name="Google Shape;995;p116"/>
          <p:cNvSpPr txBox="1"/>
          <p:nvPr/>
        </p:nvSpPr>
        <p:spPr>
          <a:xfrm>
            <a:off x="968059" y="977030"/>
            <a:ext cx="87558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2: L'arte di creare un marchio</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996" name="Google Shape;996;p116"/>
          <p:cNvSpPr txBox="1"/>
          <p:nvPr/>
        </p:nvSpPr>
        <p:spPr>
          <a:xfrm>
            <a:off x="968050" y="1541075"/>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b. Sviluppare un nome e un logo per il marchio</a:t>
            </a:r>
            <a:endParaRPr b="0" i="0" sz="1700" u="none" cap="none" strike="noStrike">
              <a:solidFill>
                <a:srgbClr val="000000"/>
              </a:solidFill>
              <a:latin typeface="Arial"/>
              <a:ea typeface="Arial"/>
              <a:cs typeface="Arial"/>
              <a:sym typeface="Arial"/>
            </a:endParaRPr>
          </a:p>
        </p:txBody>
      </p:sp>
      <p:sp>
        <p:nvSpPr>
          <p:cNvPr id="997" name="Google Shape;997;p116"/>
          <p:cNvSpPr txBox="1"/>
          <p:nvPr/>
        </p:nvSpPr>
        <p:spPr>
          <a:xfrm>
            <a:off x="1022650" y="2012950"/>
            <a:ext cx="8755800" cy="53064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lang="en-US" sz="1700">
                <a:solidFill>
                  <a:schemeClr val="dk1"/>
                </a:solidFill>
              </a:rPr>
              <a:t>Il nome e il logo del marchio sono fondamentali per una rappresentazione coesa del marchio. Dovrebbero completarsi a vicenda per creare un'identità di marca unificata e memorabile. Un logo visivamente accattivante cattura l'attenzione e crea un'impressione positiva. L'estetica del logo (ad esempio lo schema, il colore e il design) deve trasmettere un messaggio coerente per il marchio.  </a:t>
            </a:r>
            <a:endParaRPr b="0" i="0" sz="1700" u="none" cap="none" strike="noStrike">
              <a:solidFill>
                <a:schemeClr val="dk1"/>
              </a:solidFill>
              <a:latin typeface="Arial"/>
              <a:ea typeface="Arial"/>
              <a:cs typeface="Arial"/>
              <a:sym typeface="Arial"/>
            </a:endParaRPr>
          </a:p>
          <a:p>
            <a:pPr indent="-342900" lvl="0" marL="457200" rtl="0" algn="just">
              <a:spcBef>
                <a:spcPts val="0"/>
              </a:spcBef>
              <a:spcAft>
                <a:spcPts val="0"/>
              </a:spcAft>
              <a:buClr>
                <a:schemeClr val="dk1"/>
              </a:buClr>
              <a:buSzPts val="1800"/>
              <a:buChar char="➢"/>
            </a:pPr>
            <a:r>
              <a:rPr lang="en-US" sz="1700">
                <a:solidFill>
                  <a:schemeClr val="dk1"/>
                </a:solidFill>
              </a:rPr>
              <a:t>Analizzare se la combinazione è facilmente leggibile in diverse applicazioni.</a:t>
            </a:r>
            <a:endParaRPr sz="1700">
              <a:solidFill>
                <a:schemeClr val="dk1"/>
              </a:solidFill>
            </a:endParaRPr>
          </a:p>
          <a:p>
            <a:pPr indent="-342900" lvl="0" marL="457200" rtl="0" algn="just">
              <a:spcBef>
                <a:spcPts val="0"/>
              </a:spcBef>
              <a:spcAft>
                <a:spcPts val="0"/>
              </a:spcAft>
              <a:buClr>
                <a:schemeClr val="dk1"/>
              </a:buClr>
              <a:buSzPts val="1800"/>
              <a:buChar char="➢"/>
            </a:pPr>
            <a:r>
              <a:rPr lang="en-US" sz="1700">
                <a:solidFill>
                  <a:schemeClr val="dk1"/>
                </a:solidFill>
              </a:rPr>
              <a:t>Il logo deve essere un simbolo facilmente riconoscibile e deve evocare le sensazioni che si desidera che il pubblico target associ al marchio.  </a:t>
            </a:r>
            <a:endParaRPr sz="1700">
              <a:solidFill>
                <a:schemeClr val="dk1"/>
              </a:solidFill>
            </a:endParaRPr>
          </a:p>
          <a:p>
            <a:pPr indent="-342900" lvl="0" marL="457200" rtl="0" algn="just">
              <a:spcBef>
                <a:spcPts val="0"/>
              </a:spcBef>
              <a:spcAft>
                <a:spcPts val="0"/>
              </a:spcAft>
              <a:buClr>
                <a:schemeClr val="dk1"/>
              </a:buClr>
              <a:buSzPts val="1800"/>
              <a:buChar char="➢"/>
            </a:pPr>
            <a:r>
              <a:rPr lang="en-US" sz="1700">
                <a:solidFill>
                  <a:schemeClr val="dk1"/>
                </a:solidFill>
              </a:rPr>
              <a:t>Analizzate se rimane efficace anche in bianco e nero, oltre che nei formati digitali e di stampa.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lang="en-US" sz="1700">
                <a:solidFill>
                  <a:schemeClr val="dk1"/>
                </a:solidFill>
              </a:rPr>
              <a:t>Conclusioni capitolo 3</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n-US" sz="1700">
                <a:solidFill>
                  <a:schemeClr val="dk1"/>
                </a:solidFill>
              </a:rPr>
              <a:t>Attraverso il processo di creazione del marchio, un'iniziativa può ottenere un forte riconoscimento. La costruzione del marchio è un processo continuo che richiede una valutazione regolare per mantenere un'immagine coesa del marchio.</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pic>
        <p:nvPicPr>
          <p:cNvPr id="1002" name="Google Shape;1002;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3" name="Google Shape;1003;p117"/>
          <p:cNvSpPr txBox="1"/>
          <p:nvPr/>
        </p:nvSpPr>
        <p:spPr>
          <a:xfrm>
            <a:off x="968059" y="977030"/>
            <a:ext cx="87558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4: Marketing sostenibile</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1004" name="Google Shape;1004;p117"/>
          <p:cNvSpPr txBox="1"/>
          <p:nvPr/>
        </p:nvSpPr>
        <p:spPr>
          <a:xfrm>
            <a:off x="968050" y="1436374"/>
            <a:ext cx="8865000" cy="1400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US" sz="1700">
                <a:solidFill>
                  <a:schemeClr val="dk1"/>
                </a:solidFill>
              </a:rPr>
              <a:t>Il marketing sostenibile va oltre la promozione dei prodotti e si estende alle scelte a beneficio del pianeta e della società. Si tratta di progettare e promuovere prodotti con un impatto ambientale e sociale positivo, essenziali per lo sviluppo sostenibile.</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sz="1700">
              <a:solidFill>
                <a:schemeClr val="dk1"/>
              </a:solidFill>
            </a:endParaRPr>
          </a:p>
        </p:txBody>
      </p:sp>
      <p:sp>
        <p:nvSpPr>
          <p:cNvPr id="1005" name="Google Shape;1005;p117"/>
          <p:cNvSpPr txBox="1"/>
          <p:nvPr/>
        </p:nvSpPr>
        <p:spPr>
          <a:xfrm>
            <a:off x="968050" y="2889250"/>
            <a:ext cx="8755800" cy="3821400"/>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07000"/>
              </a:lnSpc>
              <a:spcBef>
                <a:spcPts val="0"/>
              </a:spcBef>
              <a:spcAft>
                <a:spcPts val="0"/>
              </a:spcAft>
              <a:buClr>
                <a:schemeClr val="dk1"/>
              </a:buClr>
              <a:buSzPts val="1800"/>
              <a:buFont typeface="Arial"/>
              <a:buAutoNum type="alphaLcPeriod"/>
            </a:pPr>
            <a:r>
              <a:rPr b="1" lang="en-US" sz="1700">
                <a:solidFill>
                  <a:schemeClr val="dk1"/>
                </a:solidFill>
              </a:rPr>
              <a:t>Responsabilità sociale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700"/>
              <a:t>Il marketing socialmente responsabile implica pratiche etiche che vanno al di là del profitto, dimostrando un impegno in azioni d'impatto. L'allineamento con i valori sociali crea fiducia e fedeltà nei consumatori. Le aziende etiche sono considerate degne di fiducia e socialmente consapevoli, favorendo un legame più forte con i clienti. Con la crescente consapevolezza dei problemi globali, i consumatori preferiscono le aziende che condividono i loro valori e contribuiscono al benessere della società.</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rtl="0" algn="just">
              <a:spcBef>
                <a:spcPts val="0"/>
              </a:spcBef>
              <a:spcAft>
                <a:spcPts val="0"/>
              </a:spcAft>
              <a:buNone/>
            </a:pPr>
            <a:r>
              <a:t/>
            </a:r>
            <a:endParaRPr sz="1700"/>
          </a:p>
          <a:p>
            <a:pPr indent="-342900" lvl="0" marL="457200" rtl="0" algn="just">
              <a:spcBef>
                <a:spcPts val="0"/>
              </a:spcBef>
              <a:spcAft>
                <a:spcPts val="0"/>
              </a:spcAft>
              <a:buSzPts val="1800"/>
              <a:buChar char="➢"/>
            </a:pPr>
            <a:r>
              <a:rPr lang="en-US" sz="1700"/>
              <a:t>Educare i vostri consumatori sulle questioni sociali che state affrontando e </a:t>
            </a:r>
            <a:r>
              <a:rPr lang="en-US" sz="1700"/>
              <a:t>coinvolgerli</a:t>
            </a:r>
            <a:r>
              <a:rPr lang="en-US" sz="1700"/>
              <a:t> nel processo.</a:t>
            </a:r>
            <a:endParaRPr sz="1700"/>
          </a:p>
          <a:p>
            <a:pPr indent="0" lvl="0" marL="457200" marR="0" rtl="0" algn="just">
              <a:lnSpc>
                <a:spcPct val="100000"/>
              </a:lnSpc>
              <a:spcBef>
                <a:spcPts val="0"/>
              </a:spcBef>
              <a:spcAft>
                <a:spcPts val="0"/>
              </a:spcAft>
              <a:buNone/>
            </a:pPr>
            <a:r>
              <a:t/>
            </a:r>
            <a:endParaRPr sz="1700"/>
          </a:p>
          <a:p>
            <a:pPr indent="-342900" lvl="0" marL="457200" marR="0" rtl="0" algn="just">
              <a:lnSpc>
                <a:spcPct val="100000"/>
              </a:lnSpc>
              <a:spcBef>
                <a:spcPts val="0"/>
              </a:spcBef>
              <a:spcAft>
                <a:spcPts val="0"/>
              </a:spcAft>
              <a:buClr>
                <a:srgbClr val="000000"/>
              </a:buClr>
              <a:buSzPts val="1800"/>
              <a:buFont typeface="Arial"/>
              <a:buChar char="➢"/>
            </a:pPr>
            <a:r>
              <a:rPr lang="en-US" sz="1700"/>
              <a:t>Valutare e misurare regolarmente l'impatto delle vostre iniziative di responsabilità sociale. Utilizzare metriche e dati per mostrare i risultati positivi dei vostri sforzi.</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pic>
        <p:nvPicPr>
          <p:cNvPr id="1010" name="Google Shape;1010;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1" name="Google Shape;1011;p118"/>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700"/>
              <a:buFont typeface="Arial"/>
              <a:buNone/>
            </a:pPr>
            <a:r>
              <a:rPr b="1" lang="en-US" sz="1700">
                <a:solidFill>
                  <a:schemeClr val="dk1"/>
                </a:solidFill>
              </a:rPr>
              <a:t>Capitolo 4: Marketing sostenibile</a:t>
            </a:r>
            <a:endParaRPr b="0" i="0" sz="1700" u="none" cap="none" strike="noStrike">
              <a:solidFill>
                <a:schemeClr val="dk1"/>
              </a:solidFill>
              <a:latin typeface="Calibri"/>
              <a:ea typeface="Calibri"/>
              <a:cs typeface="Calibri"/>
              <a:sym typeface="Calibri"/>
            </a:endParaRPr>
          </a:p>
        </p:txBody>
      </p:sp>
      <p:sp>
        <p:nvSpPr>
          <p:cNvPr id="1012" name="Google Shape;1012;p118"/>
          <p:cNvSpPr txBox="1"/>
          <p:nvPr/>
        </p:nvSpPr>
        <p:spPr>
          <a:xfrm>
            <a:off x="968058" y="158191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b. Iniziative ambientali</a:t>
            </a:r>
            <a:endParaRPr b="0" i="0" sz="1700" u="none" cap="none" strike="noStrike">
              <a:solidFill>
                <a:srgbClr val="000000"/>
              </a:solidFill>
              <a:latin typeface="Arial"/>
              <a:ea typeface="Arial"/>
              <a:cs typeface="Arial"/>
              <a:sym typeface="Arial"/>
            </a:endParaRPr>
          </a:p>
        </p:txBody>
      </p:sp>
      <p:sp>
        <p:nvSpPr>
          <p:cNvPr id="1013" name="Google Shape;1013;p118"/>
          <p:cNvSpPr txBox="1"/>
          <p:nvPr/>
        </p:nvSpPr>
        <p:spPr>
          <a:xfrm>
            <a:off x="968050" y="1951200"/>
            <a:ext cx="8755800" cy="4636200"/>
          </a:xfrm>
          <a:prstGeom prst="rect">
            <a:avLst/>
          </a:prstGeom>
          <a:noFill/>
          <a:ln>
            <a:noFill/>
          </a:ln>
        </p:spPr>
        <p:txBody>
          <a:bodyPr anchorCtr="0" anchor="t" bIns="45700" lIns="91425" spcFirstLastPara="1" rIns="91425" wrap="square" tIns="45700">
            <a:spAutoFit/>
          </a:bodyPr>
          <a:lstStyle/>
          <a:p>
            <a:pPr indent="0" lvl="0" marL="0" rtl="0" algn="just">
              <a:lnSpc>
                <a:spcPct val="107000"/>
              </a:lnSpc>
              <a:spcBef>
                <a:spcPts val="0"/>
              </a:spcBef>
              <a:spcAft>
                <a:spcPts val="0"/>
              </a:spcAft>
              <a:buNone/>
            </a:pPr>
            <a:r>
              <a:rPr lang="en-US" sz="1700">
                <a:solidFill>
                  <a:schemeClr val="dk1"/>
                </a:solidFill>
              </a:rPr>
              <a:t>Pratiche commerciali eco-compatibili:</a:t>
            </a:r>
            <a:endParaRPr sz="1700">
              <a:solidFill>
                <a:schemeClr val="dk1"/>
              </a:solidFill>
            </a:endParaRPr>
          </a:p>
          <a:p>
            <a:pPr indent="-342900" lvl="0" marL="457200" rtl="0" algn="just">
              <a:lnSpc>
                <a:spcPct val="107000"/>
              </a:lnSpc>
              <a:spcBef>
                <a:spcPts val="0"/>
              </a:spcBef>
              <a:spcAft>
                <a:spcPts val="0"/>
              </a:spcAft>
              <a:buClr>
                <a:schemeClr val="dk1"/>
              </a:buClr>
              <a:buSzPts val="1800"/>
              <a:buChar char="➢"/>
            </a:pPr>
            <a:r>
              <a:rPr lang="en-US" sz="1700">
                <a:solidFill>
                  <a:schemeClr val="dk1"/>
                </a:solidFill>
              </a:rPr>
              <a:t>Ridurre, riutilizzare, riciclare: Promuovere la riduzione dei rifiuti, il riutilizzo dei materiali e il riciclaggio.</a:t>
            </a:r>
            <a:endParaRPr sz="1700">
              <a:solidFill>
                <a:schemeClr val="dk1"/>
              </a:solidFill>
            </a:endParaRPr>
          </a:p>
          <a:p>
            <a:pPr indent="0" lvl="0" marL="457200" rtl="0" algn="just">
              <a:lnSpc>
                <a:spcPct val="107000"/>
              </a:lnSpc>
              <a:spcBef>
                <a:spcPts val="0"/>
              </a:spcBef>
              <a:spcAft>
                <a:spcPts val="0"/>
              </a:spcAft>
              <a:buNone/>
            </a:pPr>
            <a:r>
              <a:t/>
            </a:r>
            <a:endParaRPr sz="1700">
              <a:solidFill>
                <a:schemeClr val="dk1"/>
              </a:solidFill>
            </a:endParaRPr>
          </a:p>
          <a:p>
            <a:pPr indent="-342900" lvl="0" marL="457200" rtl="0" algn="just">
              <a:lnSpc>
                <a:spcPct val="107000"/>
              </a:lnSpc>
              <a:spcBef>
                <a:spcPts val="0"/>
              </a:spcBef>
              <a:spcAft>
                <a:spcPts val="0"/>
              </a:spcAft>
              <a:buClr>
                <a:schemeClr val="dk1"/>
              </a:buClr>
              <a:buSzPts val="1800"/>
              <a:buChar char="➢"/>
            </a:pPr>
            <a:r>
              <a:rPr lang="en-US" sz="1700">
                <a:solidFill>
                  <a:schemeClr val="dk1"/>
                </a:solidFill>
              </a:rPr>
              <a:t>Riduzione dell'impronta di carbonio: Guida alla misurazione e alla riduzione dell'impronta di carbonio attraverso l'efficienza energetica e il trasporto sostenibile.</a:t>
            </a:r>
            <a:endParaRPr sz="1700">
              <a:solidFill>
                <a:schemeClr val="dk1"/>
              </a:solidFill>
            </a:endParaRPr>
          </a:p>
          <a:p>
            <a:pPr indent="0" lvl="0" marL="457200" rtl="0" algn="just">
              <a:lnSpc>
                <a:spcPct val="107000"/>
              </a:lnSpc>
              <a:spcBef>
                <a:spcPts val="0"/>
              </a:spcBef>
              <a:spcAft>
                <a:spcPts val="0"/>
              </a:spcAft>
              <a:buNone/>
            </a:pPr>
            <a:r>
              <a:t/>
            </a:r>
            <a:endParaRPr sz="1700">
              <a:solidFill>
                <a:schemeClr val="dk1"/>
              </a:solidFill>
            </a:endParaRPr>
          </a:p>
          <a:p>
            <a:pPr indent="-342900" lvl="0" marL="457200" rtl="0" algn="just">
              <a:lnSpc>
                <a:spcPct val="107000"/>
              </a:lnSpc>
              <a:spcBef>
                <a:spcPts val="0"/>
              </a:spcBef>
              <a:spcAft>
                <a:spcPts val="0"/>
              </a:spcAft>
              <a:buClr>
                <a:schemeClr val="dk1"/>
              </a:buClr>
              <a:buSzPts val="1800"/>
              <a:buChar char="➢"/>
            </a:pPr>
            <a:r>
              <a:rPr lang="en-US" sz="1700">
                <a:solidFill>
                  <a:schemeClr val="dk1"/>
                </a:solidFill>
              </a:rPr>
              <a:t>Catena di approvvigionamento sostenibile: Promuovere materiali ecocompatibili, manodopera equa e impatto dei trasporti ridotto al minimo.</a:t>
            </a:r>
            <a:endParaRPr sz="1700">
              <a:solidFill>
                <a:schemeClr val="dk1"/>
              </a:solidFill>
            </a:endParaRPr>
          </a:p>
          <a:p>
            <a:pPr indent="0" lvl="0" marL="457200" rtl="0" algn="just">
              <a:lnSpc>
                <a:spcPct val="107000"/>
              </a:lnSpc>
              <a:spcBef>
                <a:spcPts val="0"/>
              </a:spcBef>
              <a:spcAft>
                <a:spcPts val="0"/>
              </a:spcAft>
              <a:buNone/>
            </a:pPr>
            <a:r>
              <a:t/>
            </a:r>
            <a:endParaRPr sz="1700">
              <a:solidFill>
                <a:schemeClr val="dk1"/>
              </a:solidFill>
            </a:endParaRPr>
          </a:p>
          <a:p>
            <a:pPr indent="-342900" lvl="0" marL="457200" rtl="0" algn="just">
              <a:lnSpc>
                <a:spcPct val="107000"/>
              </a:lnSpc>
              <a:spcBef>
                <a:spcPts val="0"/>
              </a:spcBef>
              <a:spcAft>
                <a:spcPts val="0"/>
              </a:spcAft>
              <a:buClr>
                <a:schemeClr val="dk1"/>
              </a:buClr>
              <a:buSzPts val="1800"/>
              <a:buChar char="➢"/>
            </a:pPr>
            <a:r>
              <a:rPr lang="en-US" sz="1700">
                <a:solidFill>
                  <a:schemeClr val="dk1"/>
                </a:solidFill>
              </a:rPr>
              <a:t>Imballaggi eco-compatibili: Ridurre i rifiuti, utilizzare materiali biodegradabili ed educare i consumatori a uno smaltimento responsabile.</a:t>
            </a:r>
            <a:endParaRPr sz="1700">
              <a:solidFill>
                <a:schemeClr val="dk1"/>
              </a:solidFill>
            </a:endParaRPr>
          </a:p>
          <a:p>
            <a:pPr indent="0" lvl="0" marL="0" rtl="0" algn="just">
              <a:lnSpc>
                <a:spcPct val="107000"/>
              </a:lnSpc>
              <a:spcBef>
                <a:spcPts val="0"/>
              </a:spcBef>
              <a:spcAft>
                <a:spcPts val="0"/>
              </a:spcAft>
              <a:buNone/>
            </a:pPr>
            <a:r>
              <a:t/>
            </a:r>
            <a:endParaRPr sz="1700">
              <a:solidFill>
                <a:schemeClr val="dk1"/>
              </a:solidFill>
            </a:endParaRPr>
          </a:p>
          <a:p>
            <a:pPr indent="-342900" lvl="0" marL="457200" rtl="0" algn="just">
              <a:lnSpc>
                <a:spcPct val="107000"/>
              </a:lnSpc>
              <a:spcBef>
                <a:spcPts val="0"/>
              </a:spcBef>
              <a:spcAft>
                <a:spcPts val="0"/>
              </a:spcAft>
              <a:buClr>
                <a:schemeClr val="dk1"/>
              </a:buClr>
              <a:buSzPts val="1800"/>
              <a:buChar char="➢"/>
            </a:pPr>
            <a:r>
              <a:rPr lang="en-US" sz="1700">
                <a:solidFill>
                  <a:schemeClr val="dk1"/>
                </a:solidFill>
              </a:rPr>
              <a:t>Innovazione: Rimanere aggiornati sulle nuove tecnologie per la riduzione dell'impatto ambientale e promuovere una cultura dell'adattamento.</a:t>
            </a:r>
            <a:endParaRPr sz="1700">
              <a:solidFill>
                <a:schemeClr val="dk1"/>
              </a:solidFill>
            </a:endParaRPr>
          </a:p>
          <a:p>
            <a:pPr indent="0" lvl="0" marL="0" marR="0" rtl="0" algn="just">
              <a:lnSpc>
                <a:spcPct val="107000"/>
              </a:lnSpc>
              <a:spcBef>
                <a:spcPts val="0"/>
              </a:spcBef>
              <a:spcAft>
                <a:spcPts val="0"/>
              </a:spcAft>
              <a:buNone/>
            </a:pPr>
            <a:r>
              <a:t/>
            </a:r>
            <a:endParaRPr sz="1700">
              <a:solidFill>
                <a:schemeClr val="dk1"/>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pic>
        <p:nvPicPr>
          <p:cNvPr id="1018" name="Google Shape;1018;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9" name="Google Shape;1019;p119"/>
          <p:cNvSpPr txBox="1"/>
          <p:nvPr/>
        </p:nvSpPr>
        <p:spPr>
          <a:xfrm>
            <a:off x="968059" y="977030"/>
            <a:ext cx="87558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Capitolo 4: Marketing sostenibile</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
        <p:nvSpPr>
          <p:cNvPr id="1020" name="Google Shape;1020;p119"/>
          <p:cNvSpPr txBox="1"/>
          <p:nvPr/>
        </p:nvSpPr>
        <p:spPr>
          <a:xfrm>
            <a:off x="968050" y="1644650"/>
            <a:ext cx="8755800" cy="914100"/>
          </a:xfrm>
          <a:prstGeom prst="rect">
            <a:avLst/>
          </a:prstGeom>
          <a:noFill/>
          <a:ln>
            <a:noFill/>
          </a:ln>
        </p:spPr>
        <p:txBody>
          <a:bodyPr anchorCtr="0" anchor="t" bIns="45700" lIns="91425" spcFirstLastPara="1" rIns="91425" wrap="square" tIns="45700">
            <a:spAutoFit/>
          </a:bodyPr>
          <a:lstStyle/>
          <a:p>
            <a:pPr indent="0" lvl="0" marL="0" rtl="0" algn="just">
              <a:lnSpc>
                <a:spcPct val="107000"/>
              </a:lnSpc>
              <a:spcBef>
                <a:spcPts val="0"/>
              </a:spcBef>
              <a:spcAft>
                <a:spcPts val="0"/>
              </a:spcAft>
              <a:buClr>
                <a:schemeClr val="dk1"/>
              </a:buClr>
              <a:buSzPts val="1100"/>
              <a:buFont typeface="Arial"/>
              <a:buNone/>
            </a:pPr>
            <a:r>
              <a:rPr b="1" lang="en-US" sz="1700">
                <a:solidFill>
                  <a:schemeClr val="dk1"/>
                </a:solidFill>
              </a:rPr>
              <a:t>c. Educazione dei consumatori alle scelte sostenibili</a:t>
            </a:r>
            <a:endParaRPr b="1" sz="1700">
              <a:solidFill>
                <a:schemeClr val="dk1"/>
              </a:solidFill>
            </a:endParaRPr>
          </a:p>
          <a:p>
            <a:pPr indent="0" lvl="0" marL="0" rtl="0" algn="just">
              <a:lnSpc>
                <a:spcPct val="107000"/>
              </a:lnSpc>
              <a:spcBef>
                <a:spcPts val="0"/>
              </a:spcBef>
              <a:spcAft>
                <a:spcPts val="0"/>
              </a:spcAft>
              <a:buClr>
                <a:schemeClr val="dk1"/>
              </a:buClr>
              <a:buSzPts val="1100"/>
              <a:buFont typeface="Arial"/>
              <a:buNone/>
            </a:pPr>
            <a:r>
              <a:t/>
            </a:r>
            <a:endParaRPr b="1" sz="1700">
              <a:solidFill>
                <a:schemeClr val="dk1"/>
              </a:solidFill>
            </a:endParaRPr>
          </a:p>
          <a:p>
            <a:pPr indent="0" lvl="0" marL="0" marR="0" rtl="0" algn="just">
              <a:lnSpc>
                <a:spcPct val="107000"/>
              </a:lnSpc>
              <a:spcBef>
                <a:spcPts val="0"/>
              </a:spcBef>
              <a:spcAft>
                <a:spcPts val="0"/>
              </a:spcAft>
              <a:buClr>
                <a:srgbClr val="000000"/>
              </a:buClr>
              <a:buSzPts val="1700"/>
              <a:buFont typeface="Arial"/>
              <a:buNone/>
            </a:pPr>
            <a:r>
              <a:t/>
            </a:r>
            <a:endParaRPr b="1" sz="1700">
              <a:solidFill>
                <a:schemeClr val="dk1"/>
              </a:solidFill>
            </a:endParaRPr>
          </a:p>
        </p:txBody>
      </p:sp>
      <p:sp>
        <p:nvSpPr>
          <p:cNvPr id="1021" name="Google Shape;1021;p119"/>
          <p:cNvSpPr txBox="1"/>
          <p:nvPr/>
        </p:nvSpPr>
        <p:spPr>
          <a:xfrm>
            <a:off x="968050" y="2013950"/>
            <a:ext cx="8865000" cy="460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lang="en-US" sz="1700"/>
              <a:t>Le imprese contribuiscono a creare una base di consumatori più informati e consapevoli concentrandosi sull'educazione dei consumatori alle scelte sostenibili. Ciò comporta la promozione della sostenibilità attraverso varie iniziative</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sz="1700"/>
          </a:p>
          <a:p>
            <a:pPr indent="-342900" lvl="0" marL="457200" rtl="0" algn="l">
              <a:spcBef>
                <a:spcPts val="0"/>
              </a:spcBef>
              <a:spcAft>
                <a:spcPts val="0"/>
              </a:spcAft>
              <a:buSzPts val="1800"/>
              <a:buChar char="➢"/>
            </a:pPr>
            <a:r>
              <a:rPr lang="en-US" sz="1700"/>
              <a:t>Trasparenza dei prodotti: Fornire dettagli chiari sull'impatto ambientale e sociale attraverso etichette, certificazioni e risorse online.</a:t>
            </a:r>
            <a:endParaRPr sz="1700"/>
          </a:p>
          <a:p>
            <a:pPr indent="0" lvl="0" marL="457200" rtl="0" algn="l">
              <a:spcBef>
                <a:spcPts val="0"/>
              </a:spcBef>
              <a:spcAft>
                <a:spcPts val="0"/>
              </a:spcAft>
              <a:buNone/>
            </a:pPr>
            <a:r>
              <a:t/>
            </a:r>
            <a:endParaRPr sz="1700"/>
          </a:p>
          <a:p>
            <a:pPr indent="-342900" lvl="0" marL="457200" rtl="0" algn="l">
              <a:spcBef>
                <a:spcPts val="0"/>
              </a:spcBef>
              <a:spcAft>
                <a:spcPts val="0"/>
              </a:spcAft>
              <a:buSzPts val="1800"/>
              <a:buChar char="➢"/>
            </a:pPr>
            <a:r>
              <a:rPr lang="en-US" sz="1700"/>
              <a:t>Campagne educative: Aumentare la consapevolezza attraverso contenuti come blog, video e infografiche, sottolineando le pratiche eco-compatibili e i vantaggi di una vita sostenibile.</a:t>
            </a:r>
            <a:endParaRPr sz="1700"/>
          </a:p>
          <a:p>
            <a:pPr indent="0" lvl="0" marL="457200" rtl="0" algn="l">
              <a:spcBef>
                <a:spcPts val="0"/>
              </a:spcBef>
              <a:spcAft>
                <a:spcPts val="0"/>
              </a:spcAft>
              <a:buNone/>
            </a:pPr>
            <a:r>
              <a:t/>
            </a:r>
            <a:endParaRPr sz="1700"/>
          </a:p>
          <a:p>
            <a:pPr indent="-342900" lvl="0" marL="457200" rtl="0" algn="l">
              <a:spcBef>
                <a:spcPts val="0"/>
              </a:spcBef>
              <a:spcAft>
                <a:spcPts val="0"/>
              </a:spcAft>
              <a:buSzPts val="1800"/>
              <a:buChar char="➢"/>
            </a:pPr>
            <a:r>
              <a:rPr lang="en-US" sz="1700"/>
              <a:t>Guide online: Sviluppare risorse accessibili su come vivere in modo ecologico, fare acquisti sostenibili e ridurre l'impatto ambientale.</a:t>
            </a:r>
            <a:endParaRPr sz="1700"/>
          </a:p>
          <a:p>
            <a:pPr indent="0" lvl="0" marL="457200" rtl="0" algn="l">
              <a:spcBef>
                <a:spcPts val="0"/>
              </a:spcBef>
              <a:spcAft>
                <a:spcPts val="0"/>
              </a:spcAft>
              <a:buNone/>
            </a:pPr>
            <a:r>
              <a:t/>
            </a:r>
            <a:endParaRPr sz="1700"/>
          </a:p>
          <a:p>
            <a:pPr indent="-342900" lvl="0" marL="457200" rtl="0" algn="l">
              <a:spcBef>
                <a:spcPts val="0"/>
              </a:spcBef>
              <a:spcAft>
                <a:spcPts val="0"/>
              </a:spcAft>
              <a:buSzPts val="1800"/>
              <a:buChar char="➢"/>
            </a:pPr>
            <a:r>
              <a:rPr lang="en-US" sz="1700"/>
              <a:t>Premi sostenibili: Incentivare le decisioni eco-consapevoli con sconti, punti fedeltà o vantaggi esclusivi, rafforzando i comportamenti sostenibili positivi.</a:t>
            </a:r>
            <a:endParaRPr sz="1700"/>
          </a:p>
          <a:p>
            <a:pPr indent="0" lvl="0" marL="457200" marR="0" rtl="0" algn="l">
              <a:lnSpc>
                <a:spcPct val="100000"/>
              </a:lnSpc>
              <a:spcBef>
                <a:spcPts val="0"/>
              </a:spcBef>
              <a:spcAft>
                <a:spcPts val="0"/>
              </a:spcAft>
              <a:buNone/>
            </a:pPr>
            <a:r>
              <a:t/>
            </a:r>
            <a:endParaRPr sz="17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pic>
        <p:nvPicPr>
          <p:cNvPr id="1026" name="Google Shape;1026;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7" name="Google Shape;1027;p120"/>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Capitolo 4: Marketing sostenibile</a:t>
            </a:r>
            <a:endParaRPr b="0" i="0" sz="1700" u="none" cap="none" strike="noStrike">
              <a:solidFill>
                <a:schemeClr val="dk1"/>
              </a:solidFill>
              <a:latin typeface="Calibri"/>
              <a:ea typeface="Calibri"/>
              <a:cs typeface="Calibri"/>
              <a:sym typeface="Calibri"/>
            </a:endParaRPr>
          </a:p>
        </p:txBody>
      </p:sp>
      <p:sp>
        <p:nvSpPr>
          <p:cNvPr id="1028" name="Google Shape;1028;p120"/>
          <p:cNvSpPr txBox="1"/>
          <p:nvPr/>
        </p:nvSpPr>
        <p:spPr>
          <a:xfrm>
            <a:off x="968046" y="1533725"/>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d. Misurazione dell'impatto e miglioramento continuo</a:t>
            </a:r>
            <a:endParaRPr b="1" i="0" sz="1700" u="none" cap="none" strike="noStrike">
              <a:solidFill>
                <a:schemeClr val="dk1"/>
              </a:solidFill>
              <a:latin typeface="Arial"/>
              <a:ea typeface="Arial"/>
              <a:cs typeface="Arial"/>
              <a:sym typeface="Arial"/>
            </a:endParaRPr>
          </a:p>
        </p:txBody>
      </p:sp>
      <p:sp>
        <p:nvSpPr>
          <p:cNvPr id="1029" name="Google Shape;1029;p120"/>
          <p:cNvSpPr txBox="1"/>
          <p:nvPr/>
        </p:nvSpPr>
        <p:spPr>
          <a:xfrm>
            <a:off x="968050" y="1922325"/>
            <a:ext cx="4473300" cy="28902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lang="en-US" sz="1700"/>
              <a:t>Nel perseguire il marketing sostenibile, le aziende devono impegnarsi a misurare l'impatto e a migliorare continuamente. Ciò implica la definizione di chiari indicatori chiave di prestazione (KPI), la quantificazione dei risultati ambientali e sociali e l'esecuzione regolare di verifiche e valutazioni. </a:t>
            </a:r>
            <a:endParaRPr b="0" i="0" sz="1700" u="none" cap="none" strike="noStrike">
              <a:solidFill>
                <a:srgbClr val="000000"/>
              </a:solidFill>
              <a:latin typeface="Arial"/>
              <a:ea typeface="Arial"/>
              <a:cs typeface="Arial"/>
              <a:sym typeface="Arial"/>
            </a:endParaRPr>
          </a:p>
          <a:p>
            <a:pPr indent="-342900" lvl="0" marL="457200" marR="0" rtl="0" algn="just">
              <a:lnSpc>
                <a:spcPct val="107000"/>
              </a:lnSpc>
              <a:spcBef>
                <a:spcPts val="0"/>
              </a:spcBef>
              <a:spcAft>
                <a:spcPts val="0"/>
              </a:spcAft>
              <a:buClr>
                <a:srgbClr val="000000"/>
              </a:buClr>
              <a:buSzPts val="1800"/>
              <a:buFont typeface="Arial"/>
              <a:buChar char="➢"/>
            </a:pPr>
            <a:r>
              <a:rPr lang="en-US" sz="1700"/>
              <a:t>Stabilire meccanismi di feedback specifici per il miglioramento continuo </a:t>
            </a:r>
            <a:endParaRPr b="0" i="0" sz="1700" u="none" cap="none" strike="noStrike">
              <a:solidFill>
                <a:srgbClr val="000000"/>
              </a:solidFill>
              <a:latin typeface="Arial"/>
              <a:ea typeface="Arial"/>
              <a:cs typeface="Arial"/>
              <a:sym typeface="Arial"/>
            </a:endParaRPr>
          </a:p>
        </p:txBody>
      </p:sp>
      <p:pic>
        <p:nvPicPr>
          <p:cNvPr id="1030" name="Google Shape;1030;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pic>
        <p:nvPicPr>
          <p:cNvPr id="1035" name="Google Shape;1035;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6" name="Google Shape;1036;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lang="en-US" sz="2700">
                <a:solidFill>
                  <a:schemeClr val="dk1"/>
                </a:solidFill>
              </a:rPr>
              <a:t>Modulo 6: Gestione finanziaria e finanziamenti </a:t>
            </a:r>
            <a:endParaRPr b="1" i="0" sz="2700" u="none" cap="none" strike="noStrike">
              <a:solidFill>
                <a:schemeClr val="dk1"/>
              </a:solidFill>
              <a:latin typeface="Arial"/>
              <a:ea typeface="Arial"/>
              <a:cs typeface="Arial"/>
              <a:sym typeface="Arial"/>
            </a:endParaRPr>
          </a:p>
        </p:txBody>
      </p:sp>
      <p:pic>
        <p:nvPicPr>
          <p:cNvPr id="1037" name="Google Shape;1037;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pic>
        <p:nvPicPr>
          <p:cNvPr id="1042" name="Google Shape;1042;p122"/>
          <p:cNvPicPr preferRelativeResize="0"/>
          <p:nvPr/>
        </p:nvPicPr>
        <p:blipFill rotWithShape="1">
          <a:blip r:embed="rId3">
            <a:alphaModFix/>
          </a:blip>
          <a:srcRect b="0" l="0" r="0" t="0"/>
          <a:stretch/>
        </p:blipFill>
        <p:spPr>
          <a:xfrm>
            <a:off x="2838" y="-100361"/>
            <a:ext cx="10688975" cy="7559673"/>
          </a:xfrm>
          <a:prstGeom prst="rect">
            <a:avLst/>
          </a:prstGeom>
          <a:noFill/>
          <a:ln>
            <a:noFill/>
          </a:ln>
        </p:spPr>
      </p:pic>
      <p:sp>
        <p:nvSpPr>
          <p:cNvPr id="1043" name="Google Shape;1043;p122"/>
          <p:cNvSpPr txBox="1"/>
          <p:nvPr/>
        </p:nvSpPr>
        <p:spPr>
          <a:xfrm>
            <a:off x="549625" y="502926"/>
            <a:ext cx="9592500" cy="820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Introduzione alla gestione finanziaria</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L'alfabetizzazione finanziaria è la capacità di comprendere e utilizzare efficacemente le competenze finanziarie, tra cui la gestione finanziaria personale, il budget e gli investimenti. Costituisce la base del vostro rapporto con il denaro ed è un percorso di apprendimento che dura tutta la vita. Iniziare presto aumenta le possibilità di successo, perché l'educazione è fondamentale. L'alfabetizzazione finanziaria non si limita a far quadrare il libretto degli assegni, ma implica la comprensione del funzionamento del denaro negli affari e nella vita. </a:t>
            </a:r>
            <a:endParaRPr/>
          </a:p>
          <a:p>
            <a:pPr indent="0" lvl="0" marL="0" rtl="0" algn="l">
              <a:spcBef>
                <a:spcPts val="0"/>
              </a:spcBef>
              <a:spcAft>
                <a:spcPts val="0"/>
              </a:spcAft>
              <a:buClr>
                <a:schemeClr val="dk1"/>
              </a:buClr>
              <a:buSzPts val="1100"/>
              <a:buFont typeface="Arial"/>
              <a:buNone/>
            </a:pPr>
            <a:r>
              <a:rPr lang="en-US" sz="1700">
                <a:solidFill>
                  <a:schemeClr val="dk1"/>
                </a:solidFill>
              </a:rPr>
              <a:t>Ecco alcuni consigli per gestire le vostre finanze:</a:t>
            </a:r>
            <a:endParaRPr sz="1700">
              <a:solidFill>
                <a:schemeClr val="dk1"/>
              </a:solidFi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Bootstrapping: </a:t>
            </a:r>
            <a:r>
              <a:rPr lang="en-US" sz="1700">
                <a:solidFill>
                  <a:schemeClr val="dk1"/>
                </a:solidFill>
              </a:rPr>
              <a:t>Quando si avvia un'impresa, utilizzare il proprio denaro o i fondi di amici e familiari. In questo modo si evita di chiedere prestiti e pagare interessi. Continuare questa pratica il più a lungo possibile.</a:t>
            </a:r>
            <a:endParaRPr/>
          </a:p>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Conformità fiscale</a:t>
            </a:r>
            <a:r>
              <a:rPr b="1" i="0" lang="en-US" sz="1700" u="none" cap="none" strike="noStrike">
                <a:solidFill>
                  <a:schemeClr val="dk1"/>
                </a:solidFill>
                <a:latin typeface="Arial"/>
                <a:ea typeface="Arial"/>
                <a:cs typeface="Arial"/>
                <a:sym typeface="Arial"/>
              </a:rPr>
              <a:t>: </a:t>
            </a:r>
            <a:r>
              <a:rPr lang="en-US" sz="1700">
                <a:solidFill>
                  <a:schemeClr val="dk1"/>
                </a:solidFill>
              </a:rPr>
              <a:t>Gli imprenditori devono spesso far fronte a oneri fiscali più elevati e possono sottovalutare l'importanza di un adempimento fiscale tempestivo. Rivolgetevi a un professionista per essere in regola con le tasse ed evitare sorprese a fine anno.</a:t>
            </a:r>
            <a:endParaRPr/>
          </a:p>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Bilancio</a:t>
            </a:r>
            <a:r>
              <a:rPr b="1" i="0" lang="en-US" sz="1700" u="none" cap="none" strike="noStrike">
                <a:solidFill>
                  <a:schemeClr val="dk1"/>
                </a:solidFill>
                <a:latin typeface="Arial"/>
                <a:ea typeface="Arial"/>
                <a:cs typeface="Arial"/>
                <a:sym typeface="Arial"/>
              </a:rPr>
              <a:t>: </a:t>
            </a:r>
            <a:r>
              <a:rPr lang="en-US" sz="1700">
                <a:solidFill>
                  <a:schemeClr val="dk1"/>
                </a:solidFill>
              </a:rPr>
              <a:t>Avere un budget è fondamentale, soprattutto per i giovani imprenditori. Stimate il budget mensile totale per i diversi team e le diverse attività per essere all'avanguardia e pianificare gli imprevisti.</a:t>
            </a:r>
            <a:endParaRPr/>
          </a:p>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Risparmio anticipato</a:t>
            </a:r>
            <a:r>
              <a:rPr b="1" i="0" lang="en-US" sz="1700" u="none" cap="none" strike="noStrike">
                <a:solidFill>
                  <a:schemeClr val="dk1"/>
                </a:solidFill>
                <a:latin typeface="Arial"/>
                <a:ea typeface="Arial"/>
                <a:cs typeface="Arial"/>
                <a:sym typeface="Arial"/>
              </a:rPr>
              <a:t>: </a:t>
            </a:r>
            <a:r>
              <a:rPr lang="en-US" sz="1700">
                <a:solidFill>
                  <a:schemeClr val="dk1"/>
                </a:solidFill>
              </a:rPr>
              <a:t>Risparmiare in anticipo per far fronte a fallimenti ed emergenze. I risparmi possono sostenere le vostre esigenze aziendali e personali senza ulteriore stress.</a:t>
            </a:r>
            <a:endParaRPr/>
          </a:p>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Tenuta dei registri: </a:t>
            </a:r>
            <a:r>
              <a:rPr lang="en-US" sz="1700">
                <a:solidFill>
                  <a:schemeClr val="dk1"/>
                </a:solidFill>
              </a:rPr>
              <a:t>Mantenere una documentazione finanziaria organizzata per rispettare le normative aziendali ed evitare problemi legali. Una documentazione adeguata è essenziale per la salute e la legalità dell'azienda.</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id="1048" name="Google Shape;1048;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49" name="Google Shape;1049;p123"/>
          <p:cNvSpPr txBox="1"/>
          <p:nvPr/>
        </p:nvSpPr>
        <p:spPr>
          <a:xfrm>
            <a:off x="611388" y="641752"/>
            <a:ext cx="9268500" cy="4017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lang="en-US" sz="1700">
                <a:solidFill>
                  <a:schemeClr val="dk1"/>
                </a:solidFill>
              </a:rPr>
              <a:t>Budgeting e previsioni</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Il budgeting e le previsioni sono fondamentali per la gestione aziendale, in quanto aiutano le imprese a pianificare le finanze, a prevedere le prestazioni e a prendere decisioni informate. </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lang="en-US" sz="1700">
                <a:solidFill>
                  <a:schemeClr val="dk1"/>
                </a:solidFill>
              </a:rPr>
              <a:t>Fasi per la creazione di un budget</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Identificare le fonti di reddito</a:t>
            </a:r>
            <a:r>
              <a:rPr b="1" i="0" lang="en-US" sz="1700" u="none" cap="none" strike="noStrike">
                <a:solidFill>
                  <a:schemeClr val="dk1"/>
                </a:solidFill>
                <a:latin typeface="Arial"/>
                <a:ea typeface="Arial"/>
                <a:cs typeface="Arial"/>
                <a:sym typeface="Arial"/>
              </a:rPr>
              <a:t>: </a:t>
            </a:r>
            <a:r>
              <a:rPr lang="en-US" sz="1700">
                <a:solidFill>
                  <a:schemeClr val="dk1"/>
                </a:solidFill>
              </a:rPr>
              <a:t>Elencare tutti i modi in cui l'azienda guadagna denaro, come le vendite di prodotti o servizi.</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Determinare le spese:</a:t>
            </a:r>
            <a:r>
              <a:rPr b="1" i="0" lang="en-US" sz="1700" u="none" cap="none" strike="noStrike">
                <a:solidFill>
                  <a:schemeClr val="dk1"/>
                </a:solidFill>
                <a:latin typeface="Arial"/>
                <a:ea typeface="Arial"/>
                <a:cs typeface="Arial"/>
                <a:sym typeface="Arial"/>
              </a:rPr>
              <a:t> </a:t>
            </a:r>
            <a:r>
              <a:rPr lang="en-US" sz="1700">
                <a:solidFill>
                  <a:schemeClr val="dk1"/>
                </a:solidFill>
              </a:rPr>
              <a:t>Elencare tutte le spese necessarie come l'affitto, le forniture e gli stipendi.</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Assegnare i fondi:</a:t>
            </a:r>
            <a:r>
              <a:rPr b="1" i="0" lang="en-US" sz="1700" u="none" cap="none" strike="noStrike">
                <a:solidFill>
                  <a:schemeClr val="dk1"/>
                </a:solidFill>
                <a:latin typeface="Arial"/>
                <a:ea typeface="Arial"/>
                <a:cs typeface="Arial"/>
                <a:sym typeface="Arial"/>
              </a:rPr>
              <a:t> </a:t>
            </a:r>
            <a:r>
              <a:rPr lang="en-US" sz="1700">
                <a:solidFill>
                  <a:schemeClr val="dk1"/>
                </a:solidFill>
              </a:rPr>
              <a:t>Distribuire il denaro tra le varie esigenze aziendali, come gli acquisti e il marketing.</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Monitorare le spese:</a:t>
            </a:r>
            <a:r>
              <a:rPr b="1" i="0" lang="en-US" sz="1700" u="none" cap="none" strike="noStrike">
                <a:solidFill>
                  <a:schemeClr val="dk1"/>
                </a:solidFill>
                <a:latin typeface="Arial"/>
                <a:ea typeface="Arial"/>
                <a:cs typeface="Arial"/>
                <a:sym typeface="Arial"/>
              </a:rPr>
              <a:t> </a:t>
            </a:r>
            <a:r>
              <a:rPr lang="en-US" sz="1700">
                <a:solidFill>
                  <a:schemeClr val="dk1"/>
                </a:solidFill>
              </a:rPr>
              <a:t>Confrontate regolarmente le spese effettive con il budget e </a:t>
            </a:r>
            <a:r>
              <a:rPr lang="en-US" sz="1700">
                <a:solidFill>
                  <a:schemeClr val="dk1"/>
                </a:solidFill>
              </a:rPr>
              <a:t>modificarle</a:t>
            </a:r>
            <a:r>
              <a:rPr lang="en-US" sz="1700">
                <a:solidFill>
                  <a:schemeClr val="dk1"/>
                </a:solidFill>
              </a:rPr>
              <a:t> se necessario per evitare spese eccessive.</a:t>
            </a:r>
            <a:endParaRPr sz="1700">
              <a:solidFill>
                <a:schemeClr val="dk1"/>
              </a:solidFill>
            </a:endParaRPr>
          </a:p>
        </p:txBody>
      </p:sp>
      <p:sp>
        <p:nvSpPr>
          <p:cNvPr id="1050" name="Google Shape;1050;p123"/>
          <p:cNvSpPr txBox="1"/>
          <p:nvPr/>
        </p:nvSpPr>
        <p:spPr>
          <a:xfrm>
            <a:off x="611388" y="4616605"/>
            <a:ext cx="9068100" cy="1923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lang="en-US" sz="1700"/>
              <a:t>Previsioni di vendita</a:t>
            </a:r>
            <a:endParaRPr/>
          </a:p>
          <a:p>
            <a:pPr indent="0" lvl="0" marL="0" rtl="0" algn="l">
              <a:spcBef>
                <a:spcPts val="0"/>
              </a:spcBef>
              <a:spcAft>
                <a:spcPts val="0"/>
              </a:spcAft>
              <a:buNone/>
            </a:pPr>
            <a:r>
              <a:rPr lang="en-US" sz="1700"/>
              <a:t>Stimare le vendite future aiuta a pianificare la produzione, le esigenze finanziarie e a stabilire gli obiettivi di vendita.</a:t>
            </a:r>
            <a:endParaRPr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Guardare alle vendite passate</a:t>
            </a:r>
            <a:r>
              <a:rPr b="1" i="0" lang="en-US" sz="1700" u="none" cap="none" strike="noStrike">
                <a:solidFill>
                  <a:srgbClr val="000000"/>
                </a:solidFill>
                <a:latin typeface="Arial"/>
                <a:ea typeface="Arial"/>
                <a:cs typeface="Arial"/>
                <a:sym typeface="Arial"/>
              </a:rPr>
              <a:t>:</a:t>
            </a:r>
            <a:r>
              <a:rPr b="1" i="0" lang="en-US" sz="1700" u="none" cap="none" strike="noStrike">
                <a:solidFill>
                  <a:srgbClr val="000000"/>
                </a:solidFill>
                <a:latin typeface="Arial"/>
                <a:ea typeface="Arial"/>
                <a:cs typeface="Arial"/>
                <a:sym typeface="Arial"/>
              </a:rPr>
              <a:t> </a:t>
            </a:r>
            <a:r>
              <a:rPr lang="en-US" sz="1700"/>
              <a:t>Utilizzate i dati storici per prevedere le vendite future</a:t>
            </a:r>
            <a:r>
              <a:rPr b="0" i="0" lang="en-US" sz="1700" u="none" cap="none" strike="noStrike">
                <a:solidFill>
                  <a:srgbClr val="000000"/>
                </a:solidFill>
                <a:latin typeface="Arial"/>
                <a:ea typeface="Arial"/>
                <a:cs typeface="Arial"/>
                <a:sym typeface="Arial"/>
              </a:rPr>
              <a:t>.</a:t>
            </a:r>
            <a:endParaRPr/>
          </a:p>
          <a:p>
            <a:pPr indent="-285750" lvl="0" marL="285750" marR="0" rtl="0" algn="l">
              <a:lnSpc>
                <a:spcPct val="100000"/>
              </a:lnSpc>
              <a:spcBef>
                <a:spcPts val="0"/>
              </a:spcBef>
              <a:spcAft>
                <a:spcPts val="0"/>
              </a:spcAft>
              <a:buClr>
                <a:srgbClr val="000000"/>
              </a:buClr>
              <a:buSzPts val="1700"/>
              <a:buFont typeface="Arial"/>
              <a:buChar char="•"/>
            </a:pPr>
            <a:r>
              <a:rPr b="1" lang="en-US" sz="1700"/>
              <a:t>Monitorare le tendenze del mercato:</a:t>
            </a:r>
            <a:r>
              <a:rPr b="1" i="0" lang="en-US" sz="1700" u="none" cap="none" strike="noStrike">
                <a:solidFill>
                  <a:srgbClr val="000000"/>
                </a:solidFill>
                <a:latin typeface="Arial"/>
                <a:ea typeface="Arial"/>
                <a:cs typeface="Arial"/>
                <a:sym typeface="Arial"/>
              </a:rPr>
              <a:t> </a:t>
            </a:r>
            <a:r>
              <a:rPr lang="en-US" sz="1700"/>
              <a:t> Osservate le tendenze economiche per affinare le vostre previsioni di vendita.</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pic>
        <p:nvPicPr>
          <p:cNvPr id="1055" name="Google Shape;1055;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6" name="Google Shape;1056;p124"/>
          <p:cNvSpPr txBox="1"/>
          <p:nvPr/>
        </p:nvSpPr>
        <p:spPr>
          <a:xfrm>
            <a:off x="700505" y="2164027"/>
            <a:ext cx="4724700" cy="3494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Pianificazione finanziaria</a:t>
            </a:r>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Preparare le finanze dell'azienda per il futuro significa</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Gestire il flusso di cassa (Cash Flow)</a:t>
            </a:r>
            <a:r>
              <a:rPr b="1" i="0" lang="en-US" sz="1700" u="none" cap="none" strike="noStrike">
                <a:solidFill>
                  <a:schemeClr val="dk1"/>
                </a:solidFill>
                <a:latin typeface="Arial"/>
                <a:ea typeface="Arial"/>
                <a:cs typeface="Arial"/>
                <a:sym typeface="Arial"/>
              </a:rPr>
              <a:t>: </a:t>
            </a:r>
            <a:r>
              <a:rPr lang="en-US" sz="1700">
                <a:solidFill>
                  <a:schemeClr val="dk1"/>
                </a:solidFill>
              </a:rPr>
              <a:t> garantire fondi sufficienti per le operazioni</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Pianificazione degli investimenti</a:t>
            </a:r>
            <a:r>
              <a:rPr b="1" i="0" lang="en-US" sz="1700" u="none" cap="none" strike="noStrike">
                <a:solidFill>
                  <a:schemeClr val="dk1"/>
                </a:solidFill>
                <a:latin typeface="Arial"/>
                <a:ea typeface="Arial"/>
                <a:cs typeface="Arial"/>
                <a:sym typeface="Arial"/>
              </a:rPr>
              <a:t>: </a:t>
            </a:r>
            <a:r>
              <a:rPr lang="en-US" sz="1700">
                <a:solidFill>
                  <a:schemeClr val="dk1"/>
                </a:solidFill>
              </a:rPr>
              <a:t>Scegliere gli investimenti per far crescere l'azienda.</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Gestione del rischio</a:t>
            </a:r>
            <a:r>
              <a:rPr b="1" i="0" lang="en-US" sz="1700" u="none" cap="none" strike="noStrike">
                <a:solidFill>
                  <a:schemeClr val="dk1"/>
                </a:solidFill>
                <a:latin typeface="Arial"/>
                <a:ea typeface="Arial"/>
                <a:cs typeface="Arial"/>
                <a:sym typeface="Arial"/>
              </a:rPr>
              <a:t>: </a:t>
            </a:r>
            <a:r>
              <a:rPr lang="en-US" sz="1700">
                <a:solidFill>
                  <a:schemeClr val="dk1"/>
                </a:solidFill>
              </a:rPr>
              <a:t>Identificare i potenziali rischi finanziari e preparare strategie per mitigarli.</a:t>
            </a:r>
            <a:endParaRPr b="0" i="0" sz="1700" u="none" cap="none" strike="noStrike">
              <a:solidFill>
                <a:schemeClr val="dk1"/>
              </a:solidFill>
              <a:latin typeface="Arial"/>
              <a:ea typeface="Arial"/>
              <a:cs typeface="Arial"/>
              <a:sym typeface="Arial"/>
            </a:endParaRPr>
          </a:p>
        </p:txBody>
      </p:sp>
      <p:pic>
        <p:nvPicPr>
          <p:cNvPr id="1057" name="Google Shape;1057;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pic>
        <p:nvPicPr>
          <p:cNvPr id="1062" name="Google Shape;1062;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3" name="Google Shape;1063;p125"/>
          <p:cNvSpPr txBox="1"/>
          <p:nvPr/>
        </p:nvSpPr>
        <p:spPr>
          <a:xfrm>
            <a:off x="718501" y="585121"/>
            <a:ext cx="8637300" cy="349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lang="en-US" sz="1700">
                <a:solidFill>
                  <a:schemeClr val="dk1"/>
                </a:solidFill>
              </a:rPr>
              <a:t>Gestione del flusso di cassa (Cash flow)</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lang="en-US" sz="1700">
                <a:solidFill>
                  <a:schemeClr val="dk1"/>
                </a:solidFill>
              </a:rPr>
              <a:t>Gestire il flusso di cassa significa assicurarsi che l'azienda abbia sempre abbastanza denaro per continuare a funzionare.</a:t>
            </a: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Che cos'è il flusso di cassa? (Cash Flow)</a:t>
            </a:r>
            <a:endParaRPr b="1" i="0" sz="1700" u="none" cap="none" strike="noStrike">
              <a:solidFill>
                <a:schemeClr val="dk1"/>
              </a:solidFill>
              <a:latin typeface="Arial"/>
              <a:ea typeface="Arial"/>
              <a:cs typeface="Arial"/>
              <a:sym typeface="Arial"/>
            </a:endParaRPr>
          </a:p>
          <a:p>
            <a:pPr indent="0" lvl="0" marL="0" rtl="0" algn="just">
              <a:spcBef>
                <a:spcPts val="0"/>
              </a:spcBef>
              <a:spcAft>
                <a:spcPts val="0"/>
              </a:spcAft>
              <a:buNone/>
            </a:pPr>
            <a:r>
              <a:rPr lang="en-US" sz="1700">
                <a:solidFill>
                  <a:schemeClr val="dk1"/>
                </a:solidFill>
              </a:rPr>
              <a:t>Il flusso di cassa è il denaro che entra ed esce dalla vostra azienda. È come il battito del cuore della vostra azienda, che fa funzionare tutto.</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Perché è importante gestire il flusso di cassa</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Mantiene in vita l'azienda:</a:t>
            </a:r>
            <a:r>
              <a:rPr b="1" i="0" lang="en-US" sz="1700" u="none" cap="none" strike="noStrike">
                <a:solidFill>
                  <a:schemeClr val="dk1"/>
                </a:solidFill>
                <a:latin typeface="Arial"/>
                <a:ea typeface="Arial"/>
                <a:cs typeface="Arial"/>
                <a:sym typeface="Arial"/>
              </a:rPr>
              <a:t> </a:t>
            </a:r>
            <a:r>
              <a:rPr lang="en-US" sz="1700">
                <a:solidFill>
                  <a:schemeClr val="dk1"/>
                </a:solidFill>
              </a:rPr>
              <a:t>Una buona gestione del flusso di cassa assicura che l'azienda abbia abbastanza denaro per operare.</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Evita i problemi finanziari:</a:t>
            </a:r>
            <a:r>
              <a:rPr b="1" i="0" lang="en-US" sz="1700" u="none" cap="none" strike="noStrike">
                <a:solidFill>
                  <a:schemeClr val="dk1"/>
                </a:solidFill>
                <a:latin typeface="Arial"/>
                <a:ea typeface="Arial"/>
                <a:cs typeface="Arial"/>
                <a:sym typeface="Arial"/>
              </a:rPr>
              <a:t> </a:t>
            </a:r>
            <a:r>
              <a:rPr lang="en-US" sz="1700">
                <a:solidFill>
                  <a:schemeClr val="dk1"/>
                </a:solidFill>
              </a:rPr>
              <a:t>Vi aiuta a non rimanere senza soldi inaspettatamente.</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p:txBody>
      </p:sp>
      <p:sp>
        <p:nvSpPr>
          <p:cNvPr id="1064" name="Google Shape;1064;p125"/>
          <p:cNvSpPr txBox="1"/>
          <p:nvPr/>
        </p:nvSpPr>
        <p:spPr>
          <a:xfrm>
            <a:off x="820921" y="3816735"/>
            <a:ext cx="9050100" cy="2709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1" lang="en-US" sz="1700">
                <a:solidFill>
                  <a:schemeClr val="dk1"/>
                </a:solidFill>
              </a:rPr>
              <a:t>Semplici strategie per un flusso di cassa sano</a:t>
            </a:r>
            <a:endParaRPr/>
          </a:p>
          <a:p>
            <a:pPr indent="-285750" lvl="0" marL="425450" marR="0" rtl="0" algn="just">
              <a:lnSpc>
                <a:spcPct val="100000"/>
              </a:lnSpc>
              <a:spcBef>
                <a:spcPts val="0"/>
              </a:spcBef>
              <a:spcAft>
                <a:spcPts val="0"/>
              </a:spcAft>
              <a:buClr>
                <a:schemeClr val="dk1"/>
              </a:buClr>
              <a:buSzPts val="1400"/>
              <a:buFont typeface="Arial"/>
              <a:buChar char="•"/>
            </a:pPr>
            <a:r>
              <a:rPr b="1" lang="en-US" sz="1700">
                <a:solidFill>
                  <a:schemeClr val="dk1"/>
                </a:solidFill>
              </a:rPr>
              <a:t>Tenere traccia del denaro in entrata e in uscita:</a:t>
            </a:r>
            <a:r>
              <a:rPr b="1" i="0" lang="en-US" sz="1700" u="none" cap="none" strike="noStrike">
                <a:solidFill>
                  <a:schemeClr val="dk1"/>
                </a:solidFill>
                <a:latin typeface="Arial"/>
                <a:ea typeface="Arial"/>
                <a:cs typeface="Arial"/>
                <a:sym typeface="Arial"/>
              </a:rPr>
              <a:t> </a:t>
            </a:r>
            <a:r>
              <a:rPr lang="en-US" sz="1700">
                <a:solidFill>
                  <a:schemeClr val="dk1"/>
                </a:solidFill>
              </a:rPr>
              <a:t>Sapere quando si viene pagati e quando si devono pagare le fatture.</a:t>
            </a:r>
            <a:endParaRPr/>
          </a:p>
          <a:p>
            <a:pPr indent="-285750" lvl="0" marL="425450" marR="0" rtl="0" algn="just">
              <a:lnSpc>
                <a:spcPct val="100000"/>
              </a:lnSpc>
              <a:spcBef>
                <a:spcPts val="0"/>
              </a:spcBef>
              <a:spcAft>
                <a:spcPts val="0"/>
              </a:spcAft>
              <a:buClr>
                <a:schemeClr val="dk1"/>
              </a:buClr>
              <a:buSzPts val="1400"/>
              <a:buFont typeface="Arial"/>
              <a:buChar char="•"/>
            </a:pPr>
            <a:r>
              <a:rPr b="1" lang="en-US" sz="1700">
                <a:solidFill>
                  <a:schemeClr val="dk1"/>
                </a:solidFill>
              </a:rPr>
              <a:t>Accelerare i pagamenti in entrata</a:t>
            </a:r>
            <a:r>
              <a:rPr b="1" i="0" lang="en-US" sz="1700" u="none" cap="none" strike="noStrike">
                <a:solidFill>
                  <a:schemeClr val="dk1"/>
                </a:solidFill>
                <a:latin typeface="Arial"/>
                <a:ea typeface="Arial"/>
                <a:cs typeface="Arial"/>
                <a:sym typeface="Arial"/>
              </a:rPr>
              <a:t>: </a:t>
            </a:r>
            <a:r>
              <a:rPr lang="en-US" sz="1700">
                <a:solidFill>
                  <a:schemeClr val="dk1"/>
                </a:solidFill>
              </a:rPr>
              <a:t> Cercate di farvi pagare più velocemente dai clienti. </a:t>
            </a:r>
            <a:endParaRPr/>
          </a:p>
          <a:p>
            <a:pPr indent="-285750" lvl="0" marL="425450" marR="0" rtl="0" algn="just">
              <a:lnSpc>
                <a:spcPct val="100000"/>
              </a:lnSpc>
              <a:spcBef>
                <a:spcPts val="0"/>
              </a:spcBef>
              <a:spcAft>
                <a:spcPts val="0"/>
              </a:spcAft>
              <a:buClr>
                <a:schemeClr val="dk1"/>
              </a:buClr>
              <a:buSzPts val="1400"/>
              <a:buFont typeface="Arial"/>
              <a:buChar char="•"/>
            </a:pPr>
            <a:r>
              <a:rPr b="1" lang="en-US" sz="1700">
                <a:solidFill>
                  <a:schemeClr val="dk1"/>
                </a:solidFill>
              </a:rPr>
              <a:t>Ritardate saggiamente i pagamenti in uscita</a:t>
            </a:r>
            <a:r>
              <a:rPr b="1" i="0" lang="en-US" sz="1700" u="none" cap="none" strike="noStrike">
                <a:solidFill>
                  <a:schemeClr val="dk1"/>
                </a:solidFill>
                <a:latin typeface="Arial"/>
                <a:ea typeface="Arial"/>
                <a:cs typeface="Arial"/>
                <a:sym typeface="Arial"/>
              </a:rPr>
              <a:t>: </a:t>
            </a:r>
            <a:r>
              <a:rPr lang="en-US" sz="1700">
                <a:solidFill>
                  <a:schemeClr val="dk1"/>
                </a:solidFill>
              </a:rPr>
              <a:t>Pagate le fatture in tempo, ma se necessario utilizzate l'intero periodo di pagamento.</a:t>
            </a:r>
            <a:endParaRPr/>
          </a:p>
          <a:p>
            <a:pPr indent="-285750" lvl="0" marL="425450" marR="0" rtl="0" algn="just">
              <a:lnSpc>
                <a:spcPct val="100000"/>
              </a:lnSpc>
              <a:spcBef>
                <a:spcPts val="0"/>
              </a:spcBef>
              <a:spcAft>
                <a:spcPts val="0"/>
              </a:spcAft>
              <a:buClr>
                <a:schemeClr val="dk1"/>
              </a:buClr>
              <a:buSzPts val="1400"/>
              <a:buFont typeface="Arial"/>
              <a:buChar char="•"/>
            </a:pPr>
            <a:r>
              <a:rPr b="1" lang="en-US" sz="1700">
                <a:solidFill>
                  <a:schemeClr val="dk1"/>
                </a:solidFill>
              </a:rPr>
              <a:t>Pianificate le grandi spese</a:t>
            </a:r>
            <a:r>
              <a:rPr b="1" i="0" lang="en-US" sz="1700" u="none" cap="none" strike="noStrike">
                <a:solidFill>
                  <a:schemeClr val="dk1"/>
                </a:solidFill>
                <a:latin typeface="Arial"/>
                <a:ea typeface="Arial"/>
                <a:cs typeface="Arial"/>
                <a:sym typeface="Arial"/>
              </a:rPr>
              <a:t>: </a:t>
            </a:r>
            <a:r>
              <a:rPr lang="en-US" sz="1700">
                <a:solidFill>
                  <a:schemeClr val="dk1"/>
                </a:solidFill>
              </a:rPr>
              <a:t>Risparmiate regolarmente un po' di denaro per prepararvi a spese importanti o a periodi di rallentamento dell'attività.</a:t>
            </a:r>
            <a:endParaRPr/>
          </a:p>
          <a:p>
            <a:pPr indent="-285750" lvl="0" marL="425450" marR="0" rtl="0" algn="just">
              <a:lnSpc>
                <a:spcPct val="100000"/>
              </a:lnSpc>
              <a:spcBef>
                <a:spcPts val="0"/>
              </a:spcBef>
              <a:spcAft>
                <a:spcPts val="0"/>
              </a:spcAft>
              <a:buClr>
                <a:schemeClr val="dk1"/>
              </a:buClr>
              <a:buSzPts val="1400"/>
              <a:buFont typeface="Arial"/>
              <a:buChar char="•"/>
            </a:pPr>
            <a:r>
              <a:rPr b="1" lang="en-US" sz="1700">
                <a:solidFill>
                  <a:schemeClr val="dk1"/>
                </a:solidFill>
              </a:rPr>
              <a:t>Esaminare regolarmente il flusso di cassa:</a:t>
            </a:r>
            <a:r>
              <a:rPr b="1" i="0" lang="en-US" sz="1700" u="none" cap="none" strike="noStrike">
                <a:solidFill>
                  <a:schemeClr val="dk1"/>
                </a:solidFill>
                <a:latin typeface="Arial"/>
                <a:ea typeface="Arial"/>
                <a:cs typeface="Arial"/>
                <a:sym typeface="Arial"/>
              </a:rPr>
              <a:t> </a:t>
            </a:r>
            <a:r>
              <a:rPr lang="en-US" sz="1700">
                <a:solidFill>
                  <a:schemeClr val="dk1"/>
                </a:solidFill>
              </a:rPr>
              <a:t>Controllate spesso il flusso di cassa per evitare sorprese.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pic>
        <p:nvPicPr>
          <p:cNvPr id="1069" name="Google Shape;1069;p126"/>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1070" name="Google Shape;1070;p126"/>
          <p:cNvSpPr txBox="1"/>
          <p:nvPr/>
        </p:nvSpPr>
        <p:spPr>
          <a:xfrm>
            <a:off x="899555" y="852766"/>
            <a:ext cx="6627600" cy="1662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lang="en-US" sz="1700">
                <a:solidFill>
                  <a:schemeClr val="dk1"/>
                </a:solidFill>
              </a:rPr>
              <a:t>La gestione dei rischi finanziari </a:t>
            </a:r>
            <a:r>
              <a:rPr lang="en-US" sz="1700">
                <a:solidFill>
                  <a:schemeClr val="dk1"/>
                </a:solidFill>
              </a:rPr>
              <a:t>è fondamentale per qualsiasi azienda di successo, soprattutto per i giovani imprenditori. Comporta l'identificazione, l'analisi e la mitigazione dei rischi che potrebbero avere un impatto sulla salute finanziaria di un'azienda, proteggendo il capitale e i guadagni per mantenere un flusso di cassa stabile e garantire la redditività a lungo termine.</a:t>
            </a:r>
            <a:endParaRPr i="0" sz="1700" u="none" cap="none" strike="noStrike">
              <a:solidFill>
                <a:schemeClr val="dk1"/>
              </a:solidFill>
            </a:endParaRPr>
          </a:p>
        </p:txBody>
      </p:sp>
      <p:pic>
        <p:nvPicPr>
          <p:cNvPr id="1071" name="Google Shape;1071;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2" name="Google Shape;1072;p126"/>
          <p:cNvSpPr txBox="1"/>
          <p:nvPr/>
        </p:nvSpPr>
        <p:spPr>
          <a:xfrm>
            <a:off x="4049380" y="3613775"/>
            <a:ext cx="5742900" cy="2709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SzPts val="1100"/>
              <a:buNone/>
            </a:pPr>
            <a:r>
              <a:rPr b="1" lang="en-US" sz="1700"/>
              <a:t>Fasi chiave della gestione del rischio finanziario</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Identificazione del rischio:</a:t>
            </a:r>
            <a:r>
              <a:rPr b="1" i="0" lang="en-US" sz="1700" u="none" cap="none" strike="noStrike">
                <a:solidFill>
                  <a:srgbClr val="000000"/>
                </a:solidFill>
                <a:latin typeface="Arial"/>
                <a:ea typeface="Arial"/>
                <a:cs typeface="Arial"/>
                <a:sym typeface="Arial"/>
              </a:rPr>
              <a:t> </a:t>
            </a:r>
            <a:r>
              <a:rPr lang="en-US" sz="1700"/>
              <a:t>Riconoscere le potenziali minacce alle finanze dell'azienda.</a:t>
            </a:r>
            <a:endParaRPr/>
          </a:p>
          <a:p>
            <a:pPr indent="-285750" lvl="0" marL="285750" marR="0" rtl="0" algn="l">
              <a:lnSpc>
                <a:spcPct val="100000"/>
              </a:lnSpc>
              <a:spcBef>
                <a:spcPts val="0"/>
              </a:spcBef>
              <a:spcAft>
                <a:spcPts val="0"/>
              </a:spcAft>
              <a:buClr>
                <a:srgbClr val="000000"/>
              </a:buClr>
              <a:buSzPts val="1700"/>
              <a:buFont typeface="Arial"/>
              <a:buChar char="•"/>
            </a:pPr>
            <a:r>
              <a:rPr b="1" lang="en-US" sz="1700"/>
              <a:t>Valutazione del rischio: </a:t>
            </a:r>
            <a:r>
              <a:rPr lang="en-US" sz="1700"/>
              <a:t>Valutare la probabilità e l'impatto di questi rischi.</a:t>
            </a:r>
            <a:endParaRPr/>
          </a:p>
          <a:p>
            <a:pPr indent="-285750" lvl="0" marL="285750" marR="0" rtl="0" algn="l">
              <a:lnSpc>
                <a:spcPct val="100000"/>
              </a:lnSpc>
              <a:spcBef>
                <a:spcPts val="0"/>
              </a:spcBef>
              <a:spcAft>
                <a:spcPts val="0"/>
              </a:spcAft>
              <a:buClr>
                <a:srgbClr val="000000"/>
              </a:buClr>
              <a:buSzPts val="1700"/>
              <a:buFont typeface="Arial"/>
              <a:buChar char="•"/>
            </a:pPr>
            <a:r>
              <a:rPr b="1" lang="en-US" sz="1700"/>
              <a:t>Mitigazione del rischio:</a:t>
            </a:r>
            <a:r>
              <a:rPr lang="en-US" sz="1700"/>
              <a:t>Sviluppare e implementare strategie per minimizzare o evitare i rischi.</a:t>
            </a:r>
            <a:endParaRPr/>
          </a:p>
          <a:p>
            <a:pPr indent="-285750" lvl="0" marL="285750" marR="0" rtl="0" algn="l">
              <a:lnSpc>
                <a:spcPct val="100000"/>
              </a:lnSpc>
              <a:spcBef>
                <a:spcPts val="0"/>
              </a:spcBef>
              <a:spcAft>
                <a:spcPts val="0"/>
              </a:spcAft>
              <a:buClr>
                <a:srgbClr val="000000"/>
              </a:buClr>
              <a:buSzPts val="1700"/>
              <a:buFont typeface="Arial"/>
              <a:buChar char="•"/>
            </a:pPr>
            <a:r>
              <a:rPr b="1" lang="en-US" sz="1700"/>
              <a:t>Monitoraggio del rischio: </a:t>
            </a:r>
            <a:r>
              <a:rPr b="1" i="0" lang="en-US" sz="1700" u="none" cap="none" strike="noStrike">
                <a:solidFill>
                  <a:srgbClr val="000000"/>
                </a:solidFill>
                <a:latin typeface="Arial"/>
                <a:ea typeface="Arial"/>
                <a:cs typeface="Arial"/>
                <a:sym typeface="Arial"/>
              </a:rPr>
              <a:t> </a:t>
            </a:r>
            <a:r>
              <a:rPr lang="en-US" sz="1700"/>
              <a:t>Rivedere e adeguare continuamente le strategie di gestione del rischio.</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pic>
        <p:nvPicPr>
          <p:cNvPr id="1077" name="Google Shape;1077;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78" name="Google Shape;1078;p127"/>
          <p:cNvSpPr txBox="1"/>
          <p:nvPr/>
        </p:nvSpPr>
        <p:spPr>
          <a:xfrm>
            <a:off x="610529" y="1389210"/>
            <a:ext cx="9603900" cy="4278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Tipi di rischi finanziari</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Rischio di mercato:</a:t>
            </a:r>
            <a:r>
              <a:rPr b="1" i="0" lang="en-US" sz="1700" u="none" cap="none" strike="noStrike">
                <a:solidFill>
                  <a:srgbClr val="000000"/>
                </a:solidFill>
                <a:latin typeface="Arial"/>
                <a:ea typeface="Arial"/>
                <a:cs typeface="Arial"/>
                <a:sym typeface="Arial"/>
              </a:rPr>
              <a:t> </a:t>
            </a:r>
            <a:r>
              <a:rPr lang="en-US" sz="1700"/>
              <a:t>Perdite dovute alle fluttuazioni del mercato, come le variazioni dei tassi di interesse o dei tassi di cambio.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Rischio di credito:</a:t>
            </a:r>
            <a:r>
              <a:rPr b="1" i="0" lang="en-US" sz="1700" u="none" cap="none" strike="noStrike">
                <a:solidFill>
                  <a:srgbClr val="000000"/>
                </a:solidFill>
                <a:latin typeface="Arial"/>
                <a:ea typeface="Arial"/>
                <a:cs typeface="Arial"/>
                <a:sym typeface="Arial"/>
              </a:rPr>
              <a:t> </a:t>
            </a:r>
            <a:r>
              <a:rPr lang="en-US" sz="1700"/>
              <a:t>Perdite dovute al mancato rispetto degli obblighi da parte di un mutuatario o di una controparte, con un impatto sul flusso di cassa.</a:t>
            </a:r>
            <a:endParaRPr sz="1700"/>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Rischio di liquidità:</a:t>
            </a:r>
            <a:r>
              <a:rPr lang="en-US" sz="1700"/>
              <a:t> Incapacità di far fronte agli obblighi finanziari a breve termine, con ripercussioni sulle operazioni.</a:t>
            </a:r>
            <a:endParaRPr sz="1700"/>
          </a:p>
          <a:p>
            <a:pPr indent="0" lvl="0" marL="45720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lang="en-US" sz="1700"/>
              <a:t>Rischio operativo: </a:t>
            </a:r>
            <a:r>
              <a:rPr b="1" i="0" lang="en-US" sz="1700" u="none" cap="none" strike="noStrike">
                <a:solidFill>
                  <a:srgbClr val="000000"/>
                </a:solidFill>
                <a:latin typeface="Arial"/>
                <a:ea typeface="Arial"/>
                <a:cs typeface="Arial"/>
                <a:sym typeface="Arial"/>
              </a:rPr>
              <a:t> </a:t>
            </a:r>
            <a:r>
              <a:rPr i="0" lang="en-US" sz="1700" u="none" cap="none" strike="noStrike">
                <a:solidFill>
                  <a:srgbClr val="000000"/>
                </a:solidFill>
              </a:rPr>
              <a:t>P</a:t>
            </a:r>
            <a:r>
              <a:rPr lang="en-US" sz="1700"/>
              <a:t>erdite causate da carenze o inefficienze interne, come processi errati o errori umani, significative nelle imprese più piccole o più recenti.</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pic>
        <p:nvPicPr>
          <p:cNvPr id="1083" name="Google Shape;1083;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4" name="Google Shape;1084;p128"/>
          <p:cNvSpPr txBox="1"/>
          <p:nvPr/>
        </p:nvSpPr>
        <p:spPr>
          <a:xfrm>
            <a:off x="590913" y="1209301"/>
            <a:ext cx="9510000" cy="6372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Identificazione del rischio</a:t>
            </a:r>
            <a:endParaRPr b="1"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n-US" sz="1700">
                <a:solidFill>
                  <a:schemeClr val="dk1"/>
                </a:solidFill>
              </a:rPr>
              <a:t>L'identificazione del rischio è il processo di riconoscimento delle potenziali minacce che potrebbero avere un impatto negativo sulle finanze di un'azienda. È la prima e più importante fase del processo di gestione del rischio. I rischi finanziari in un'azienda possono derivare da varie fonti, come le fluttuazioni del mercato, i problemi di credito, i fallimenti operativi e gli eventi esterni.</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t/>
            </a:r>
            <a:endParaRPr b="1" sz="1700">
              <a:solidFill>
                <a:schemeClr val="dk1"/>
              </a:solidFill>
            </a:endParaRPr>
          </a:p>
          <a:p>
            <a:pPr indent="0" lvl="0" marL="0" rtl="0" algn="just">
              <a:spcBef>
                <a:spcPts val="0"/>
              </a:spcBef>
              <a:spcAft>
                <a:spcPts val="0"/>
              </a:spcAft>
              <a:buClr>
                <a:schemeClr val="dk1"/>
              </a:buClr>
              <a:buSzPts val="1100"/>
              <a:buFont typeface="Arial"/>
              <a:buNone/>
            </a:pPr>
            <a:r>
              <a:rPr b="1" lang="en-US" sz="1700">
                <a:solidFill>
                  <a:schemeClr val="dk1"/>
                </a:solidFill>
              </a:rPr>
              <a:t>Fasi dell'identificazione del rischio</a:t>
            </a:r>
            <a:endParaRPr b="1" sz="1700">
              <a:solidFill>
                <a:schemeClr val="dk1"/>
              </a:solidFill>
            </a:endParaRPr>
          </a:p>
          <a:p>
            <a:pPr indent="0" lvl="0" marL="0" rtl="0" algn="just">
              <a:spcBef>
                <a:spcPts val="0"/>
              </a:spcBef>
              <a:spcAft>
                <a:spcPts val="0"/>
              </a:spcAft>
              <a:buClr>
                <a:schemeClr val="dk1"/>
              </a:buClr>
              <a:buSzPts val="1100"/>
              <a:buFont typeface="Arial"/>
              <a:buNone/>
            </a:pPr>
            <a:r>
              <a:rPr b="1" lang="en-US" sz="1700">
                <a:solidFill>
                  <a:schemeClr val="dk1"/>
                </a:solidFill>
              </a:rPr>
              <a:t>Fase 1: </a:t>
            </a:r>
            <a:r>
              <a:rPr lang="en-US" sz="1700">
                <a:solidFill>
                  <a:schemeClr val="dk1"/>
                </a:solidFill>
              </a:rPr>
              <a:t>Raccolta di informazioni: raccolta di dati da varie fonti come bilanci, rapporti di mercato e notizie sul settore e comprensione dell'ambiente aziendale, compresi i concorrenti, le normative e le condizioni economiche.</a:t>
            </a:r>
            <a:endParaRPr sz="1700">
              <a:solidFill>
                <a:schemeClr val="dk1"/>
              </a:solidFill>
            </a:endParaRPr>
          </a:p>
          <a:p>
            <a:pPr indent="0" lvl="0" marL="0" rtl="0" algn="just">
              <a:spcBef>
                <a:spcPts val="0"/>
              </a:spcBef>
              <a:spcAft>
                <a:spcPts val="0"/>
              </a:spcAft>
              <a:buClr>
                <a:schemeClr val="dk1"/>
              </a:buClr>
              <a:buSzPts val="1100"/>
              <a:buFont typeface="Arial"/>
              <a:buNone/>
            </a:pPr>
            <a:r>
              <a:rPr b="1" lang="en-US" sz="1700">
                <a:solidFill>
                  <a:schemeClr val="dk1"/>
                </a:solidFill>
              </a:rPr>
              <a:t>Fase 2: </a:t>
            </a:r>
            <a:r>
              <a:rPr lang="en-US" sz="1700">
                <a:solidFill>
                  <a:schemeClr val="dk1"/>
                </a:solidFill>
              </a:rPr>
              <a:t>Analizzare le attività aziendali: esaminare i processi interni, come la produzione, le vendite e la gestione della catena di approvvigionamento, per identificare le aree di potenziale vulnerabilità finanziaria.</a:t>
            </a:r>
            <a:endParaRPr sz="1700">
              <a:solidFill>
                <a:schemeClr val="dk1"/>
              </a:solidFill>
            </a:endParaRPr>
          </a:p>
          <a:p>
            <a:pPr indent="0" lvl="0" marL="0" rtl="0" algn="just">
              <a:spcBef>
                <a:spcPts val="0"/>
              </a:spcBef>
              <a:spcAft>
                <a:spcPts val="0"/>
              </a:spcAft>
              <a:buClr>
                <a:schemeClr val="dk1"/>
              </a:buClr>
              <a:buSzPts val="1100"/>
              <a:buFont typeface="Arial"/>
              <a:buNone/>
            </a:pPr>
            <a:r>
              <a:rPr b="1" lang="en-US" sz="1700">
                <a:solidFill>
                  <a:schemeClr val="dk1"/>
                </a:solidFill>
              </a:rPr>
              <a:t>Fase 3: </a:t>
            </a:r>
            <a:r>
              <a:rPr lang="en-US" sz="1700">
                <a:solidFill>
                  <a:schemeClr val="dk1"/>
                </a:solidFill>
              </a:rPr>
              <a:t>Coinvolgimento delle parti interessate - Coinvolgere dipendenti, clienti, fornitori ed esperti in discussioni per ottenere prospettive diverse sui rischi potenziali.</a:t>
            </a:r>
            <a:endParaRPr sz="1700">
              <a:solidFill>
                <a:schemeClr val="dk1"/>
              </a:solidFill>
            </a:endParaRPr>
          </a:p>
          <a:p>
            <a:pPr indent="0" lvl="0" marL="0" rtl="0" algn="just">
              <a:spcBef>
                <a:spcPts val="0"/>
              </a:spcBef>
              <a:spcAft>
                <a:spcPts val="0"/>
              </a:spcAft>
              <a:buClr>
                <a:schemeClr val="dk1"/>
              </a:buClr>
              <a:buSzPts val="1100"/>
              <a:buFont typeface="Arial"/>
              <a:buNone/>
            </a:pPr>
            <a:r>
              <a:rPr b="1" lang="en-US" sz="1700">
                <a:solidFill>
                  <a:schemeClr val="dk1"/>
                </a:solidFill>
              </a:rPr>
              <a:t>Fase 4:</a:t>
            </a:r>
            <a:r>
              <a:rPr lang="en-US" sz="1700">
                <a:solidFill>
                  <a:schemeClr val="dk1"/>
                </a:solidFill>
              </a:rPr>
              <a:t> Identificare le potenziali minacce: utilizzare le informazioni raccolte per individuare le aree specifiche in cui l'azienda potrebbe incorrere in rischi finanziari.</a:t>
            </a:r>
            <a:endParaRPr sz="1700">
              <a:solidFill>
                <a:schemeClr val="dk1"/>
              </a:solidFill>
            </a:endParaRPr>
          </a:p>
          <a:p>
            <a:pPr indent="0" lvl="0" marL="0" rtl="0" algn="just">
              <a:spcBef>
                <a:spcPts val="0"/>
              </a:spcBef>
              <a:spcAft>
                <a:spcPts val="0"/>
              </a:spcAft>
              <a:buClr>
                <a:schemeClr val="dk1"/>
              </a:buClr>
              <a:buSzPts val="1100"/>
              <a:buFont typeface="Arial"/>
              <a:buNone/>
            </a:pPr>
            <a:r>
              <a:rPr lang="en-US" sz="1700">
                <a:solidFill>
                  <a:schemeClr val="dk1"/>
                </a:solidFill>
              </a:rPr>
              <a:t>Riconoscere i segnali di potenziali minacce, come improvvisi cambiamenti nella domanda di mercato o instabilità dei fornitori.</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pic>
        <p:nvPicPr>
          <p:cNvPr id="1089" name="Google Shape;1089;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90" name="Google Shape;1090;p129"/>
          <p:cNvSpPr txBox="1"/>
          <p:nvPr/>
        </p:nvSpPr>
        <p:spPr>
          <a:xfrm>
            <a:off x="589499" y="684910"/>
            <a:ext cx="9510000" cy="2970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lang="en-US" sz="1700">
                <a:solidFill>
                  <a:schemeClr val="dk1"/>
                </a:solidFill>
              </a:rPr>
              <a:t>Strumenti e tecniche per l'identificazione dei rischi</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Char char="●"/>
            </a:pPr>
            <a:r>
              <a:rPr b="1" i="1" lang="en-US" sz="1700">
                <a:solidFill>
                  <a:schemeClr val="dk1"/>
                </a:solidFill>
              </a:rPr>
              <a:t>Analisi SWOT (punti di forza, debolezza, opportunità, minacce):</a:t>
            </a:r>
            <a:r>
              <a:rPr b="1" i="0" lang="en-US" sz="1700" u="none" cap="none" strike="noStrike">
                <a:solidFill>
                  <a:schemeClr val="dk1"/>
                </a:solidFill>
                <a:latin typeface="Arial"/>
                <a:ea typeface="Arial"/>
                <a:cs typeface="Arial"/>
                <a:sym typeface="Arial"/>
              </a:rPr>
              <a:t> </a:t>
            </a:r>
            <a:r>
              <a:rPr lang="en-US" sz="1700">
                <a:solidFill>
                  <a:schemeClr val="dk1"/>
                </a:solidFill>
              </a:rPr>
              <a:t>Uno strumento di pianificazione strategica per identificare i fattori interni ed esterni che influenzano l'azienda.</a:t>
            </a:r>
            <a:endParaRPr sz="1700">
              <a:solidFill>
                <a:schemeClr val="dk1"/>
              </a:solidFill>
            </a:endParaRPr>
          </a:p>
          <a:p>
            <a:pPr indent="-336550" lvl="1" marL="914400" rtl="0" algn="just">
              <a:spcBef>
                <a:spcPts val="0"/>
              </a:spcBef>
              <a:spcAft>
                <a:spcPts val="0"/>
              </a:spcAft>
              <a:buClr>
                <a:schemeClr val="dk1"/>
              </a:buClr>
              <a:buSzPts val="1700"/>
              <a:buChar char="○"/>
            </a:pPr>
            <a:r>
              <a:t/>
            </a:r>
            <a:endParaRPr sz="1700">
              <a:solidFill>
                <a:schemeClr val="dk1"/>
              </a:solidFill>
            </a:endParaRPr>
          </a:p>
          <a:p>
            <a:pPr indent="-336550" lvl="0" marL="457200" marR="0" rtl="0" algn="just">
              <a:lnSpc>
                <a:spcPct val="100000"/>
              </a:lnSpc>
              <a:spcBef>
                <a:spcPts val="0"/>
              </a:spcBef>
              <a:spcAft>
                <a:spcPts val="0"/>
              </a:spcAft>
              <a:buClr>
                <a:schemeClr val="dk1"/>
              </a:buClr>
              <a:buSzPts val="1700"/>
              <a:buChar char="●"/>
            </a:pPr>
            <a:r>
              <a:rPr b="1" i="1" lang="en-US" sz="1700" u="none" cap="none" strike="noStrike">
                <a:solidFill>
                  <a:schemeClr val="dk1"/>
                </a:solidFill>
                <a:latin typeface="Arial"/>
                <a:ea typeface="Arial"/>
                <a:cs typeface="Arial"/>
                <a:sym typeface="Arial"/>
              </a:rPr>
              <a:t>Checklists</a:t>
            </a:r>
            <a:r>
              <a:rPr b="1" i="0" lang="en-US" sz="1700" u="none" cap="none" strike="noStrike">
                <a:solidFill>
                  <a:schemeClr val="dk1"/>
                </a:solidFill>
                <a:latin typeface="Arial"/>
                <a:ea typeface="Arial"/>
                <a:cs typeface="Arial"/>
                <a:sym typeface="Arial"/>
              </a:rPr>
              <a:t>: </a:t>
            </a:r>
            <a:r>
              <a:rPr lang="en-US" sz="1700">
                <a:solidFill>
                  <a:schemeClr val="dk1"/>
                </a:solidFill>
              </a:rPr>
              <a:t>Sviluppare o utilizzare liste di controllo esistenti, adattate al settore, per garantire che tutti i rischi potenziali siano presi in considerazione.</a:t>
            </a:r>
            <a:endParaRPr sz="1700">
              <a:solidFill>
                <a:schemeClr val="dk1"/>
              </a:solidFill>
            </a:endParaRPr>
          </a:p>
          <a:p>
            <a:pPr indent="-336550" lvl="1" marL="914400" rtl="0" algn="just">
              <a:spcBef>
                <a:spcPts val="0"/>
              </a:spcBef>
              <a:spcAft>
                <a:spcPts val="0"/>
              </a:spcAft>
              <a:buClr>
                <a:schemeClr val="dk1"/>
              </a:buClr>
              <a:buSzPts val="1700"/>
              <a:buChar char="○"/>
            </a:pPr>
            <a:r>
              <a:t/>
            </a:r>
            <a:endParaRPr sz="1700">
              <a:solidFill>
                <a:schemeClr val="dk1"/>
              </a:solidFill>
            </a:endParaRPr>
          </a:p>
          <a:p>
            <a:pPr indent="-336550" lvl="0" marL="457200" marR="0" rtl="0" algn="just">
              <a:lnSpc>
                <a:spcPct val="100000"/>
              </a:lnSpc>
              <a:spcBef>
                <a:spcPts val="0"/>
              </a:spcBef>
              <a:spcAft>
                <a:spcPts val="0"/>
              </a:spcAft>
              <a:buClr>
                <a:schemeClr val="dk1"/>
              </a:buClr>
              <a:buSzPts val="1700"/>
              <a:buChar char="●"/>
            </a:pPr>
            <a:r>
              <a:rPr b="1" lang="en-US" sz="1700">
                <a:solidFill>
                  <a:schemeClr val="dk1"/>
                </a:solidFill>
              </a:rPr>
              <a:t>Sessioni di brainstorming</a:t>
            </a:r>
            <a:r>
              <a:rPr lang="en-US" sz="1700">
                <a:solidFill>
                  <a:schemeClr val="dk1"/>
                </a:solidFill>
              </a:rPr>
              <a:t>: Organizzazione di riunioni di team per analizzare i rischi potenziali in diverse aree dell'azienda.</a:t>
            </a:r>
            <a:endParaRPr i="0" sz="1700" u="sng" cap="none" strike="noStrike">
              <a:solidFill>
                <a:schemeClr val="dk1"/>
              </a:solidFill>
            </a:endParaRPr>
          </a:p>
        </p:txBody>
      </p:sp>
      <p:pic>
        <p:nvPicPr>
          <p:cNvPr id="1091" name="Google Shape;1091;p129"/>
          <p:cNvPicPr preferRelativeResize="0"/>
          <p:nvPr/>
        </p:nvPicPr>
        <p:blipFill rotWithShape="1">
          <a:blip r:embed="rId4">
            <a:alphaModFix/>
          </a:blip>
          <a:srcRect b="0" l="0" r="0" t="0"/>
          <a:stretch/>
        </p:blipFill>
        <p:spPr>
          <a:xfrm>
            <a:off x="2693268" y="3779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pic>
        <p:nvPicPr>
          <p:cNvPr id="1096" name="Google Shape;1096;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7" name="Google Shape;1097;p130"/>
          <p:cNvSpPr txBox="1"/>
          <p:nvPr/>
        </p:nvSpPr>
        <p:spPr>
          <a:xfrm>
            <a:off x="763263" y="736268"/>
            <a:ext cx="8642100" cy="3232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solidFill>
                  <a:schemeClr val="dk1"/>
                </a:solidFill>
              </a:rPr>
              <a:t>                                                  Valutazione del rischio </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rPr lang="en-US" sz="1700">
                <a:solidFill>
                  <a:schemeClr val="dk1"/>
                </a:solidFill>
              </a:rPr>
              <a:t>La valutazione del rischio è il processo di determinazione della probabilità e delle conseguenze dei rischi, che costituisce una parte fondamentale della strategia di gestione del rischio.</a:t>
            </a:r>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Concetti chiave nella valutazione del rischio</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Probabilità del rischio: </a:t>
            </a:r>
            <a:r>
              <a:rPr lang="en-US" sz="1700">
                <a:solidFill>
                  <a:schemeClr val="dk1"/>
                </a:solidFill>
              </a:rPr>
              <a:t>La probabilità che un rischio si verifichi.</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Impatto del rischio: </a:t>
            </a:r>
            <a:r>
              <a:rPr lang="en-US" sz="1700">
                <a:solidFill>
                  <a:schemeClr val="dk1"/>
                </a:solidFill>
              </a:rPr>
              <a:t>Le potenziali conseguenze o effetti di un rischio nel caso in cui si verifichi.</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Priorità del rischio:</a:t>
            </a:r>
            <a:r>
              <a:rPr b="1" i="0" lang="en-US" sz="1700" u="none" cap="none" strike="noStrike">
                <a:solidFill>
                  <a:schemeClr val="dk1"/>
                </a:solidFill>
                <a:latin typeface="Arial"/>
                <a:ea typeface="Arial"/>
                <a:cs typeface="Arial"/>
                <a:sym typeface="Arial"/>
              </a:rPr>
              <a:t> </a:t>
            </a:r>
            <a:r>
              <a:rPr lang="en-US" sz="1700">
                <a:solidFill>
                  <a:schemeClr val="dk1"/>
                </a:solidFill>
              </a:rPr>
              <a:t>Determinazione dei rischi che necessitano di attenzione immediata in base alla loro probabilità e al loro impatto.</a:t>
            </a:r>
            <a:endParaRPr b="0" i="0" sz="1700" u="none" cap="none" strike="noStrike">
              <a:solidFill>
                <a:schemeClr val="dk1"/>
              </a:solidFill>
              <a:latin typeface="Arial"/>
              <a:ea typeface="Arial"/>
              <a:cs typeface="Arial"/>
              <a:sym typeface="Arial"/>
            </a:endParaRPr>
          </a:p>
        </p:txBody>
      </p:sp>
      <p:pic>
        <p:nvPicPr>
          <p:cNvPr id="1098" name="Google Shape;1098;p130"/>
          <p:cNvPicPr preferRelativeResize="0"/>
          <p:nvPr/>
        </p:nvPicPr>
        <p:blipFill rotWithShape="1">
          <a:blip r:embed="rId4">
            <a:alphaModFix/>
          </a:blip>
          <a:srcRect b="0" l="0" r="0" t="0"/>
          <a:stretch/>
        </p:blipFill>
        <p:spPr>
          <a:xfrm>
            <a:off x="3051613" y="41021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pic>
        <p:nvPicPr>
          <p:cNvPr id="1103" name="Google Shape;1103;p131"/>
          <p:cNvPicPr preferRelativeResize="0"/>
          <p:nvPr/>
        </p:nvPicPr>
        <p:blipFill rotWithShape="1">
          <a:blip r:embed="rId3">
            <a:alphaModFix/>
          </a:blip>
          <a:srcRect b="0" l="0" r="0" t="0"/>
          <a:stretch/>
        </p:blipFill>
        <p:spPr>
          <a:xfrm>
            <a:off x="-17064" y="0"/>
            <a:ext cx="10725919" cy="7559672"/>
          </a:xfrm>
          <a:prstGeom prst="rect">
            <a:avLst/>
          </a:prstGeom>
          <a:noFill/>
          <a:ln>
            <a:noFill/>
          </a:ln>
        </p:spPr>
      </p:pic>
      <p:sp>
        <p:nvSpPr>
          <p:cNvPr id="1104" name="Google Shape;1104;p131"/>
          <p:cNvSpPr txBox="1"/>
          <p:nvPr/>
        </p:nvSpPr>
        <p:spPr>
          <a:xfrm>
            <a:off x="457201" y="1086565"/>
            <a:ext cx="9032400" cy="5587500"/>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Fasi della valutazione dei rischi</a:t>
            </a:r>
            <a:endParaRPr/>
          </a:p>
          <a:p>
            <a:pPr indent="-336550" lvl="0" marL="457200" rtl="0" algn="just">
              <a:spcBef>
                <a:spcPts val="0"/>
              </a:spcBef>
              <a:spcAft>
                <a:spcPts val="0"/>
              </a:spcAft>
              <a:buClr>
                <a:schemeClr val="dk1"/>
              </a:buClr>
              <a:buSzPts val="1700"/>
              <a:buChar char="⮚"/>
            </a:pPr>
            <a:r>
              <a:rPr b="1" lang="en-US" sz="1700">
                <a:solidFill>
                  <a:schemeClr val="dk1"/>
                </a:solidFill>
              </a:rPr>
              <a:t>Identificare i rischi: </a:t>
            </a:r>
            <a:r>
              <a:rPr lang="en-US" sz="1700">
                <a:solidFill>
                  <a:schemeClr val="dk1"/>
                </a:solidFill>
              </a:rPr>
              <a:t>Iniziare con un elenco completo dei rischi potenziali identificati durante la fase di identificazione dei rischi.</a:t>
            </a:r>
            <a:endParaRPr sz="1700">
              <a:solidFill>
                <a:schemeClr val="dk1"/>
              </a:solidFill>
            </a:endParaRPr>
          </a:p>
          <a:p>
            <a:pPr indent="-336550" lvl="0" marL="457200" rtl="0" algn="just">
              <a:spcBef>
                <a:spcPts val="0"/>
              </a:spcBef>
              <a:spcAft>
                <a:spcPts val="0"/>
              </a:spcAft>
              <a:buClr>
                <a:schemeClr val="dk1"/>
              </a:buClr>
              <a:buSzPts val="1700"/>
              <a:buChar char="⮚"/>
            </a:pPr>
            <a:r>
              <a:rPr b="1" lang="en-US" sz="1700">
                <a:solidFill>
                  <a:schemeClr val="dk1"/>
                </a:solidFill>
              </a:rPr>
              <a:t>Valutare la probabilità: </a:t>
            </a:r>
            <a:r>
              <a:rPr lang="en-US" sz="1700">
                <a:solidFill>
                  <a:schemeClr val="dk1"/>
                </a:solidFill>
              </a:rPr>
              <a:t>Valutare la probabilità che ciascun rischio si verifichi, considerando fattori quali i dati storici, le tendenze del settore e le opinioni degli esperti.</a:t>
            </a:r>
            <a:endParaRPr sz="1700">
              <a:solidFill>
                <a:schemeClr val="dk1"/>
              </a:solidFill>
            </a:endParaRPr>
          </a:p>
          <a:p>
            <a:pPr indent="-336550" lvl="0" marL="457200" rtl="0" algn="just">
              <a:spcBef>
                <a:spcPts val="0"/>
              </a:spcBef>
              <a:spcAft>
                <a:spcPts val="0"/>
              </a:spcAft>
              <a:buClr>
                <a:schemeClr val="dk1"/>
              </a:buClr>
              <a:buSzPts val="1700"/>
              <a:buChar char="⮚"/>
            </a:pPr>
            <a:r>
              <a:rPr b="1" lang="en-US" sz="1700">
                <a:solidFill>
                  <a:schemeClr val="dk1"/>
                </a:solidFill>
              </a:rPr>
              <a:t>Valutare l'impatto:</a:t>
            </a:r>
            <a:r>
              <a:rPr lang="en-US" sz="1700">
                <a:solidFill>
                  <a:schemeClr val="dk1"/>
                </a:solidFill>
              </a:rPr>
              <a:t> Determinare la potenziale gravità dell'impatto di ciascun rischio. Questo potrebbe includere perdite finanziarie, danni alla reputazione o interruzioni operative.</a:t>
            </a:r>
            <a:endParaRPr sz="1700">
              <a:solidFill>
                <a:schemeClr val="dk1"/>
              </a:solidFill>
            </a:endParaRPr>
          </a:p>
          <a:p>
            <a:pPr indent="-336550" lvl="0" marL="457200" rtl="0" algn="just">
              <a:spcBef>
                <a:spcPts val="0"/>
              </a:spcBef>
              <a:spcAft>
                <a:spcPts val="0"/>
              </a:spcAft>
              <a:buClr>
                <a:schemeClr val="dk1"/>
              </a:buClr>
              <a:buSzPts val="1700"/>
              <a:buChar char="⮚"/>
            </a:pPr>
            <a:r>
              <a:rPr b="1" lang="en-US" sz="1700">
                <a:solidFill>
                  <a:schemeClr val="dk1"/>
                </a:solidFill>
              </a:rPr>
              <a:t>Dare priorità ai rischi: </a:t>
            </a:r>
            <a:r>
              <a:rPr lang="en-US" sz="1700">
                <a:solidFill>
                  <a:schemeClr val="dk1"/>
                </a:solidFill>
              </a:rPr>
              <a:t>Classificare i rischi in base alla loro probabilità e al loro impatto per concentrarsi su quelli più significativi.</a:t>
            </a:r>
            <a:endParaRPr sz="1700">
              <a:solidFill>
                <a:schemeClr val="dk1"/>
              </a:solidFill>
            </a:endParaRPr>
          </a:p>
          <a:p>
            <a:pPr indent="0" lvl="0" marL="0" rtl="0" algn="just">
              <a:spcBef>
                <a:spcPts val="0"/>
              </a:spcBef>
              <a:spcAft>
                <a:spcPts val="0"/>
              </a:spcAft>
              <a:buNone/>
            </a:pPr>
            <a:r>
              <a:t/>
            </a:r>
            <a:endParaRPr sz="1700">
              <a:solidFill>
                <a:schemeClr val="dk1"/>
              </a:solidFill>
            </a:endParaRPr>
          </a:p>
          <a:p>
            <a:pPr indent="0" lvl="0" marL="0" marR="0" rtl="0" algn="just">
              <a:lnSpc>
                <a:spcPct val="100000"/>
              </a:lnSpc>
              <a:spcBef>
                <a:spcPts val="0"/>
              </a:spcBef>
              <a:spcAft>
                <a:spcPts val="0"/>
              </a:spcAft>
              <a:buNone/>
            </a:pPr>
            <a:r>
              <a:t/>
            </a:r>
            <a:endParaRPr b="1" sz="1700">
              <a:solidFill>
                <a:schemeClr val="dk1"/>
              </a:solidFill>
            </a:endParaRPr>
          </a:p>
          <a:p>
            <a:pPr indent="0" lvl="0" marL="1079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spcBef>
                <a:spcPts val="0"/>
              </a:spcBef>
              <a:spcAft>
                <a:spcPts val="0"/>
              </a:spcAft>
              <a:buNone/>
            </a:pPr>
            <a:r>
              <a:rPr b="1" lang="en-US" sz="1700">
                <a:solidFill>
                  <a:schemeClr val="dk1"/>
                </a:solidFill>
              </a:rPr>
              <a:t>Strumenti e tecniche per la valutazione dei rischi</a:t>
            </a:r>
            <a:endParaRPr b="1"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Matrice dei rischi: </a:t>
            </a:r>
            <a:r>
              <a:rPr lang="en-US" sz="1700">
                <a:solidFill>
                  <a:schemeClr val="dk1"/>
                </a:solidFill>
              </a:rPr>
              <a:t>Uno strumento per visualizzare e dare priorità ai rischi in base alla loro probabilità e al loro impatto.</a:t>
            </a:r>
            <a:endParaRPr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Analisi qualitativa: </a:t>
            </a:r>
            <a:r>
              <a:rPr lang="en-US" sz="1700">
                <a:solidFill>
                  <a:schemeClr val="dk1"/>
                </a:solidFill>
              </a:rPr>
              <a:t>Utilizzo di termini descrittivi per valutare l'entità e la probabilità dei rischi.</a:t>
            </a:r>
            <a:endParaRPr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Analisi quantitativa:</a:t>
            </a:r>
            <a:r>
              <a:rPr lang="en-US" sz="1700">
                <a:solidFill>
                  <a:schemeClr val="dk1"/>
                </a:solidFill>
              </a:rPr>
              <a:t> Applicazione di valori numerici o statistiche per misurare e confrontare i rischi.</a:t>
            </a:r>
            <a:endParaRPr sz="1700">
              <a:solidFill>
                <a:schemeClr val="dk1"/>
              </a:solidFill>
            </a:endParaRPr>
          </a:p>
          <a:p>
            <a:pPr indent="0" lvl="0" marL="457200" rtl="0" algn="just">
              <a:spcBef>
                <a:spcPts val="0"/>
              </a:spcBef>
              <a:spcAft>
                <a:spcPts val="0"/>
              </a:spcAft>
              <a:buNone/>
            </a:pPr>
            <a:r>
              <a:t/>
            </a:r>
            <a:endParaRPr sz="1700">
              <a:solidFill>
                <a:schemeClr val="dk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pic>
        <p:nvPicPr>
          <p:cNvPr id="1109" name="Google Shape;1109;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10" name="Google Shape;1110;p132"/>
          <p:cNvSpPr txBox="1"/>
          <p:nvPr/>
        </p:nvSpPr>
        <p:spPr>
          <a:xfrm>
            <a:off x="812288" y="760344"/>
            <a:ext cx="8732700" cy="1662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Monitoraggio del rischio</a:t>
            </a:r>
            <a:endParaRPr b="1" i="0" sz="1700" u="none" cap="none" strike="noStrike">
              <a:solidFill>
                <a:schemeClr val="dk1"/>
              </a:solidFill>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n-US" sz="1700">
                <a:solidFill>
                  <a:schemeClr val="dk1"/>
                </a:solidFill>
              </a:rPr>
              <a:t>Il monitoraggio del rischio è un processo continuo di monitoraggio e valutazione dei livelli di rischio in un ambiente aziendale. Comporta la revisione e l'aggiornamento periodico delle strategie di gestione del rischio per </a:t>
            </a:r>
            <a:r>
              <a:rPr lang="en-US" sz="1700">
                <a:solidFill>
                  <a:schemeClr val="dk1"/>
                </a:solidFill>
              </a:rPr>
              <a:t>garantire</a:t>
            </a:r>
            <a:r>
              <a:rPr lang="en-US" sz="1700">
                <a:solidFill>
                  <a:schemeClr val="dk1"/>
                </a:solidFill>
              </a:rPr>
              <a:t> l'efficacia.</a:t>
            </a:r>
            <a:endParaRPr sz="1700">
              <a:solidFill>
                <a:schemeClr val="dk1"/>
              </a:solidFill>
            </a:endParaRPr>
          </a:p>
          <a:p>
            <a:pPr indent="0" lvl="0" marL="0" rtl="0" algn="just">
              <a:spcBef>
                <a:spcPts val="0"/>
              </a:spcBef>
              <a:spcAft>
                <a:spcPts val="0"/>
              </a:spcAft>
              <a:buClr>
                <a:schemeClr val="dk1"/>
              </a:buClr>
              <a:buSzPts val="1100"/>
              <a:buFont typeface="Arial"/>
              <a:buNone/>
            </a:pPr>
            <a:r>
              <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sz="1700">
              <a:solidFill>
                <a:schemeClr val="dk1"/>
              </a:solidFill>
            </a:endParaRPr>
          </a:p>
        </p:txBody>
      </p:sp>
      <p:sp>
        <p:nvSpPr>
          <p:cNvPr id="1111" name="Google Shape;1111;p132"/>
          <p:cNvSpPr txBox="1"/>
          <p:nvPr/>
        </p:nvSpPr>
        <p:spPr>
          <a:xfrm>
            <a:off x="812288" y="2079239"/>
            <a:ext cx="8732700" cy="5064000"/>
          </a:xfrm>
          <a:prstGeom prst="rect">
            <a:avLst/>
          </a:prstGeom>
          <a:noFill/>
          <a:ln>
            <a:noFill/>
          </a:ln>
        </p:spPr>
        <p:txBody>
          <a:bodyPr anchorCtr="0" anchor="t" bIns="45700" lIns="91425" spcFirstLastPara="1" rIns="91425" wrap="square" tIns="45700">
            <a:spAutoFit/>
          </a:bodyPr>
          <a:lstStyle/>
          <a:p>
            <a:pPr indent="-336550" lvl="0" marL="457200" rtl="0" algn="just">
              <a:spcBef>
                <a:spcPts val="0"/>
              </a:spcBef>
              <a:spcAft>
                <a:spcPts val="0"/>
              </a:spcAft>
              <a:buSzPts val="1700"/>
              <a:buFont typeface="Noto Sans Symbols"/>
              <a:buChar char="⮚"/>
            </a:pPr>
            <a:r>
              <a:rPr b="1" lang="en-US" sz="1700">
                <a:solidFill>
                  <a:schemeClr val="dk1"/>
                </a:solidFill>
              </a:rPr>
              <a:t>Attuazione di un piano di monitoraggio del rischio</a:t>
            </a:r>
            <a:endParaRPr b="1" sz="1700">
              <a:solidFill>
                <a:schemeClr val="dk1"/>
              </a:solidFill>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336550" lvl="0" marL="457200" rtl="0" algn="just">
              <a:spcBef>
                <a:spcPts val="0"/>
              </a:spcBef>
              <a:spcAft>
                <a:spcPts val="0"/>
              </a:spcAft>
              <a:buSzPts val="1700"/>
              <a:buChar char="•"/>
            </a:pPr>
            <a:r>
              <a:rPr b="1" lang="en-US" sz="1700">
                <a:solidFill>
                  <a:schemeClr val="dk1"/>
                </a:solidFill>
              </a:rPr>
              <a:t>Stabilire i processi di monitoraggio: </a:t>
            </a:r>
            <a:r>
              <a:rPr lang="en-US" sz="1700">
                <a:solidFill>
                  <a:schemeClr val="dk1"/>
                </a:solidFill>
              </a:rPr>
              <a:t>Stabilire procedure per la revisione periodica dei rischi e dell'efficacia delle strategie di gestione del rischio.</a:t>
            </a:r>
            <a:endParaRPr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Selezionare gli indicatori chiave di rischio (KRI): </a:t>
            </a:r>
            <a:r>
              <a:rPr lang="en-US" sz="1700">
                <a:solidFill>
                  <a:schemeClr val="dk1"/>
                </a:solidFill>
              </a:rPr>
              <a:t>Identificare e utilizzare metriche specifiche che segnalino i cambiamenti nell'esposizione al rischio.</a:t>
            </a:r>
            <a:endParaRPr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Integrazione nei processi aziendali: </a:t>
            </a:r>
            <a:r>
              <a:rPr lang="en-US" sz="1700">
                <a:solidFill>
                  <a:schemeClr val="dk1"/>
                </a:solidFill>
              </a:rPr>
              <a:t>Assicurarsi che il monitoraggio dei rischi sia parte integrante delle attività aziendali quotidiane e non un compito separato o isolato.</a:t>
            </a:r>
            <a:endParaRPr sz="1700">
              <a:solidFill>
                <a:schemeClr val="dk1"/>
              </a:solidFill>
            </a:endParaRPr>
          </a:p>
          <a:p>
            <a:pPr indent="-336550" lvl="0" marL="457200" rtl="0" algn="just">
              <a:spcBef>
                <a:spcPts val="0"/>
              </a:spcBef>
              <a:spcAft>
                <a:spcPts val="0"/>
              </a:spcAft>
              <a:buSzPts val="1700"/>
              <a:buChar char="•"/>
            </a:pPr>
            <a:r>
              <a:rPr b="1" lang="en-US" sz="1700">
                <a:solidFill>
                  <a:schemeClr val="dk1"/>
                </a:solidFill>
              </a:rPr>
              <a:t>Relazioni regolari: </a:t>
            </a:r>
            <a:r>
              <a:rPr lang="en-US" sz="1700">
                <a:solidFill>
                  <a:schemeClr val="dk1"/>
                </a:solidFill>
              </a:rPr>
              <a:t>Sviluppare una routine per riferire e discutere i risultati relativi ai rischi con gli stakeholder interessati.</a:t>
            </a:r>
            <a:endParaRPr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lang="en-US" sz="1700">
                <a:solidFill>
                  <a:schemeClr val="dk1"/>
                </a:solidFill>
              </a:rPr>
              <a:t>Strumenti e tecniche per un monitoraggio efficace dei rischi</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Cruscotti di rischio</a:t>
            </a:r>
            <a:r>
              <a:rPr b="1" i="0" lang="en-US" sz="1700" u="none" cap="none" strike="noStrike">
                <a:solidFill>
                  <a:schemeClr val="dk1"/>
                </a:solidFill>
                <a:latin typeface="Arial"/>
                <a:ea typeface="Arial"/>
                <a:cs typeface="Arial"/>
                <a:sym typeface="Arial"/>
              </a:rPr>
              <a:t>: </a:t>
            </a:r>
            <a:r>
              <a:rPr lang="en-US" sz="1700">
                <a:solidFill>
                  <a:schemeClr val="dk1"/>
                </a:solidFill>
              </a:rPr>
              <a:t>Utilizzare cruscotti digitali per visualizzare gli indicatori di rischio e le tendenze principali.</a:t>
            </a:r>
            <a:endParaRPr/>
          </a:p>
          <a:p>
            <a:pPr indent="-285750" lvl="0" marL="285750" marR="0" rtl="0" algn="just">
              <a:lnSpc>
                <a:spcPct val="100000"/>
              </a:lnSpc>
              <a:spcBef>
                <a:spcPts val="0"/>
              </a:spcBef>
              <a:spcAft>
                <a:spcPts val="0"/>
              </a:spcAft>
              <a:buClr>
                <a:srgbClr val="000000"/>
              </a:buClr>
              <a:buSzPts val="1700"/>
              <a:buFont typeface="Arial"/>
              <a:buChar char="•"/>
            </a:pPr>
            <a:r>
              <a:rPr b="1" lang="en-US" sz="1700">
                <a:solidFill>
                  <a:schemeClr val="dk1"/>
                </a:solidFill>
              </a:rPr>
              <a:t>Riunioni di revisione:</a:t>
            </a:r>
            <a:r>
              <a:rPr b="1" i="0" lang="en-US" sz="1700" u="none" cap="none" strike="noStrike">
                <a:solidFill>
                  <a:schemeClr val="dk1"/>
                </a:solidFill>
                <a:latin typeface="Arial"/>
                <a:ea typeface="Arial"/>
                <a:cs typeface="Arial"/>
                <a:sym typeface="Arial"/>
              </a:rPr>
              <a:t> </a:t>
            </a:r>
            <a:r>
              <a:rPr lang="en-US" sz="1700">
                <a:solidFill>
                  <a:schemeClr val="dk1"/>
                </a:solidFill>
              </a:rPr>
              <a:t>Riunioni programmate regolarmente per discutere lo stato dei rischi e le strategie di gestione.</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pic>
        <p:nvPicPr>
          <p:cNvPr id="1116" name="Google Shape;1116;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7" name="Google Shape;1117;p133"/>
          <p:cNvSpPr txBox="1"/>
          <p:nvPr/>
        </p:nvSpPr>
        <p:spPr>
          <a:xfrm>
            <a:off x="815269" y="1149500"/>
            <a:ext cx="8353800" cy="212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lang="en-US" sz="1700">
                <a:solidFill>
                  <a:schemeClr val="dk1"/>
                </a:solidFill>
              </a:rPr>
              <a:t>Il Quadro europeo delle competenze imprenditoriali (EntreComp)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lang="en-US" sz="1700">
                <a:solidFill>
                  <a:schemeClr val="dk1"/>
                </a:solidFill>
              </a:rPr>
              <a:t>Per comprendere meglio le competenze legate alla competenza imprenditoriale, nel 2018 l'UE ha creato l'European Entrepreneurship Competence Framework (EntreComp) come riferimento per spiegare cosa significa avere una mentalità imprenditoriale. </a:t>
            </a:r>
            <a:endParaRPr b="1" i="0" sz="1700" u="none" cap="none" strike="noStrike">
              <a:solidFill>
                <a:schemeClr val="dk1"/>
              </a:solidFill>
              <a:latin typeface="Arial"/>
              <a:ea typeface="Arial"/>
              <a:cs typeface="Arial"/>
              <a:sym typeface="Arial"/>
            </a:endParaRPr>
          </a:p>
        </p:txBody>
      </p:sp>
      <p:sp>
        <p:nvSpPr>
          <p:cNvPr id="1118" name="Google Shape;1118;p133"/>
          <p:cNvSpPr txBox="1"/>
          <p:nvPr/>
        </p:nvSpPr>
        <p:spPr>
          <a:xfrm>
            <a:off x="935768" y="665400"/>
            <a:ext cx="92631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Un'introduzione alla competenza imprenditoriale  </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pic>
        <p:nvPicPr>
          <p:cNvPr id="1119" name="Google Shape;1119;p133"/>
          <p:cNvPicPr preferRelativeResize="0"/>
          <p:nvPr/>
        </p:nvPicPr>
        <p:blipFill rotWithShape="1">
          <a:blip r:embed="rId4">
            <a:alphaModFix/>
          </a:blip>
          <a:srcRect b="0" l="0" r="0" t="0"/>
          <a:stretch/>
        </p:blipFill>
        <p:spPr>
          <a:xfrm>
            <a:off x="2649943" y="3950311"/>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pic>
        <p:nvPicPr>
          <p:cNvPr id="1124" name="Google Shape;1124;p134"/>
          <p:cNvPicPr preferRelativeResize="0"/>
          <p:nvPr/>
        </p:nvPicPr>
        <p:blipFill rotWithShape="1">
          <a:blip r:embed="rId3">
            <a:alphaModFix/>
          </a:blip>
          <a:srcRect b="0" l="0" r="0" t="0"/>
          <a:stretch/>
        </p:blipFill>
        <p:spPr>
          <a:xfrm>
            <a:off x="172870" y="0"/>
            <a:ext cx="10688975" cy="7559672"/>
          </a:xfrm>
          <a:prstGeom prst="rect">
            <a:avLst/>
          </a:prstGeom>
          <a:noFill/>
          <a:ln>
            <a:noFill/>
          </a:ln>
        </p:spPr>
      </p:pic>
      <p:sp>
        <p:nvSpPr>
          <p:cNvPr id="1125" name="Google Shape;1125;p134"/>
          <p:cNvSpPr txBox="1"/>
          <p:nvPr/>
        </p:nvSpPr>
        <p:spPr>
          <a:xfrm>
            <a:off x="813851" y="1149500"/>
            <a:ext cx="8353800" cy="60714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Introduzione</a:t>
            </a:r>
            <a:endParaRPr b="1" i="0" sz="1700" u="none" cap="none" strike="noStrike">
              <a:solidFill>
                <a:schemeClr val="dk1"/>
              </a:solidFill>
              <a:latin typeface="Arial"/>
              <a:ea typeface="Arial"/>
              <a:cs typeface="Arial"/>
              <a:sym typeface="Arial"/>
            </a:endParaRPr>
          </a:p>
          <a:p>
            <a:pPr indent="0" lvl="0" marL="457200" rtl="0" algn="l">
              <a:lnSpc>
                <a:spcPct val="115000"/>
              </a:lnSpc>
              <a:spcBef>
                <a:spcPts val="0"/>
              </a:spcBef>
              <a:spcAft>
                <a:spcPts val="0"/>
              </a:spcAft>
              <a:buClr>
                <a:schemeClr val="dk1"/>
              </a:buClr>
              <a:buSzPts val="1100"/>
              <a:buFont typeface="Arial"/>
              <a:buNone/>
            </a:pPr>
            <a:r>
              <a:rPr lang="en-US" sz="1700">
                <a:solidFill>
                  <a:schemeClr val="dk1"/>
                </a:solidFill>
              </a:rPr>
              <a:t>L'UE ha riconosciuto l'importanza del networking e le difficoltà legate all'accesso ai mercati e per questo motivo ha creato il programma COSME e la rete Enterprise Europe Network che fornisce risorse a tutte le imprese che desiderano espandersi in nuovi mercati. Le PMI possono rivolgersi al partner locale nella loro regione per ottenere consigli e informazioni. Oltre 600 organizzazioni partner in 54 Paesi hanno la capacità di raggiungere più di 2 milioni di PMI.</a:t>
            </a:r>
            <a:endParaRPr sz="17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US" sz="1700">
                <a:solidFill>
                  <a:schemeClr val="dk1"/>
                </a:solidFill>
              </a:rPr>
              <a:t>Se siete interessati ad aprire una nuova attività in tutto il mondo, la rete Enterprise offre anche punti di contatto locali in diversi Paesi dell'UE e non: </a:t>
            </a:r>
            <a:r>
              <a:rPr lang="en-US" sz="1700" u="sng">
                <a:solidFill>
                  <a:schemeClr val="hlink"/>
                </a:solidFill>
                <a:hlinkClick r:id="rId4"/>
              </a:rPr>
              <a:t>https://een.ec.europa.eu/local-contact-points.</a:t>
            </a:r>
            <a:endParaRPr sz="1700">
              <a:solidFill>
                <a:schemeClr val="dk1"/>
              </a:solidFil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lang="en-US" sz="1700">
                <a:solidFill>
                  <a:schemeClr val="dk1"/>
                </a:solidFill>
              </a:rPr>
              <a:t>Un altro sito web offerto dall'UE supporta anche le donne imprenditrici e diversi angeli che possono sostenervi durante il vostro progetto: </a:t>
            </a:r>
            <a:r>
              <a:rPr lang="en-US" sz="1700" u="sng">
                <a:solidFill>
                  <a:schemeClr val="hlink"/>
                </a:solidFill>
                <a:hlinkClick r:id="rId5"/>
              </a:rPr>
              <a:t>https://single-market-economy.ec.europa.eu/smes/supporting-entrepreneurship/women-entrepreneurs/support-tools-and-networks-women_en</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ctr">
              <a:lnSpc>
                <a:spcPct val="115000"/>
              </a:lnSpc>
              <a:spcBef>
                <a:spcPts val="0"/>
              </a:spcBef>
              <a:spcAft>
                <a:spcPts val="0"/>
              </a:spcAft>
              <a:buClr>
                <a:schemeClr val="dk1"/>
              </a:buClr>
              <a:buSzPts val="1100"/>
              <a:buFont typeface="Arial"/>
              <a:buNone/>
            </a:pPr>
            <a:r>
              <a:rPr b="1" lang="en-US" sz="1700">
                <a:solidFill>
                  <a:schemeClr val="dk1"/>
                </a:solidFill>
              </a:rPr>
              <a:t>L'UE offre anche fondi e sostegno economico per avviare un'impresa.</a:t>
            </a:r>
            <a:endParaRPr b="1" sz="1700">
              <a:solidFill>
                <a:schemeClr val="dk1"/>
              </a:solidFill>
            </a:endParaRPr>
          </a:p>
          <a:p>
            <a:pPr indent="0" lvl="0" marL="0" rtl="0" algn="ctr">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15000"/>
              </a:lnSpc>
              <a:spcBef>
                <a:spcPts val="0"/>
              </a:spcBef>
              <a:spcAft>
                <a:spcPts val="0"/>
              </a:spcAft>
              <a:buClr>
                <a:srgbClr val="000000"/>
              </a:buClr>
              <a:buSzPts val="1700"/>
              <a:buFont typeface="Arial"/>
              <a:buNone/>
            </a:pPr>
            <a:r>
              <a:t/>
            </a:r>
            <a:endParaRPr b="1" sz="1700">
              <a:solidFill>
                <a:schemeClr val="dk1"/>
              </a:solidFill>
            </a:endParaRPr>
          </a:p>
        </p:txBody>
      </p:sp>
      <p:sp>
        <p:nvSpPr>
          <p:cNvPr id="1126" name="Google Shape;1126;p134"/>
          <p:cNvSpPr txBox="1"/>
          <p:nvPr/>
        </p:nvSpPr>
        <p:spPr>
          <a:xfrm>
            <a:off x="714350" y="388625"/>
            <a:ext cx="92631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rtl="0" algn="ctr">
              <a:spcBef>
                <a:spcPts val="0"/>
              </a:spcBef>
              <a:spcAft>
                <a:spcPts val="0"/>
              </a:spcAft>
              <a:buClr>
                <a:schemeClr val="dk1"/>
              </a:buClr>
              <a:buSzPts val="1100"/>
              <a:buFont typeface="Arial"/>
              <a:buNone/>
            </a:pPr>
            <a:r>
              <a:rPr b="1" lang="en-US" sz="1700">
                <a:solidFill>
                  <a:schemeClr val="dk1"/>
                </a:solidFill>
              </a:rPr>
              <a:t> Opzioni di finanziamento per gli imprenditori</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pic>
        <p:nvPicPr>
          <p:cNvPr id="1131" name="Google Shape;1131;p135"/>
          <p:cNvPicPr preferRelativeResize="0"/>
          <p:nvPr/>
        </p:nvPicPr>
        <p:blipFill rotWithShape="1">
          <a:blip r:embed="rId3">
            <a:alphaModFix/>
          </a:blip>
          <a:srcRect b="0" l="0" r="0" t="0"/>
          <a:stretch/>
        </p:blipFill>
        <p:spPr>
          <a:xfrm>
            <a:off x="1407" y="0"/>
            <a:ext cx="10688975" cy="7559672"/>
          </a:xfrm>
          <a:prstGeom prst="rect">
            <a:avLst/>
          </a:prstGeom>
          <a:noFill/>
          <a:ln>
            <a:noFill/>
          </a:ln>
        </p:spPr>
      </p:pic>
      <p:sp>
        <p:nvSpPr>
          <p:cNvPr id="1132" name="Google Shape;1132;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lang="en-US" sz="1500">
                <a:solidFill>
                  <a:schemeClr val="dk1"/>
                </a:solidFill>
              </a:rPr>
              <a:t>Panoramica delle fonti di finanziamento nell'ambito dei Fondi europei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3" name="Google Shape;1133;p135"/>
          <p:cNvSpPr txBox="1"/>
          <p:nvPr/>
        </p:nvSpPr>
        <p:spPr>
          <a:xfrm>
            <a:off x="877200" y="750725"/>
            <a:ext cx="9263100" cy="1200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2400">
                <a:solidFill>
                  <a:schemeClr val="dk1"/>
                </a:solidFill>
              </a:rPr>
              <a:t> Opzioni di finanziamento per gli imprenditori</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2400">
              <a:solidFill>
                <a:schemeClr val="dk1"/>
              </a:solidFill>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dk1"/>
              </a:solidFill>
            </a:endParaRPr>
          </a:p>
        </p:txBody>
      </p:sp>
      <p:pic>
        <p:nvPicPr>
          <p:cNvPr id="1134" name="Google Shape;1134;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5" name="Google Shape;1135;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Temporary instrument to power the recovery</a:t>
            </a:r>
            <a:endParaRPr b="0" i="0" sz="1200" u="none" cap="none" strike="noStrike">
              <a:solidFill>
                <a:schemeClr val="dk1"/>
              </a:solidFill>
              <a:latin typeface="Arial"/>
              <a:ea typeface="Arial"/>
              <a:cs typeface="Arial"/>
              <a:sym typeface="Arial"/>
            </a:endParaRPr>
          </a:p>
        </p:txBody>
      </p:sp>
      <p:sp>
        <p:nvSpPr>
          <p:cNvPr id="1136" name="Google Shape;1136;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The EU’s long-term budget for 2021 to 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pic>
        <p:nvPicPr>
          <p:cNvPr id="1141" name="Google Shape;1141;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2" name="Google Shape;1142;p136"/>
          <p:cNvSpPr txBox="1"/>
          <p:nvPr/>
        </p:nvSpPr>
        <p:spPr>
          <a:xfrm>
            <a:off x="813850" y="1759100"/>
            <a:ext cx="9337200" cy="2722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ctr">
              <a:lnSpc>
                <a:spcPct val="115000"/>
              </a:lnSpc>
              <a:spcBef>
                <a:spcPts val="0"/>
              </a:spcBef>
              <a:spcAft>
                <a:spcPts val="0"/>
              </a:spcAft>
              <a:buClr>
                <a:schemeClr val="dk1"/>
              </a:buClr>
              <a:buSzPts val="1100"/>
              <a:buFont typeface="Arial"/>
              <a:buNone/>
            </a:pPr>
            <a:r>
              <a:rPr b="1" lang="en-US" sz="1700">
                <a:solidFill>
                  <a:schemeClr val="dk1"/>
                </a:solidFill>
              </a:rPr>
              <a:t>I due fondi più importanti offerti dai Fondi europei per il periodo 2021-2027 sono: </a:t>
            </a:r>
            <a:endParaRPr b="1" sz="1700">
              <a:solidFill>
                <a:schemeClr val="dk1"/>
              </a:solidFill>
            </a:endParaRPr>
          </a:p>
          <a:p>
            <a:pPr indent="0" lvl="0" marL="0" rtl="0" algn="ctr">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marR="0" rtl="0" algn="l">
              <a:lnSpc>
                <a:spcPct val="115000"/>
              </a:lnSpc>
              <a:spcBef>
                <a:spcPts val="0"/>
              </a:spcBef>
              <a:spcAft>
                <a:spcPts val="0"/>
              </a:spcAft>
              <a:buClr>
                <a:srgbClr val="000000"/>
              </a:buClr>
              <a:buSzPts val="1700"/>
              <a:buFont typeface="Arial"/>
              <a:buNone/>
            </a:pPr>
            <a:r>
              <a:t/>
            </a:r>
            <a:endParaRPr b="1" sz="1700">
              <a:solidFill>
                <a:schemeClr val="dk1"/>
              </a:solidFil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0200" lvl="0" marL="457200" rtl="0" algn="l">
              <a:lnSpc>
                <a:spcPct val="115000"/>
              </a:lnSpc>
              <a:spcBef>
                <a:spcPts val="0"/>
              </a:spcBef>
              <a:spcAft>
                <a:spcPts val="0"/>
              </a:spcAft>
              <a:buClr>
                <a:srgbClr val="404040"/>
              </a:buClr>
              <a:buSzPts val="1600"/>
              <a:buChar char="●"/>
            </a:pPr>
            <a:r>
              <a:rPr lang="en-US" sz="1700">
                <a:solidFill>
                  <a:schemeClr val="dk1"/>
                </a:solidFill>
              </a:rPr>
              <a:t>Programma per il mercato unico </a:t>
            </a:r>
            <a:endParaRPr sz="1700">
              <a:solidFill>
                <a:schemeClr val="dk1"/>
              </a:solidFill>
            </a:endParaRPr>
          </a:p>
          <a:p>
            <a:pPr indent="-330200" lvl="0" marL="457200" rtl="0" algn="l">
              <a:lnSpc>
                <a:spcPct val="115000"/>
              </a:lnSpc>
              <a:spcBef>
                <a:spcPts val="0"/>
              </a:spcBef>
              <a:spcAft>
                <a:spcPts val="0"/>
              </a:spcAft>
              <a:buClr>
                <a:srgbClr val="404040"/>
              </a:buClr>
              <a:buSzPts val="1600"/>
              <a:buChar char="●"/>
            </a:pPr>
            <a:r>
              <a:rPr lang="en-US" sz="1700">
                <a:solidFill>
                  <a:schemeClr val="dk1"/>
                </a:solidFill>
              </a:rPr>
              <a:t>Erasmus per giovani imprenditori</a:t>
            </a:r>
            <a:endParaRPr sz="1700">
              <a:solidFill>
                <a:schemeClr val="dk1"/>
              </a:solidFill>
            </a:endParaRPr>
          </a:p>
          <a:p>
            <a:pPr indent="0" lvl="0" marL="0" marR="0" rtl="0" algn="l">
              <a:lnSpc>
                <a:spcPct val="115000"/>
              </a:lnSpc>
              <a:spcBef>
                <a:spcPts val="0"/>
              </a:spcBef>
              <a:spcAft>
                <a:spcPts val="0"/>
              </a:spcAft>
              <a:buNone/>
            </a:pPr>
            <a:r>
              <a:t/>
            </a:r>
            <a:endParaRPr sz="1700">
              <a:solidFill>
                <a:schemeClr val="dk1"/>
              </a:solidFill>
            </a:endParaRPr>
          </a:p>
        </p:txBody>
      </p:sp>
      <p:sp>
        <p:nvSpPr>
          <p:cNvPr id="1143" name="Google Shape;1143;p136"/>
          <p:cNvSpPr txBox="1"/>
          <p:nvPr/>
        </p:nvSpPr>
        <p:spPr>
          <a:xfrm>
            <a:off x="877200" y="684450"/>
            <a:ext cx="9273900" cy="1139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rtl="0" algn="ctr">
              <a:spcBef>
                <a:spcPts val="0"/>
              </a:spcBef>
              <a:spcAft>
                <a:spcPts val="0"/>
              </a:spcAft>
              <a:buClr>
                <a:schemeClr val="dk1"/>
              </a:buClr>
              <a:buSzPts val="1100"/>
              <a:buFont typeface="Arial"/>
              <a:buNone/>
            </a:pPr>
            <a:r>
              <a:rPr b="1" lang="en-US" sz="1700">
                <a:solidFill>
                  <a:schemeClr val="dk1"/>
                </a:solidFill>
              </a:rPr>
              <a:t> Opzioni di finanziamento per gli imprenditori</a:t>
            </a:r>
            <a:endParaRPr b="1" sz="1700">
              <a:solidFill>
                <a:schemeClr val="dk1"/>
              </a:solidFill>
            </a:endParaRPr>
          </a:p>
          <a:p>
            <a:pPr indent="0" lvl="0" marL="0" rtl="0" algn="ctr">
              <a:spcBef>
                <a:spcPts val="0"/>
              </a:spcBef>
              <a:spcAft>
                <a:spcPts val="0"/>
              </a:spcAft>
              <a:buClr>
                <a:schemeClr val="dk1"/>
              </a:buClr>
              <a:buSzPts val="1100"/>
              <a:buFont typeface="Arial"/>
              <a:buNone/>
            </a:pPr>
            <a:r>
              <a:rPr b="1" lang="en-US" sz="1700">
                <a:solidFill>
                  <a:schemeClr val="dk1"/>
                </a:solidFill>
              </a:rPr>
              <a:t>2021 - 2027</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pic>
        <p:nvPicPr>
          <p:cNvPr id="1148" name="Google Shape;1148;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49" name="Google Shape;1149;p137"/>
          <p:cNvSpPr txBox="1"/>
          <p:nvPr/>
        </p:nvSpPr>
        <p:spPr>
          <a:xfrm>
            <a:off x="813850" y="997100"/>
            <a:ext cx="8645100" cy="60714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Panoramica delle fonti di finanziamento nell'ambito dei Fondi europei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Programma per il mercato unico (SMP) di EISMEA (Consiglio europeo per l'innovazione e Agenzia esecutiva per le PMI)</a:t>
            </a:r>
            <a:endParaRPr b="1"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None/>
            </a:pPr>
            <a:r>
              <a:t/>
            </a:r>
            <a:endParaRPr sz="1700">
              <a:solidFill>
                <a:schemeClr val="dk1"/>
              </a:solidFill>
            </a:endParaRPr>
          </a:p>
          <a:p>
            <a:pPr indent="0" lvl="0" marL="0" rtl="0" algn="just">
              <a:lnSpc>
                <a:spcPct val="115000"/>
              </a:lnSpc>
              <a:spcBef>
                <a:spcPts val="0"/>
              </a:spcBef>
              <a:spcAft>
                <a:spcPts val="0"/>
              </a:spcAft>
              <a:buNone/>
            </a:pPr>
            <a:r>
              <a:rPr lang="en-US" sz="1700">
                <a:solidFill>
                  <a:schemeClr val="dk1"/>
                </a:solidFill>
              </a:rPr>
              <a:t>Il Programma per il Mercato Unico è il programma di finanziamento dell'UE per le attività a sostegno di un mercato interno sostenibile e ben funzionante.</a:t>
            </a:r>
            <a:endParaRPr sz="1700">
              <a:solidFill>
                <a:schemeClr val="dk1"/>
              </a:solidFill>
            </a:endParaRPr>
          </a:p>
          <a:p>
            <a:pPr indent="0" lvl="0" marL="0" rtl="0" algn="just">
              <a:lnSpc>
                <a:spcPct val="115000"/>
              </a:lnSpc>
              <a:spcBef>
                <a:spcPts val="0"/>
              </a:spcBef>
              <a:spcAft>
                <a:spcPts val="0"/>
              </a:spcAft>
              <a:buNone/>
            </a:pPr>
            <a:r>
              <a:rPr lang="en-US" sz="1700">
                <a:solidFill>
                  <a:schemeClr val="dk1"/>
                </a:solidFill>
              </a:rPr>
              <a:t>Il programma per il mercato unico, del valore di 4,2 miliardi di euro, rafforzerà la governance del mercato unico dell'UE. Contribuirà a:</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far funzionare meglio il mercato interno con misure che comprendono il miglioramento della sorveglianza del mercato, il sostegno ai cittadini e alle imprese per la soluzione dei problemi e il potenziamento della politica della concorrenza</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stimolare la competitività delle imprese, in particolare delle piccole e medie imprese (PMI), </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sviluppare standard europei efficaci e standard internazionali di rendicontazione e revisione finanziaria e non finanziaria</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garantire una protezione ancora più elevata ai consumatori</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mantenere un elevato livello di sicurezza alimentare</a:t>
            </a:r>
            <a:endParaRPr sz="1700">
              <a:solidFill>
                <a:schemeClr val="dk1"/>
              </a:solidFill>
            </a:endParaRPr>
          </a:p>
          <a:p>
            <a:pPr indent="-298450" lvl="0" marL="457200" rtl="0" algn="just">
              <a:lnSpc>
                <a:spcPct val="115000"/>
              </a:lnSpc>
              <a:spcBef>
                <a:spcPts val="0"/>
              </a:spcBef>
              <a:spcAft>
                <a:spcPts val="0"/>
              </a:spcAft>
              <a:buClr>
                <a:srgbClr val="404040"/>
              </a:buClr>
              <a:buSzPts val="1100"/>
              <a:buChar char="●"/>
            </a:pPr>
            <a:r>
              <a:rPr lang="en-US" sz="1700">
                <a:solidFill>
                  <a:schemeClr val="dk1"/>
                </a:solidFill>
              </a:rPr>
              <a:t>produrre e diffondere statistiche di alta qualità.</a:t>
            </a:r>
            <a:endParaRPr sz="1700">
              <a:solidFill>
                <a:schemeClr val="dk1"/>
              </a:solidFill>
            </a:endParaRPr>
          </a:p>
          <a:p>
            <a:pPr indent="0" lvl="0" marL="457200" marR="0" rtl="0" algn="just">
              <a:lnSpc>
                <a:spcPct val="115000"/>
              </a:lnSpc>
              <a:spcBef>
                <a:spcPts val="0"/>
              </a:spcBef>
              <a:spcAft>
                <a:spcPts val="0"/>
              </a:spcAft>
              <a:buNone/>
            </a:pPr>
            <a:r>
              <a:t/>
            </a:r>
            <a:endParaRPr sz="1700">
              <a:solidFill>
                <a:schemeClr val="dk1"/>
              </a:solidFill>
            </a:endParaRPr>
          </a:p>
        </p:txBody>
      </p:sp>
      <p:sp>
        <p:nvSpPr>
          <p:cNvPr id="1150" name="Google Shape;1150;p137"/>
          <p:cNvSpPr txBox="1"/>
          <p:nvPr/>
        </p:nvSpPr>
        <p:spPr>
          <a:xfrm>
            <a:off x="1023350" y="443750"/>
            <a:ext cx="86451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1700">
                <a:solidFill>
                  <a:schemeClr val="dk1"/>
                </a:solidFill>
              </a:rPr>
              <a:t> Opzioni di finanziamento per gli imprenditori</a:t>
            </a:r>
            <a:endParaRPr b="1" sz="1700">
              <a:solidFill>
                <a:schemeClr val="dk1"/>
              </a:solidFill>
            </a:endParaRPr>
          </a:p>
          <a:p>
            <a:pPr indent="0" lvl="0" marL="0" rtl="0" algn="ctr">
              <a:spcBef>
                <a:spcPts val="0"/>
              </a:spcBef>
              <a:spcAft>
                <a:spcPts val="0"/>
              </a:spcAft>
              <a:buClr>
                <a:schemeClr val="dk1"/>
              </a:buClr>
              <a:buSzPts val="1100"/>
              <a:buFont typeface="Arial"/>
              <a:buNone/>
            </a:pPr>
            <a:r>
              <a:t/>
            </a:r>
            <a:endParaRPr b="1" sz="1700">
              <a:solidFill>
                <a:schemeClr val="dk1"/>
              </a:solidFill>
            </a:endParaRPr>
          </a:p>
          <a:p>
            <a:pPr indent="0" lvl="0" marL="0" marR="0" rtl="0" algn="ctr">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pic>
        <p:nvPicPr>
          <p:cNvPr id="1155" name="Google Shape;1155;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6" name="Google Shape;1156;p138"/>
          <p:cNvSpPr txBox="1"/>
          <p:nvPr/>
        </p:nvSpPr>
        <p:spPr>
          <a:xfrm>
            <a:off x="373710" y="935304"/>
            <a:ext cx="9623400" cy="6071400"/>
          </a:xfrm>
          <a:prstGeom prst="rect">
            <a:avLst/>
          </a:prstGeom>
          <a:noFill/>
          <a:ln>
            <a:noFill/>
          </a:ln>
        </p:spPr>
        <p:txBody>
          <a:bodyPr anchorCtr="0" anchor="t" bIns="45700" lIns="91425" spcFirstLastPara="1" rIns="91425" wrap="square" tIns="45700">
            <a:spAutoFit/>
          </a:bodyPr>
          <a:lstStyle/>
          <a:p>
            <a:pPr indent="45720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Beneficiari:</a:t>
            </a:r>
            <a:endParaRPr/>
          </a:p>
          <a:p>
            <a:pPr indent="0" lvl="0" marL="0" marR="0" rtl="0" algn="just">
              <a:lnSpc>
                <a:spcPct val="115000"/>
              </a:lnSpc>
              <a:spcBef>
                <a:spcPts val="0"/>
              </a:spcBef>
              <a:spcAft>
                <a:spcPts val="0"/>
              </a:spcAft>
              <a:buClr>
                <a:srgbClr val="000000"/>
              </a:buClr>
              <a:buSzPts val="1700"/>
              <a:buFont typeface="Arial"/>
              <a:buNone/>
            </a:pPr>
            <a:r>
              <a:rPr lang="en-US" sz="1700">
                <a:solidFill>
                  <a:schemeClr val="dk1"/>
                </a:solidFill>
              </a:rPr>
              <a:t>Piccole e medie imprese e startup</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45720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Campi d'azione:</a:t>
            </a:r>
            <a:endParaRPr/>
          </a:p>
          <a:p>
            <a:pPr indent="0" lvl="0" marL="0" marR="0" rtl="0" algn="just">
              <a:lnSpc>
                <a:spcPct val="115000"/>
              </a:lnSpc>
              <a:spcBef>
                <a:spcPts val="0"/>
              </a:spcBef>
              <a:spcAft>
                <a:spcPts val="0"/>
              </a:spcAft>
              <a:buClr>
                <a:srgbClr val="000000"/>
              </a:buClr>
              <a:buSzPts val="1700"/>
              <a:buFont typeface="Arial"/>
              <a:buNone/>
            </a:pPr>
            <a:r>
              <a:rPr lang="en-US" sz="1700">
                <a:solidFill>
                  <a:schemeClr val="dk1"/>
                </a:solidFill>
              </a:rPr>
              <a:t>Agricoltura, Energia e ambiente, Ricerca, Innovazione, Salute, sicurezza, trasporti, turismo e governance.</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lang="en-US" sz="1700">
                <a:solidFill>
                  <a:schemeClr val="dk1"/>
                </a:solidFill>
              </a:rPr>
              <a:t>Gli inviti a presentare proposte per azioni a sostegno delle imprese dell'UE nell'ambito del Programma per il mercato unico saranno pubblicizzati sul sito web del Consiglio europeo per l'innovazione e dell'Agenzia esecutiva per le PMI e pubblicati sul portale della Commissione europea dedicato ai finanziamenti e agli appalti.</a:t>
            </a:r>
            <a:endParaRPr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sz="1700">
              <a:solidFill>
                <a:schemeClr val="dk1"/>
              </a:solidFill>
            </a:endParaRPr>
          </a:p>
        </p:txBody>
      </p:sp>
      <p:pic>
        <p:nvPicPr>
          <p:cNvPr id="1157" name="Google Shape;1157;p138"/>
          <p:cNvPicPr preferRelativeResize="0"/>
          <p:nvPr/>
        </p:nvPicPr>
        <p:blipFill rotWithShape="1">
          <a:blip r:embed="rId4">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pic>
        <p:nvPicPr>
          <p:cNvPr id="1162" name="Google Shape;1162;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3" name="Google Shape;1163;p139"/>
          <p:cNvSpPr txBox="1"/>
          <p:nvPr/>
        </p:nvSpPr>
        <p:spPr>
          <a:xfrm>
            <a:off x="638075" y="805828"/>
            <a:ext cx="5160600" cy="5770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700">
                <a:solidFill>
                  <a:schemeClr val="dk1"/>
                </a:solidFill>
              </a:rPr>
              <a:t>Panoramica delle fonti di finanziamento nell'ambito dei Fondi europei (2021 - 2027)</a:t>
            </a:r>
            <a:endParaRPr b="1"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700">
                <a:solidFill>
                  <a:schemeClr val="dk1"/>
                </a:solidFill>
              </a:rPr>
              <a:t>Erasmus per giovani imprenditori</a:t>
            </a:r>
            <a:endParaRPr b="1" sz="1700">
              <a:solidFill>
                <a:schemeClr val="dk1"/>
              </a:solidFil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lang="en-US" sz="1700">
                <a:solidFill>
                  <a:schemeClr val="dk1"/>
                </a:solidFill>
              </a:rPr>
              <a:t>Erasmus per giovani imprenditori è un programma di scambio transfrontaliero che offre a nuovi o aspiranti imprenditori la possibilità di imparare da imprenditori esperti che gestiscono piccole imprese in altri Paesi partecipanti.</a:t>
            </a:r>
            <a:endParaRPr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en-US" sz="1700">
                <a:solidFill>
                  <a:schemeClr val="dk1"/>
                </a:solidFill>
              </a:rPr>
              <a:t>Lo scambio di esperienze avviene durante un soggiorno presso l'imprenditore esperto, che aiuta il nuovo imprenditore ad acquisire le competenze necessarie per gestire una piccola impresa. L'ospite beneficia di nuove prospettive sulla propria attività e ha l'opportunità di collaborare con partner stranieri o di conoscere nuovi mercati.</a:t>
            </a:r>
            <a:endParaRPr sz="1700">
              <a:solidFill>
                <a:schemeClr val="dk1"/>
              </a:solidFill>
            </a:endParaRPr>
          </a:p>
          <a:p>
            <a:pPr indent="0" lvl="0" marL="0" marR="0" rtl="0" algn="just">
              <a:lnSpc>
                <a:spcPct val="115000"/>
              </a:lnSpc>
              <a:spcBef>
                <a:spcPts val="0"/>
              </a:spcBef>
              <a:spcAft>
                <a:spcPts val="0"/>
              </a:spcAft>
              <a:buClr>
                <a:schemeClr val="dk1"/>
              </a:buClr>
              <a:buSzPts val="1100"/>
              <a:buFont typeface="Arial"/>
              <a:buNone/>
            </a:pPr>
            <a:r>
              <a:t/>
            </a:r>
            <a:endParaRPr sz="1700">
              <a:solidFill>
                <a:schemeClr val="dk1"/>
              </a:solidFill>
            </a:endParaRPr>
          </a:p>
        </p:txBody>
      </p:sp>
      <p:sp>
        <p:nvSpPr>
          <p:cNvPr id="1164" name="Google Shape;1164;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 Opzioni di finanziamento per gli imprenditori</a:t>
            </a:r>
            <a:endParaRPr b="0" i="1" sz="1700" u="none" cap="none" strike="noStrike">
              <a:solidFill>
                <a:schemeClr val="dk1"/>
              </a:solidFill>
              <a:latin typeface="Arial"/>
              <a:ea typeface="Arial"/>
              <a:cs typeface="Arial"/>
              <a:sym typeface="Arial"/>
            </a:endParaRPr>
          </a:p>
        </p:txBody>
      </p:sp>
      <p:pic>
        <p:nvPicPr>
          <p:cNvPr id="1165" name="Google Shape;1165;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6" name="Google Shape;1166;p139"/>
          <p:cNvSpPr txBox="1"/>
          <p:nvPr/>
        </p:nvSpPr>
        <p:spPr>
          <a:xfrm>
            <a:off x="6012038" y="3564631"/>
            <a:ext cx="4360200" cy="32646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t/>
            </a:r>
            <a:endParaRPr b="1" sz="1700">
              <a:solidFill>
                <a:schemeClr val="dk1"/>
              </a:solidFill>
            </a:endParaRPr>
          </a:p>
          <a:p>
            <a:pPr indent="0" lvl="0" marL="0" rtl="0" algn="just">
              <a:lnSpc>
                <a:spcPct val="115000"/>
              </a:lnSpc>
              <a:spcBef>
                <a:spcPts val="0"/>
              </a:spcBef>
              <a:spcAft>
                <a:spcPts val="0"/>
              </a:spcAft>
              <a:buNone/>
            </a:pPr>
            <a:r>
              <a:rPr b="1" lang="en-US" sz="1700">
                <a:solidFill>
                  <a:schemeClr val="dk1"/>
                </a:solidFill>
              </a:rPr>
              <a:t>Chi può partecipare?</a:t>
            </a:r>
            <a:endParaRPr b="1" sz="1700">
              <a:solidFill>
                <a:schemeClr val="dk1"/>
              </a:solidFill>
            </a:endParaRPr>
          </a:p>
          <a:p>
            <a:pPr indent="-304800" lvl="0" marL="457200" rtl="0" algn="just">
              <a:spcBef>
                <a:spcPts val="0"/>
              </a:spcBef>
              <a:spcAft>
                <a:spcPts val="0"/>
              </a:spcAft>
              <a:buClr>
                <a:srgbClr val="374151"/>
              </a:buClr>
              <a:buSzPts val="1200"/>
              <a:buChar char="•"/>
            </a:pPr>
            <a:r>
              <a:rPr lang="en-US" sz="1700">
                <a:solidFill>
                  <a:schemeClr val="dk1"/>
                </a:solidFill>
              </a:rPr>
              <a:t>Nuovi imprenditori, che hanno intenzione di avviare una propria attività o che l'hanno già avviata negli ultimi tre anni.</a:t>
            </a:r>
            <a:endParaRPr sz="1700">
              <a:solidFill>
                <a:schemeClr val="dk1"/>
              </a:solidFill>
            </a:endParaRPr>
          </a:p>
          <a:p>
            <a:pPr indent="-304800" lvl="0" marL="457200" rtl="0" algn="just">
              <a:spcBef>
                <a:spcPts val="0"/>
              </a:spcBef>
              <a:spcAft>
                <a:spcPts val="0"/>
              </a:spcAft>
              <a:buClr>
                <a:srgbClr val="374151"/>
              </a:buClr>
              <a:buSzPts val="1200"/>
              <a:buChar char="•"/>
            </a:pPr>
            <a:r>
              <a:rPr lang="en-US" sz="1700">
                <a:solidFill>
                  <a:schemeClr val="dk1"/>
                </a:solidFill>
              </a:rPr>
              <a:t>Imprenditori esperti ospitanti che possiedono o gestiscono una Piccola o Media Impresa in uno dei Paesi partecipanti.</a:t>
            </a:r>
            <a:endParaRPr sz="1700">
              <a:solidFill>
                <a:schemeClr val="dk1"/>
              </a:solidFill>
            </a:endParaRPr>
          </a:p>
          <a:p>
            <a:pPr indent="0" lvl="0" marL="0" rtl="0" algn="just">
              <a:spcBef>
                <a:spcPts val="0"/>
              </a:spcBef>
              <a:spcAft>
                <a:spcPts val="0"/>
              </a:spcAft>
              <a:buNone/>
            </a:pPr>
            <a:r>
              <a:t/>
            </a:r>
            <a:endParaRPr sz="1700">
              <a:solidFill>
                <a:schemeClr val="dk1"/>
              </a:solidFil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pic>
        <p:nvPicPr>
          <p:cNvPr id="1171" name="Google Shape;1171;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2" name="Google Shape;1172;p140"/>
          <p:cNvSpPr txBox="1"/>
          <p:nvPr/>
        </p:nvSpPr>
        <p:spPr>
          <a:xfrm>
            <a:off x="638075" y="1149500"/>
            <a:ext cx="9375300" cy="60747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b="1" lang="en-US" sz="1700">
                <a:solidFill>
                  <a:schemeClr val="dk1"/>
                </a:solidFill>
              </a:rPr>
              <a:t>Panoramica delle fonti di finanziamento nell'ambito dei Fondi europei (2021 - 2027)</a:t>
            </a:r>
            <a:endParaRPr b="1" sz="17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b="1" lang="en-US" sz="1700">
                <a:solidFill>
                  <a:schemeClr val="dk1"/>
                </a:solidFill>
              </a:rPr>
              <a:t>Erasmus per giovani imprenditori</a:t>
            </a:r>
            <a:endParaRPr b="1" sz="1700">
              <a:solidFill>
                <a:schemeClr val="dk1"/>
              </a:solidFill>
            </a:endParaRPr>
          </a:p>
          <a:p>
            <a:pPr indent="0" lvl="0" marL="0" marR="0" rtl="0" algn="just">
              <a:lnSpc>
                <a:spcPct val="100000"/>
              </a:lnSpc>
              <a:spcBef>
                <a:spcPts val="1800"/>
              </a:spcBef>
              <a:spcAft>
                <a:spcPts val="0"/>
              </a:spcAft>
              <a:buClr>
                <a:schemeClr val="dk1"/>
              </a:buClr>
              <a:buSzPts val="1100"/>
              <a:buFont typeface="Arial"/>
              <a:buNone/>
            </a:pPr>
            <a:r>
              <a:rPr b="1" lang="en-US" sz="1700">
                <a:solidFill>
                  <a:schemeClr val="dk1"/>
                </a:solidFill>
              </a:rPr>
              <a:t>Come partecipare</a:t>
            </a:r>
            <a:endParaRPr/>
          </a:p>
          <a:p>
            <a:pPr indent="0" lvl="0" marL="0" marR="0" rtl="0" algn="just">
              <a:lnSpc>
                <a:spcPct val="100000"/>
              </a:lnSpc>
              <a:spcBef>
                <a:spcPts val="1800"/>
              </a:spcBef>
              <a:spcAft>
                <a:spcPts val="0"/>
              </a:spcAft>
              <a:buClr>
                <a:schemeClr val="dk1"/>
              </a:buClr>
              <a:buSzPts val="1100"/>
              <a:buFont typeface="Arial"/>
              <a:buNone/>
            </a:pPr>
            <a:r>
              <a:rPr lang="en-US" sz="1700">
                <a:solidFill>
                  <a:schemeClr val="dk1"/>
                </a:solidFill>
              </a:rPr>
              <a:t>Gli imprenditori nuovi ed esperti che desiderano partecipare al programma di scambio di imprenditori possono candidarsi attraverso il sito web del programma e scegliere il punto di contatto locale preferito nei rispettivi Paesi di residenza. La candidatura deve includere un CV, una lettera di motivazione e, se si è un nuovo imprenditore, un business plan. Una volta accettata, è possibile cercare nel database del programma un imprenditore con cui essere abbinati. Si consiglia di leggere attentamente la guida all'iscrizione per avere a disposizione tutte le informazioni necessarie prima di iniziare il processo di iscrizione.</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100"/>
              <a:buFont typeface="Arial"/>
              <a:buNone/>
            </a:pPr>
            <a:r>
              <a:rPr b="1" lang="en-US" sz="1700">
                <a:solidFill>
                  <a:schemeClr val="dk1"/>
                </a:solidFill>
              </a:rPr>
              <a:t>Progetto globale EYE</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100"/>
              <a:buFont typeface="Arial"/>
              <a:buNone/>
            </a:pPr>
            <a:r>
              <a:rPr lang="en-US" sz="1700">
                <a:solidFill>
                  <a:schemeClr val="dk1"/>
                </a:solidFill>
              </a:rPr>
              <a:t>Grazie a risorse finanziarie aggiuntive, abbiamo temporaneamente esteso il programma a Paesi extraeuropei attraverso EYE Global. Tramite EYE Global, i nuovi imprenditori dei Paesi dell'UE e del Regno Unito possono partecipare a scambi con imprenditori ospitanti di Canada (British Columbia, Ontario, Quebec), Israele, Singapore, Corea del Sud, Taiwan e Stati Uniti (Stato di New York e California).</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3" name="Google Shape;1173;p140"/>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lang="en-US" sz="1700">
                <a:solidFill>
                  <a:schemeClr val="dk1"/>
                </a:solidFill>
              </a:rPr>
              <a:t> Opzioni di finanziamento per gli imprenditori</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pic>
        <p:nvPicPr>
          <p:cNvPr id="1178" name="Google Shape;1178;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9" name="Google Shape;1179;p141"/>
          <p:cNvSpPr txBox="1"/>
          <p:nvPr/>
        </p:nvSpPr>
        <p:spPr>
          <a:xfrm>
            <a:off x="638075" y="1149500"/>
            <a:ext cx="9375300" cy="5731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lang="en-US" sz="1700">
                <a:solidFill>
                  <a:schemeClr val="dk1"/>
                </a:solidFill>
              </a:rPr>
              <a:t>Oltre alle opportunità di finanziamento, esistono anche altre possibilità per avviare un'impresa:</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Partner</a:t>
            </a:r>
            <a:endParaRPr sz="1700">
              <a:solidFill>
                <a:schemeClr val="dk1"/>
              </a:solidFil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Investitori personali</a:t>
            </a:r>
            <a:endParaRPr sz="1700">
              <a:solidFill>
                <a:schemeClr val="dk1"/>
              </a:solidFil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banche</a:t>
            </a:r>
            <a:endParaRPr sz="1700">
              <a:solidFill>
                <a:schemeClr val="dk1"/>
              </a:solidFil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Angel Investors, sono spesso individui facoltosi che investono nelle fasi iniziali delle nuove imprese </a:t>
            </a:r>
            <a:endParaRPr sz="1700">
              <a:solidFill>
                <a:schemeClr val="dk1"/>
              </a:solidFil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Venture capitalist, sono investitori istituzionali che appartengono a società di venture capital</a:t>
            </a:r>
            <a:endParaRPr sz="1700">
              <a:solidFill>
                <a:schemeClr val="dk1"/>
              </a:solidFill>
            </a:endParaRPr>
          </a:p>
          <a:p>
            <a:pPr indent="-323850" lvl="0" marL="457200" rtl="0" algn="l">
              <a:lnSpc>
                <a:spcPct val="115000"/>
              </a:lnSpc>
              <a:spcBef>
                <a:spcPts val="0"/>
              </a:spcBef>
              <a:spcAft>
                <a:spcPts val="0"/>
              </a:spcAft>
              <a:buClr>
                <a:srgbClr val="374151"/>
              </a:buClr>
              <a:buSzPts val="1500"/>
              <a:buChar char="●"/>
            </a:pPr>
            <a:r>
              <a:rPr lang="en-US" sz="1700">
                <a:solidFill>
                  <a:schemeClr val="dk1"/>
                </a:solidFill>
              </a:rPr>
              <a:t>Crowdfunding, come il Peer to peer lending. </a:t>
            </a:r>
            <a:endParaRPr sz="1700">
              <a:solidFill>
                <a:schemeClr val="dk1"/>
              </a:solidFill>
            </a:endParaRPr>
          </a:p>
          <a:p>
            <a:pPr indent="0" lvl="0" marL="457200" rtl="0" algn="l">
              <a:lnSpc>
                <a:spcPct val="115000"/>
              </a:lnSpc>
              <a:spcBef>
                <a:spcPts val="0"/>
              </a:spcBef>
              <a:spcAft>
                <a:spcPts val="0"/>
              </a:spcAft>
              <a:buNone/>
            </a:pPr>
            <a:r>
              <a:t/>
            </a:r>
            <a:endParaRPr sz="1700">
              <a:solidFill>
                <a:schemeClr val="dk1"/>
              </a:solidFil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80" name="Google Shape;1180;p141"/>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lang="en-US" sz="1700">
                <a:solidFill>
                  <a:schemeClr val="dk1"/>
                </a:solidFill>
              </a:rPr>
              <a:t> Opzioni di finanziamento per gli imprenditori</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pic>
        <p:nvPicPr>
          <p:cNvPr id="1185" name="Google Shape;1185;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6" name="Google Shape;1186;p142"/>
          <p:cNvSpPr txBox="1"/>
          <p:nvPr/>
        </p:nvSpPr>
        <p:spPr>
          <a:xfrm>
            <a:off x="638075" y="1261013"/>
            <a:ext cx="9375300" cy="5469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Come presentarsi agli investitori</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lang="en-US" sz="1700">
                <a:solidFill>
                  <a:schemeClr val="dk1"/>
                </a:solidFill>
              </a:rPr>
              <a:t>Le presentazioni imprenditoriali sono discorsi orientati all'obiettivo, progettati per persuadere gli investitori a finanziare un'azienda facendo appello sia alle emozioni che alla logica. Gli imprenditori devono presentare un'idea imprenditoriale chiara, spiegando chi sono, il problema che intendono risolvere, i loro prodotti o servizi, il modo in cui generano ricavi e profitti, il motivo per cui è necessario un investimento e l'importo del finanziamento richiesto. L'obiettivo principale è assicurarsi un'opportunità di finanziamento superando la fase iniziale di screening nel processo decisionale di un investitore. Una presentazione convincente convince gli investitori a impegnare il loro denaro, ad accettare il rischio finanziario e a investire il loro tempo.</a:t>
            </a:r>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lang="en-US" sz="1700">
                <a:solidFill>
                  <a:schemeClr val="dk1"/>
                </a:solidFill>
              </a:rPr>
              <a:t>Suggerimenti:</a:t>
            </a:r>
            <a:endParaRPr b="1" i="0" sz="1700" u="none" cap="none" strike="noStrike">
              <a:solidFill>
                <a:schemeClr val="dk1"/>
              </a:solidFill>
              <a:latin typeface="Arial"/>
              <a:ea typeface="Arial"/>
              <a:cs typeface="Arial"/>
              <a:sym typeface="Arial"/>
            </a:endParaRPr>
          </a:p>
          <a:p>
            <a:pPr indent="-323850" lvl="0" marL="457200" rtl="0" algn="just">
              <a:lnSpc>
                <a:spcPct val="115000"/>
              </a:lnSpc>
              <a:spcBef>
                <a:spcPts val="0"/>
              </a:spcBef>
              <a:spcAft>
                <a:spcPts val="0"/>
              </a:spcAft>
              <a:buClr>
                <a:srgbClr val="374151"/>
              </a:buClr>
              <a:buSzPts val="1500"/>
              <a:buChar char="●"/>
            </a:pPr>
            <a:r>
              <a:rPr lang="en-US" sz="1700">
                <a:solidFill>
                  <a:schemeClr val="dk1"/>
                </a:solidFill>
              </a:rPr>
              <a:t>Essere brevi e dolci (parte emotiva)</a:t>
            </a:r>
            <a:endParaRPr sz="1700">
              <a:solidFill>
                <a:schemeClr val="dk1"/>
              </a:solidFill>
            </a:endParaRPr>
          </a:p>
          <a:p>
            <a:pPr indent="-323850" lvl="0" marL="457200" rtl="0" algn="just">
              <a:lnSpc>
                <a:spcPct val="115000"/>
              </a:lnSpc>
              <a:spcBef>
                <a:spcPts val="0"/>
              </a:spcBef>
              <a:spcAft>
                <a:spcPts val="0"/>
              </a:spcAft>
              <a:buClr>
                <a:srgbClr val="374151"/>
              </a:buClr>
              <a:buSzPts val="1500"/>
              <a:buChar char="●"/>
            </a:pPr>
            <a:r>
              <a:rPr lang="en-US" sz="1700">
                <a:solidFill>
                  <a:schemeClr val="dk1"/>
                </a:solidFill>
              </a:rPr>
              <a:t>Presentare il problema che si intende risolvere</a:t>
            </a:r>
            <a:endParaRPr sz="1700">
              <a:solidFill>
                <a:schemeClr val="dk1"/>
              </a:solidFill>
            </a:endParaRPr>
          </a:p>
          <a:p>
            <a:pPr indent="-323850" lvl="0" marL="457200" rtl="0" algn="just">
              <a:lnSpc>
                <a:spcPct val="115000"/>
              </a:lnSpc>
              <a:spcBef>
                <a:spcPts val="0"/>
              </a:spcBef>
              <a:spcAft>
                <a:spcPts val="0"/>
              </a:spcAft>
              <a:buClr>
                <a:srgbClr val="374151"/>
              </a:buClr>
              <a:buSzPts val="1500"/>
              <a:buChar char="●"/>
            </a:pPr>
            <a:r>
              <a:rPr lang="en-US" sz="1700">
                <a:solidFill>
                  <a:schemeClr val="dk1"/>
                </a:solidFill>
              </a:rPr>
              <a:t>Siate chiari e concisi (siete in un ascensore e dovete essere chiari e catturare l'attenzione in 1 minuto).</a:t>
            </a:r>
            <a:endParaRPr sz="1700">
              <a:solidFill>
                <a:schemeClr val="dk1"/>
              </a:solidFill>
            </a:endParaRPr>
          </a:p>
          <a:p>
            <a:pPr indent="-323850" lvl="0" marL="457200" rtl="0" algn="just">
              <a:lnSpc>
                <a:spcPct val="115000"/>
              </a:lnSpc>
              <a:spcBef>
                <a:spcPts val="0"/>
              </a:spcBef>
              <a:spcAft>
                <a:spcPts val="0"/>
              </a:spcAft>
              <a:buClr>
                <a:srgbClr val="374151"/>
              </a:buClr>
              <a:buSzPts val="1500"/>
              <a:buChar char="●"/>
            </a:pPr>
            <a:r>
              <a:rPr lang="en-US" sz="1700">
                <a:solidFill>
                  <a:schemeClr val="dk1"/>
                </a:solidFill>
              </a:rPr>
              <a:t>Esercitatevi nel vostro discorso!</a:t>
            </a:r>
            <a:endParaRPr sz="1700">
              <a:solidFill>
                <a:schemeClr val="dk1"/>
              </a:solidFill>
            </a:endParaRPr>
          </a:p>
          <a:p>
            <a:pPr indent="0" lvl="0" marL="457200" marR="0" rtl="0" algn="just">
              <a:lnSpc>
                <a:spcPct val="115000"/>
              </a:lnSpc>
              <a:spcBef>
                <a:spcPts val="0"/>
              </a:spcBef>
              <a:spcAft>
                <a:spcPts val="0"/>
              </a:spcAft>
              <a:buNone/>
            </a:pPr>
            <a:r>
              <a:rPr b="0" i="0" lang="en-US" sz="1700" u="none" cap="none" strike="noStrike">
                <a:solidFill>
                  <a:schemeClr val="dk1"/>
                </a:solidFill>
                <a:latin typeface="Arial"/>
                <a:ea typeface="Arial"/>
                <a:cs typeface="Arial"/>
                <a:sym typeface="Arial"/>
              </a:rPr>
              <a:t>!</a:t>
            </a:r>
            <a:endParaRPr b="0" i="0" sz="1700" u="none" cap="none" strike="noStrike">
              <a:solidFill>
                <a:schemeClr val="dk1"/>
              </a:solidFill>
              <a:latin typeface="Arial"/>
              <a:ea typeface="Arial"/>
              <a:cs typeface="Arial"/>
              <a:sym typeface="Arial"/>
            </a:endParaRPr>
          </a:p>
        </p:txBody>
      </p:sp>
      <p:sp>
        <p:nvSpPr>
          <p:cNvPr id="1187" name="Google Shape;1187;p142"/>
          <p:cNvSpPr txBox="1"/>
          <p:nvPr/>
        </p:nvSpPr>
        <p:spPr>
          <a:xfrm>
            <a:off x="638075" y="750573"/>
            <a:ext cx="8645100" cy="877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Clr>
                <a:schemeClr val="dk1"/>
              </a:buClr>
              <a:buSzPts val="1100"/>
              <a:buFont typeface="Arial"/>
              <a:buNone/>
            </a:pPr>
            <a:r>
              <a:rPr b="1" lang="en-US" sz="1700">
                <a:solidFill>
                  <a:schemeClr val="dk1"/>
                </a:solidFill>
              </a:rPr>
              <a:t> Opzioni di finanziamento per gli imprenditori</a:t>
            </a:r>
            <a:endParaRPr b="1" sz="1700">
              <a:solidFill>
                <a:schemeClr val="dk1"/>
              </a:solidFill>
            </a:endParaRPr>
          </a:p>
          <a:p>
            <a:pPr indent="0" lvl="0" marL="0" rtl="0" algn="just">
              <a:spcBef>
                <a:spcPts val="0"/>
              </a:spcBef>
              <a:spcAft>
                <a:spcPts val="0"/>
              </a:spcAft>
              <a:buClr>
                <a:schemeClr val="dk1"/>
              </a:buClr>
              <a:buSzPts val="1100"/>
              <a:buFont typeface="Arial"/>
              <a:buNone/>
            </a:pPr>
            <a:r>
              <a:t/>
            </a:r>
            <a:endParaRPr b="1" sz="1700">
              <a:solidFill>
                <a:schemeClr val="dk1"/>
              </a:solidFill>
            </a:endParaRPr>
          </a:p>
          <a:p>
            <a:pPr indent="0" lvl="0" marL="0" marR="0" rtl="0" algn="just">
              <a:lnSpc>
                <a:spcPct val="100000"/>
              </a:lnSpc>
              <a:spcBef>
                <a:spcPts val="0"/>
              </a:spcBef>
              <a:spcAft>
                <a:spcPts val="0"/>
              </a:spcAft>
              <a:buClr>
                <a:srgbClr val="000000"/>
              </a:buClr>
              <a:buSzPts val="1700"/>
              <a:buFont typeface="Arial"/>
              <a:buNone/>
            </a:pPr>
            <a:r>
              <a:t/>
            </a:r>
            <a:endParaRPr b="1" sz="1700">
              <a:solidFill>
                <a:schemeClr val="dk1"/>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pic>
        <p:nvPicPr>
          <p:cNvPr id="1192" name="Google Shape;1192;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3" name="Google Shape;1193;p143"/>
          <p:cNvSpPr txBox="1"/>
          <p:nvPr>
            <p:ph type="title"/>
          </p:nvPr>
        </p:nvSpPr>
        <p:spPr>
          <a:xfrm>
            <a:off x="1148799" y="1417319"/>
            <a:ext cx="8396700" cy="845400"/>
          </a:xfrm>
          <a:prstGeom prst="rect">
            <a:avLst/>
          </a:prstGeom>
          <a:noFill/>
          <a:ln>
            <a:noFill/>
          </a:ln>
        </p:spPr>
        <p:txBody>
          <a:bodyPr anchorCtr="0" anchor="ctr" bIns="0" lIns="0" spcFirstLastPara="1" rIns="0" wrap="square" tIns="13950">
            <a:spAutoFit/>
          </a:bodyPr>
          <a:lstStyle/>
          <a:p>
            <a:pPr indent="-2533271" lvl="0" marL="2545331" marR="5078" rtl="0" algn="l">
              <a:lnSpc>
                <a:spcPct val="100000"/>
              </a:lnSpc>
              <a:spcBef>
                <a:spcPts val="110"/>
              </a:spcBef>
              <a:spcAft>
                <a:spcPts val="0"/>
              </a:spcAft>
              <a:buSzPts val="4850"/>
              <a:buNone/>
            </a:pPr>
            <a:r>
              <a:rPr lang="en-US" sz="2700"/>
              <a:t>Modulo 7: Integrazione della tecnologia e strumenti digitali nel vostro settore</a:t>
            </a:r>
            <a:endParaRPr/>
          </a:p>
        </p:txBody>
      </p:sp>
      <p:pic>
        <p:nvPicPr>
          <p:cNvPr id="1194" name="Google Shape;1194;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pic>
        <p:nvPicPr>
          <p:cNvPr id="1199" name="Google Shape;1199;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00" name="Google Shape;1200;p144"/>
          <p:cNvSpPr txBox="1"/>
          <p:nvPr/>
        </p:nvSpPr>
        <p:spPr>
          <a:xfrm>
            <a:off x="1048402" y="2209438"/>
            <a:ext cx="4297500" cy="3935100"/>
          </a:xfrm>
          <a:prstGeom prst="rect">
            <a:avLst/>
          </a:prstGeom>
          <a:noFill/>
          <a:ln>
            <a:noFill/>
          </a:ln>
        </p:spPr>
        <p:txBody>
          <a:bodyPr anchorCtr="0" anchor="t" bIns="0" lIns="0" spcFirstLastPara="1" rIns="0" wrap="square" tIns="12675">
            <a:spAutoFit/>
          </a:bodyPr>
          <a:lstStyle/>
          <a:p>
            <a:pPr indent="0" lvl="0" marL="12694" marR="5077" rtl="0" algn="just">
              <a:lnSpc>
                <a:spcPct val="99900"/>
              </a:lnSpc>
              <a:spcBef>
                <a:spcPts val="5"/>
              </a:spcBef>
              <a:spcAft>
                <a:spcPts val="0"/>
              </a:spcAft>
              <a:buClr>
                <a:schemeClr val="dk1"/>
              </a:buClr>
              <a:buSzPts val="1100"/>
              <a:buFont typeface="Arial"/>
              <a:buNone/>
            </a:pPr>
            <a:r>
              <a:t/>
            </a:r>
            <a:endParaRPr sz="1700"/>
          </a:p>
          <a:p>
            <a:pPr indent="0" lvl="0" marL="12694" marR="5077" rtl="0" algn="just">
              <a:lnSpc>
                <a:spcPct val="99900"/>
              </a:lnSpc>
              <a:spcBef>
                <a:spcPts val="5"/>
              </a:spcBef>
              <a:spcAft>
                <a:spcPts val="0"/>
              </a:spcAft>
              <a:buClr>
                <a:schemeClr val="dk1"/>
              </a:buClr>
              <a:buSzPts val="1100"/>
              <a:buFont typeface="Arial"/>
              <a:buNone/>
            </a:pPr>
            <a:r>
              <a:rPr lang="en-US" sz="1700"/>
              <a:t>Nel mondo di oggi, frenetico e guidato dalla tecnologia, le tecnologie dell'informazione e della comunicazione (TIC) e l'e-learning sono diventati strumenti indispensabili in diversi settori.  Offrono numerosi vantaggi, tra cui una maggiore efficienza, l'accessibilità a un patrimonio di conoscenze e la possibilità di rimanere al passo con le ultime tendenze e pratiche del settore. L'ICT facilita la comunicazione e la gestione dei dati senza soluzione di continuità, mentre l'e-learning offre opportunità formative flessibili e scalabili.</a:t>
            </a:r>
            <a:endParaRPr sz="1700"/>
          </a:p>
          <a:p>
            <a:pPr indent="0" lvl="0" marL="12695" marR="5078" rtl="0" algn="just">
              <a:lnSpc>
                <a:spcPct val="99900"/>
              </a:lnSpc>
              <a:spcBef>
                <a:spcPts val="5"/>
              </a:spcBef>
              <a:spcAft>
                <a:spcPts val="0"/>
              </a:spcAft>
              <a:buNone/>
            </a:pPr>
            <a:r>
              <a:t/>
            </a:r>
            <a:endParaRPr sz="1700"/>
          </a:p>
        </p:txBody>
      </p:sp>
      <p:pic>
        <p:nvPicPr>
          <p:cNvPr id="1201" name="Google Shape;1201;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2" name="Google Shape;1202;p144"/>
          <p:cNvSpPr txBox="1"/>
          <p:nvPr/>
        </p:nvSpPr>
        <p:spPr>
          <a:xfrm>
            <a:off x="2225771" y="1237785"/>
            <a:ext cx="6588300" cy="1139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Capitolo 1: Incorporare le TIC e l'e-learning nell'industria</a:t>
            </a:r>
            <a:endParaRPr b="1" sz="1700"/>
          </a:p>
          <a:p>
            <a:pPr indent="0" lvl="0" marL="0" rtl="0" algn="l">
              <a:spcBef>
                <a:spcPts val="0"/>
              </a:spcBef>
              <a:spcAft>
                <a:spcPts val="0"/>
              </a:spcAft>
              <a:buClr>
                <a:schemeClr val="dk1"/>
              </a:buClr>
              <a:buSzPts val="1100"/>
              <a:buFont typeface="Arial"/>
              <a:buNone/>
            </a:pPr>
            <a:r>
              <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pic>
        <p:nvPicPr>
          <p:cNvPr id="1207" name="Google Shape;1207;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08" name="Google Shape;1208;p145"/>
          <p:cNvSpPr txBox="1"/>
          <p:nvPr/>
        </p:nvSpPr>
        <p:spPr>
          <a:xfrm>
            <a:off x="1260275" y="617224"/>
            <a:ext cx="8595600" cy="3367500"/>
          </a:xfrm>
          <a:prstGeom prst="rect">
            <a:avLst/>
          </a:prstGeom>
          <a:noFill/>
          <a:ln>
            <a:noFill/>
          </a:ln>
        </p:spPr>
        <p:txBody>
          <a:bodyPr anchorCtr="0" anchor="t" bIns="0" lIns="0" spcFirstLastPara="1" rIns="0" wrap="square" tIns="12675">
            <a:spAutoFit/>
          </a:bodyPr>
          <a:lstStyle/>
          <a:p>
            <a:pPr indent="0" lvl="0" marL="0" rtl="0" algn="ctr">
              <a:spcBef>
                <a:spcPts val="0"/>
              </a:spcBef>
              <a:spcAft>
                <a:spcPts val="0"/>
              </a:spcAft>
              <a:buClr>
                <a:schemeClr val="dk1"/>
              </a:buClr>
              <a:buSzPts val="1100"/>
              <a:buFont typeface="Arial"/>
              <a:buNone/>
            </a:pPr>
            <a:r>
              <a:rPr b="1" lang="en-US" sz="1700"/>
              <a:t>Capitolo 1: Incorporare le TIC e l'e-learning nell'industria</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14"/>
              </a:spcBef>
              <a:spcAft>
                <a:spcPts val="0"/>
              </a:spcAft>
              <a:buNone/>
            </a:pPr>
            <a:r>
              <a:rPr b="1" lang="en-US" sz="1700"/>
              <a:t>Esempi di aziende che utilizzano le TIC e l'e-learning</a:t>
            </a:r>
            <a:endParaRPr b="0" i="0" sz="1700" u="none" cap="none" strike="noStrike">
              <a:solidFill>
                <a:srgbClr val="000000"/>
              </a:solidFill>
              <a:latin typeface="Arial"/>
              <a:ea typeface="Arial"/>
              <a:cs typeface="Arial"/>
              <a:sym typeface="Arial"/>
            </a:endParaRPr>
          </a:p>
          <a:p>
            <a:pPr indent="-336550" lvl="0" marL="457200" rtl="0" algn="l">
              <a:spcBef>
                <a:spcPts val="120"/>
              </a:spcBef>
              <a:spcAft>
                <a:spcPts val="0"/>
              </a:spcAft>
              <a:buSzPts val="1700"/>
              <a:buChar char="●"/>
            </a:pPr>
            <a:r>
              <a:rPr lang="en-US" sz="1700"/>
              <a:t>Google: Utilizza strumenti ICT avanzati per l'analisi dei dati e il cloud computing e offre varie risorse di e-learning attraverso piattaforme come Google Digital Garage.offre varie risorse di e-learning attraverso piattaforme come Google Digital Garage.</a:t>
            </a:r>
            <a:endParaRPr sz="1700"/>
          </a:p>
          <a:p>
            <a:pPr indent="-336550" lvl="0" marL="457200" rtl="0" algn="l">
              <a:spcBef>
                <a:spcPts val="0"/>
              </a:spcBef>
              <a:spcAft>
                <a:spcPts val="0"/>
              </a:spcAft>
              <a:buSzPts val="1700"/>
              <a:buChar char="●"/>
            </a:pPr>
            <a:r>
              <a:rPr lang="en-US" sz="1700"/>
              <a:t>Siemens: Utilizza l'e-learning per la formazione e lo sviluppo dei dipendenti, utilizzando simulazioni virtuali per migliorare le competenze tecniche.</a:t>
            </a:r>
            <a:endParaRPr sz="1700"/>
          </a:p>
          <a:p>
            <a:pPr indent="0" lvl="0" marL="457200" rtl="0" algn="l">
              <a:spcBef>
                <a:spcPts val="120"/>
              </a:spcBef>
              <a:spcAft>
                <a:spcPts val="0"/>
              </a:spcAft>
              <a:buNone/>
            </a:pPr>
            <a:r>
              <a:rPr lang="en-US" sz="1700"/>
              <a:t>simulazioni virtuali per il miglioramento delle competenze tecniche.</a:t>
            </a:r>
            <a:endParaRPr sz="1700"/>
          </a:p>
          <a:p>
            <a:pPr indent="0" lvl="0" marL="354823" marR="0" rtl="0" algn="l">
              <a:lnSpc>
                <a:spcPct val="100000"/>
              </a:lnSpc>
              <a:spcBef>
                <a:spcPts val="120"/>
              </a:spcBef>
              <a:spcAft>
                <a:spcPts val="0"/>
              </a:spcAft>
              <a:buNone/>
            </a:pPr>
            <a:r>
              <a:t/>
            </a:r>
            <a:endParaRPr sz="1700"/>
          </a:p>
        </p:txBody>
      </p:sp>
      <p:pic>
        <p:nvPicPr>
          <p:cNvPr id="1209" name="Google Shape;1209;p145"/>
          <p:cNvPicPr preferRelativeResize="0"/>
          <p:nvPr/>
        </p:nvPicPr>
        <p:blipFill rotWithShape="1">
          <a:blip r:embed="rId4">
            <a:alphaModFix/>
          </a:blip>
          <a:srcRect b="0" l="0" r="0" t="0"/>
          <a:stretch/>
        </p:blipFill>
        <p:spPr>
          <a:xfrm>
            <a:off x="2635403" y="4065526"/>
            <a:ext cx="5421006" cy="248835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pic>
        <p:nvPicPr>
          <p:cNvPr id="1214" name="Google Shape;1214;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5" name="Google Shape;1215;p146"/>
          <p:cNvSpPr txBox="1"/>
          <p:nvPr/>
        </p:nvSpPr>
        <p:spPr>
          <a:xfrm>
            <a:off x="1048401" y="1005799"/>
            <a:ext cx="8598600" cy="5737800"/>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lang="en-US" sz="1700"/>
              <a:t>Capitolo 1: Incorporare le TIC e l'e-learning nell'industria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lang="en-US" sz="1700"/>
              <a:t>Perché i nuovi imprenditori dovrebbero utilizzare le TIC e l'e-learning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99600"/>
              </a:lnSpc>
              <a:spcBef>
                <a:spcPts val="0"/>
              </a:spcBef>
              <a:spcAft>
                <a:spcPts val="0"/>
              </a:spcAft>
              <a:buClr>
                <a:schemeClr val="dk1"/>
              </a:buClr>
              <a:buSzPts val="1100"/>
              <a:buFont typeface="Arial"/>
              <a:buNone/>
            </a:pPr>
            <a:r>
              <a:rPr lang="en-US" sz="1700"/>
              <a:t>Per i nuovi imprenditori, sfruttare le TIC e l'e-learning non è solo una comodità, ma una necessità. Questi strumenti forniscono alle startup i mezzi per competere nel mercato globale, consentendo operazioni efficienti, riducendo i costi e fornendo l'accesso alle più recenti conoscenze aziendali e alla formazione. L'e-learning, in particolare, offre un modo economicamente vantaggioso per acquisire nuove competenze e conoscenze, un aspetto cruciale per gli imprenditori che spesso dispongono di risorse limitate.</a:t>
            </a:r>
            <a:endParaRPr sz="1700"/>
          </a:p>
          <a:p>
            <a:pPr indent="0" lvl="0" marL="12694" marR="5077" rtl="0" algn="just">
              <a:lnSpc>
                <a:spcPct val="99600"/>
              </a:lnSpc>
              <a:spcBef>
                <a:spcPts val="0"/>
              </a:spcBef>
              <a:spcAft>
                <a:spcPts val="0"/>
              </a:spcAft>
              <a:buClr>
                <a:schemeClr val="dk1"/>
              </a:buClr>
              <a:buSzPts val="1100"/>
              <a:buFont typeface="Arial"/>
              <a:buNone/>
            </a:pPr>
            <a:r>
              <a:t/>
            </a:r>
            <a:endParaRPr sz="1700"/>
          </a:p>
          <a:p>
            <a:pPr indent="0" lvl="0" marL="0" marR="5078" rtl="0" algn="just">
              <a:lnSpc>
                <a:spcPct val="99600"/>
              </a:lnSpc>
              <a:spcBef>
                <a:spcPts val="0"/>
              </a:spcBef>
              <a:spcAft>
                <a:spcPts val="0"/>
              </a:spcAft>
              <a:buNone/>
            </a:pPr>
            <a:r>
              <a:t/>
            </a:r>
            <a:endParaRPr sz="1700"/>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lang="en-US" sz="1700"/>
              <a:t>Come le TIC e l'e-learning aiutano gli imprenditori</a:t>
            </a:r>
            <a:endParaRPr b="0" i="0" sz="1700" u="none" cap="none" strike="noStrike">
              <a:solidFill>
                <a:srgbClr val="000000"/>
              </a:solidFill>
              <a:latin typeface="Arial"/>
              <a:ea typeface="Arial"/>
              <a:cs typeface="Arial"/>
              <a:sym typeface="Arial"/>
            </a:endParaRPr>
          </a:p>
          <a:p>
            <a:pPr indent="0" lvl="0" marL="12695" marR="6982" rtl="0" algn="just">
              <a:lnSpc>
                <a:spcPct val="107300"/>
              </a:lnSpc>
              <a:spcBef>
                <a:spcPts val="1688"/>
              </a:spcBef>
              <a:spcAft>
                <a:spcPts val="0"/>
              </a:spcAft>
              <a:buNone/>
            </a:pPr>
            <a:r>
              <a:rPr lang="en-US" sz="1700"/>
              <a:t>Gli strumenti ICT come i sistemi CRM, il cloud computing e le piattaforme di social media aiutano gli imprenditori a semplificare le loro operazioni, a raggiungere un pubblico più ampio e a gestire in modo più efficace le relazioni con i clienti. Le piattaforme di e-learning offrono agli imprenditori la flessibilità di imparare al proprio ritmo e di accedere a un'ampia gamma di corsi pertinenti al loro settore, dal marketing digitale alla gestione finanziaria.</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1" name="Google Shape;1221;p147"/>
          <p:cNvSpPr txBox="1"/>
          <p:nvPr/>
        </p:nvSpPr>
        <p:spPr>
          <a:xfrm>
            <a:off x="1037063" y="1604487"/>
            <a:ext cx="4905300" cy="3321000"/>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lang="en-US" sz="1700"/>
              <a:t>Aspetti innovativi delle TIC e dell'e-learning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lang="en-US" sz="1700"/>
              <a:t>Le TIC e l'e-learning sono all'avanguardia nell'innovazione dell'istruzione e delle operazioni commerciali. Si evolvono continuamente, incorporando le ultime tecnologie come AI, VR e AR, per fornire esperienze di apprendimento coinvolgenti e interattive e soluzioni aziendali efficienti. Questa costante innovazione garantisce che gli imprenditori che utilizzano questi strumenti siano sempre all'avanguardia.</a:t>
            </a:r>
            <a:endParaRPr b="0" i="0" sz="1700" u="none" cap="none" strike="noStrike">
              <a:solidFill>
                <a:srgbClr val="000000"/>
              </a:solidFill>
              <a:latin typeface="Arial"/>
              <a:ea typeface="Arial"/>
              <a:cs typeface="Arial"/>
              <a:sym typeface="Arial"/>
            </a:endParaRPr>
          </a:p>
        </p:txBody>
      </p:sp>
      <p:pic>
        <p:nvPicPr>
          <p:cNvPr id="1222" name="Google Shape;1222;p147"/>
          <p:cNvPicPr preferRelativeResize="0"/>
          <p:nvPr/>
        </p:nvPicPr>
        <p:blipFill rotWithShape="1">
          <a:blip r:embed="rId4">
            <a:alphaModFix/>
          </a:blip>
          <a:srcRect b="0" l="0" r="0" t="0"/>
          <a:stretch/>
        </p:blipFill>
        <p:spPr>
          <a:xfrm>
            <a:off x="6977899" y="2960809"/>
            <a:ext cx="2670958" cy="2537180"/>
          </a:xfrm>
          <a:prstGeom prst="rect">
            <a:avLst/>
          </a:prstGeom>
          <a:noFill/>
          <a:ln>
            <a:noFill/>
          </a:ln>
        </p:spPr>
      </p:pic>
      <p:sp>
        <p:nvSpPr>
          <p:cNvPr id="1223" name="Google Shape;1223;p147"/>
          <p:cNvSpPr txBox="1"/>
          <p:nvPr/>
        </p:nvSpPr>
        <p:spPr>
          <a:xfrm>
            <a:off x="1037063" y="1070517"/>
            <a:ext cx="8062200" cy="1139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US" sz="1700"/>
              <a:t>Capitolo 1: Incorporare le TIC e l'e-learning nell'industria</a:t>
            </a:r>
            <a:endParaRPr b="1" sz="1700"/>
          </a:p>
          <a:p>
            <a:pPr indent="0" lvl="0" marL="0" rtl="0" algn="l">
              <a:spcBef>
                <a:spcPts val="0"/>
              </a:spcBef>
              <a:spcAft>
                <a:spcPts val="0"/>
              </a:spcAft>
              <a:buClr>
                <a:schemeClr val="dk1"/>
              </a:buClr>
              <a:buSzPts val="1100"/>
              <a:buFont typeface="Arial"/>
              <a:buNone/>
            </a:pPr>
            <a:r>
              <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pic>
        <p:nvPicPr>
          <p:cNvPr id="1228" name="Google Shape;1228;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29" name="Google Shape;1229;p148"/>
          <p:cNvSpPr txBox="1"/>
          <p:nvPr/>
        </p:nvSpPr>
        <p:spPr>
          <a:xfrm>
            <a:off x="1048401" y="1005798"/>
            <a:ext cx="8594400" cy="2415300"/>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lang="en-US" sz="1700"/>
              <a:t>Capitolo 1: Incorporare le TIC e l'e-learning nell'industria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lang="en-US" sz="1700"/>
              <a:t>Coltivare una mentalità imprenditoriale attraverso le TIC e l'e-learning</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1774"/>
              </a:spcBef>
              <a:spcAft>
                <a:spcPts val="0"/>
              </a:spcAft>
              <a:buNone/>
            </a:pPr>
            <a:r>
              <a:rPr lang="en-US" sz="1700"/>
              <a:t>Integrando le TIC e l'e-learning, gli imprenditori possono coltivare una mentalità adattabile, creativa e lungimirante. Questi strumenti incoraggiano l'apprendimento continuo, la sperimentazione e l'adozione di nuove tecnologie, che sono componenti chiave di una mentalità imprenditoriale. Inoltre, promuovono una cultura dell'innovazione e del miglioramento costante, essenziale per il successo imprenditoriale.</a:t>
            </a:r>
            <a:endParaRPr b="0" i="0" sz="1700" u="none" cap="none" strike="noStrike">
              <a:solidFill>
                <a:srgbClr val="000000"/>
              </a:solidFill>
              <a:latin typeface="Arial"/>
              <a:ea typeface="Arial"/>
              <a:cs typeface="Arial"/>
              <a:sym typeface="Arial"/>
            </a:endParaRPr>
          </a:p>
        </p:txBody>
      </p:sp>
      <p:pic>
        <p:nvPicPr>
          <p:cNvPr id="1230" name="Google Shape;1230;p148"/>
          <p:cNvPicPr preferRelativeResize="0"/>
          <p:nvPr/>
        </p:nvPicPr>
        <p:blipFill rotWithShape="1">
          <a:blip r:embed="rId4">
            <a:alphaModFix/>
          </a:blip>
          <a:srcRect b="0" l="0" r="0" t="0"/>
          <a:stretch/>
        </p:blipFill>
        <p:spPr>
          <a:xfrm>
            <a:off x="3038580" y="3521510"/>
            <a:ext cx="4614651" cy="2613169"/>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pic>
        <p:nvPicPr>
          <p:cNvPr id="1235" name="Google Shape;1235;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6" name="Google Shape;1236;p149"/>
          <p:cNvSpPr txBox="1"/>
          <p:nvPr/>
        </p:nvSpPr>
        <p:spPr>
          <a:xfrm>
            <a:off x="1047808" y="1920198"/>
            <a:ext cx="8596200" cy="3064800"/>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lang="en-US" sz="1700"/>
              <a:t>Capitolo 1: Incorporare le TIC e l'e-learning nell'industria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lang="en-US" sz="1700"/>
              <a:t>Accelerare lo sviluppo del business con le TIC e l'e-learning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lang="en-US" sz="1700"/>
              <a:t>Le TIC e l'e-learning possono accelerare in modo significativo il ritmo dello sviluppo aziendale. Forniscono agli imprenditori gli strumenti per implementare rapidamente le idee commerciali, testare i mercati, raccogliere il feedback dei clienti e adattare le strategie di conseguenza. L'e-learning, in particolare, consente agli imprenditori di aggiornarsi rapidamente, assicurando che le loro aziende possano adattarsi e crescere in condizioni di mercato in continua evoluzione.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pic>
        <p:nvPicPr>
          <p:cNvPr id="1241" name="Google Shape;1241;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2" name="Google Shape;1242;p150"/>
          <p:cNvSpPr txBox="1"/>
          <p:nvPr/>
        </p:nvSpPr>
        <p:spPr>
          <a:xfrm>
            <a:off x="1048405" y="996658"/>
            <a:ext cx="8595600" cy="2629800"/>
          </a:xfrm>
          <a:prstGeom prst="rect">
            <a:avLst/>
          </a:prstGeom>
          <a:noFill/>
          <a:ln>
            <a:noFill/>
          </a:ln>
        </p:spPr>
        <p:txBody>
          <a:bodyPr anchorCtr="0" anchor="t" bIns="0" lIns="0" spcFirstLastPara="1" rIns="0" wrap="square" tIns="12675">
            <a:spAutoFit/>
          </a:bodyPr>
          <a:lstStyle/>
          <a:p>
            <a:pPr indent="0" lvl="0" marL="0" marR="1903" rtl="0" algn="ctr">
              <a:spcBef>
                <a:spcPts val="0"/>
              </a:spcBef>
              <a:spcAft>
                <a:spcPts val="0"/>
              </a:spcAft>
              <a:buClr>
                <a:schemeClr val="dk1"/>
              </a:buClr>
              <a:buSzPts val="1100"/>
              <a:buFont typeface="Arial"/>
              <a:buNone/>
            </a:pPr>
            <a:r>
              <a:rPr b="1" lang="en-US" sz="1700"/>
              <a:t>Capitolo 2: Collaborare online nel settore</a:t>
            </a:r>
            <a:endParaRPr b="1" sz="1700"/>
          </a:p>
          <a:p>
            <a:pPr indent="0" lvl="0" marL="0" marR="1903" rtl="0" algn="l">
              <a:lnSpc>
                <a:spcPct val="100000"/>
              </a:lnSpc>
              <a:spcBef>
                <a:spcPts val="0"/>
              </a:spcBef>
              <a:spcAft>
                <a:spcPts val="0"/>
              </a:spcAft>
              <a:buNone/>
            </a:pPr>
            <a:r>
              <a:t/>
            </a:r>
            <a:endParaRPr b="1" sz="1700"/>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None/>
            </a:pPr>
            <a:r>
              <a:rPr lang="en-US" sz="1700"/>
              <a:t>Nel panorama aziendale moderno, la possibilità di collaborare online non è solo una comodità ma una necessità, soprattutto per gli imprenditori che spesso lavorano con team, clienti e partner remoti in tutto il mondo. L'avvento degli strumenti di collaborazione online ha cambiato radicalmente il modo di operare delle aziende, abbattendo le barriere geografiche e consentendo la comunicazione e la gestione dei progetti in tempo reale. Questi strumenti hanno rivoluzionato le metodologie di lavoro tradizionali, favorendo modalità di lavoro più dinamiche ed efficienti.</a:t>
            </a:r>
            <a:endParaRPr b="0" i="0" sz="1700" u="none" cap="none" strike="noStrike">
              <a:solidFill>
                <a:srgbClr val="000000"/>
              </a:solidFill>
              <a:latin typeface="Arial"/>
              <a:ea typeface="Arial"/>
              <a:cs typeface="Arial"/>
              <a:sym typeface="Arial"/>
            </a:endParaRPr>
          </a:p>
        </p:txBody>
      </p:sp>
      <p:pic>
        <p:nvPicPr>
          <p:cNvPr id="1243" name="Google Shape;1243;p150"/>
          <p:cNvPicPr preferRelativeResize="0"/>
          <p:nvPr/>
        </p:nvPicPr>
        <p:blipFill rotWithShape="1">
          <a:blip r:embed="rId4">
            <a:alphaModFix/>
          </a:blip>
          <a:srcRect b="0" l="0" r="0" t="0"/>
          <a:stretch/>
        </p:blipFill>
        <p:spPr>
          <a:xfrm>
            <a:off x="2967193" y="3592599"/>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pic>
        <p:nvPicPr>
          <p:cNvPr id="1248" name="Google Shape;1248;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9" name="Google Shape;1249;p151"/>
          <p:cNvSpPr txBox="1"/>
          <p:nvPr/>
        </p:nvSpPr>
        <p:spPr>
          <a:xfrm>
            <a:off x="993565" y="996658"/>
            <a:ext cx="8595000" cy="6153300"/>
          </a:xfrm>
          <a:prstGeom prst="rect">
            <a:avLst/>
          </a:prstGeom>
          <a:noFill/>
          <a:ln>
            <a:noFill/>
          </a:ln>
        </p:spPr>
        <p:txBody>
          <a:bodyPr anchorCtr="0" anchor="t" bIns="0" lIns="0" spcFirstLastPara="1" rIns="0" wrap="square" tIns="12675">
            <a:spAutoFit/>
          </a:bodyPr>
          <a:lstStyle/>
          <a:p>
            <a:pPr indent="0" lvl="0" marL="99655" marR="0" rtl="0" algn="ctr">
              <a:lnSpc>
                <a:spcPct val="100000"/>
              </a:lnSpc>
              <a:spcBef>
                <a:spcPts val="0"/>
              </a:spcBef>
              <a:spcAft>
                <a:spcPts val="0"/>
              </a:spcAft>
              <a:buNone/>
            </a:pPr>
            <a:r>
              <a:rPr b="1" lang="en-US" sz="1799"/>
              <a:t>Capitolo 2: Collaborare online nel settore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2249" u="none" cap="none" strike="noStrike">
              <a:solidFill>
                <a:srgbClr val="000000"/>
              </a:solidFill>
              <a:latin typeface="Arial"/>
              <a:ea typeface="Arial"/>
              <a:cs typeface="Arial"/>
              <a:sym typeface="Arial"/>
            </a:endParaRPr>
          </a:p>
          <a:p>
            <a:pPr indent="0" lvl="0" marL="12694" rtl="0" algn="just">
              <a:spcBef>
                <a:spcPts val="5"/>
              </a:spcBef>
              <a:spcAft>
                <a:spcPts val="0"/>
              </a:spcAft>
              <a:buSzPts val="1100"/>
              <a:buNone/>
            </a:pPr>
            <a:r>
              <a:rPr b="1" lang="en-US" sz="1799"/>
              <a:t>I vantaggi della collaborazione online</a:t>
            </a:r>
            <a:endParaRPr b="1" sz="1799"/>
          </a:p>
          <a:p>
            <a:pPr indent="0" lvl="0" marL="0" marR="0" rtl="0" algn="l">
              <a:lnSpc>
                <a:spcPct val="100000"/>
              </a:lnSpc>
              <a:spcBef>
                <a:spcPts val="45"/>
              </a:spcBef>
              <a:spcAft>
                <a:spcPts val="0"/>
              </a:spcAft>
              <a:buNone/>
            </a:pPr>
            <a:r>
              <a:t/>
            </a:r>
            <a:endParaRPr b="0" i="0" sz="1649" u="none" cap="none" strike="noStrike">
              <a:solidFill>
                <a:srgbClr val="000000"/>
              </a:solidFill>
              <a:latin typeface="Arial"/>
              <a:ea typeface="Arial"/>
              <a:cs typeface="Arial"/>
              <a:sym typeface="Arial"/>
            </a:endParaRPr>
          </a:p>
          <a:p>
            <a:pPr indent="0" lvl="0" marL="12694" marR="6347" rtl="0" algn="just">
              <a:lnSpc>
                <a:spcPct val="100200"/>
              </a:lnSpc>
              <a:spcBef>
                <a:spcPts val="0"/>
              </a:spcBef>
              <a:spcAft>
                <a:spcPts val="0"/>
              </a:spcAft>
              <a:buClr>
                <a:schemeClr val="dk1"/>
              </a:buClr>
              <a:buSzPts val="1100"/>
              <a:buFont typeface="Arial"/>
              <a:buNone/>
            </a:pPr>
            <a:r>
              <a:rPr lang="en-US" sz="1699"/>
              <a:t>La collaborazione online offre una serie di vantaggi. Il miglioramento della comunicazione è uno dei vantaggi più significativi. Strumenti digitali come Slack e Microsoft Teams hanno trasformato le interazioni sul posto di lavoro, offrendo funzioni di messaggistica istantanea e videoconferenza che rendono la comunicazione più immediata e dinamica rispetto ai tradizionali scambi di e-mail. Questa immediatezza è fondamentale per prendere decisioni rapide e mantenere un flusso costante di informazioni.</a:t>
            </a:r>
            <a:endParaRPr sz="1699"/>
          </a:p>
          <a:p>
            <a:pPr indent="0" lvl="0" marL="12694" marR="6347" rtl="0" algn="just">
              <a:lnSpc>
                <a:spcPct val="100200"/>
              </a:lnSpc>
              <a:spcBef>
                <a:spcPts val="0"/>
              </a:spcBef>
              <a:spcAft>
                <a:spcPts val="0"/>
              </a:spcAft>
              <a:buClr>
                <a:schemeClr val="dk1"/>
              </a:buClr>
              <a:buSzPts val="1100"/>
              <a:buFont typeface="Arial"/>
              <a:buNone/>
            </a:pPr>
            <a:r>
              <a:rPr lang="en-US" sz="1699"/>
              <a:t>Anche la gestione dei progetti ha subito una trasformazione con l'avvento degli strumenti online.  Piattaforme come Trello e Asana hanno ridefinito l'organizzazione dei compiti e il coordinamento del team, consentendo una chiara definizione dei compiti, la gestione delle scadenze e il monitoraggio dei progressi. Ciò garantisce che tutti i membri del team siano allineati e informati sulle loro responsabilità e sulle tempistiche del progetto.</a:t>
            </a:r>
            <a:endParaRPr sz="1699"/>
          </a:p>
          <a:p>
            <a:pPr indent="0" lvl="0" marL="12694" marR="6347" rtl="0" algn="just">
              <a:lnSpc>
                <a:spcPct val="100200"/>
              </a:lnSpc>
              <a:spcBef>
                <a:spcPts val="0"/>
              </a:spcBef>
              <a:spcAft>
                <a:spcPts val="0"/>
              </a:spcAft>
              <a:buClr>
                <a:schemeClr val="dk1"/>
              </a:buClr>
              <a:buSzPts val="1100"/>
              <a:buFont typeface="Arial"/>
              <a:buNone/>
            </a:pPr>
            <a:r>
              <a:t/>
            </a:r>
            <a:endParaRPr sz="1699"/>
          </a:p>
          <a:p>
            <a:pPr indent="0" lvl="0" marL="12694" marR="6347" rtl="0" algn="just">
              <a:lnSpc>
                <a:spcPct val="100200"/>
              </a:lnSpc>
              <a:spcBef>
                <a:spcPts val="0"/>
              </a:spcBef>
              <a:spcAft>
                <a:spcPts val="0"/>
              </a:spcAft>
              <a:buClr>
                <a:schemeClr val="dk1"/>
              </a:buClr>
              <a:buSzPts val="1100"/>
              <a:buFont typeface="Arial"/>
              <a:buNone/>
            </a:pPr>
            <a:r>
              <a:rPr lang="en-US" sz="1699"/>
              <a:t>Inoltre, la condivisione e la collaborazione dei documenti sono state notevolmente migliorate grazie a servizi basati su cloud come Google Drive e Dropbox. Queste piattaforme facilitano la condivisione, la modifica e la collaborazione in tempo reale sui documenti, aumentando la produttività e garantendo che tutti i membri del team abbiano accesso alle ultime versioni dei documenti, riducendo così gli errori e migliorando l'efficienza del flusso di lavoro.</a:t>
            </a:r>
            <a:endParaRPr sz="1699"/>
          </a:p>
          <a:p>
            <a:pPr indent="0" lvl="0" marL="12695" marR="6347" rtl="0" algn="just">
              <a:lnSpc>
                <a:spcPct val="100200"/>
              </a:lnSpc>
              <a:spcBef>
                <a:spcPts val="0"/>
              </a:spcBef>
              <a:spcAft>
                <a:spcPts val="0"/>
              </a:spcAft>
              <a:buNone/>
            </a:pPr>
            <a:r>
              <a:t/>
            </a:r>
            <a:endParaRPr sz="1699"/>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pic>
        <p:nvPicPr>
          <p:cNvPr id="1254" name="Google Shape;1254;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5" name="Google Shape;1255;p152"/>
          <p:cNvSpPr txBox="1"/>
          <p:nvPr/>
        </p:nvSpPr>
        <p:spPr>
          <a:xfrm>
            <a:off x="1048405" y="996658"/>
            <a:ext cx="8595600" cy="3858900"/>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lang="en-US" sz="1700"/>
              <a:t>Capitolo 2: Collaborare con il settore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lang="en-US" sz="1700"/>
              <a:t>Costruire una rete digitale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7100"/>
              </a:lnSpc>
              <a:spcBef>
                <a:spcPts val="10"/>
              </a:spcBef>
              <a:spcAft>
                <a:spcPts val="0"/>
              </a:spcAft>
              <a:buClr>
                <a:schemeClr val="dk1"/>
              </a:buClr>
              <a:buSzPts val="1100"/>
              <a:buFont typeface="Arial"/>
              <a:buNone/>
            </a:pPr>
            <a:r>
              <a:rPr lang="en-US" sz="1700"/>
              <a:t>Per gli imprenditori, la creazione di una rete digitale è fondamentale. Sfruttare le piattaforme dei social media, in particolare LinkedIn, è prezioso per il networking professionale. Queste piattaforme consentono agli imprenditori di entrare in contatto con colleghi del settore, potenziali clienti e mentori, ampliando la propria rete professionale al di là dei limiti geografici.</a:t>
            </a:r>
            <a:endParaRPr sz="1700"/>
          </a:p>
          <a:p>
            <a:pPr indent="0" lvl="0" marL="12694" marR="5077" rtl="0" algn="just">
              <a:lnSpc>
                <a:spcPct val="107100"/>
              </a:lnSpc>
              <a:spcBef>
                <a:spcPts val="10"/>
              </a:spcBef>
              <a:spcAft>
                <a:spcPts val="0"/>
              </a:spcAft>
              <a:buClr>
                <a:schemeClr val="dk1"/>
              </a:buClr>
              <a:buSzPts val="1100"/>
              <a:buFont typeface="Arial"/>
              <a:buNone/>
            </a:pPr>
            <a:r>
              <a:rPr lang="en-US" sz="1700"/>
              <a:t>Anche la partecipazione a forum online e a comunità specifiche del settore può essere molto utile. Queste piattaforme offrono un patrimonio di conoscenze, offrono l'opportunità di chiedere consigli, condividere esperienze e possono essere determinanti per costruire relazioni professionali </a:t>
            </a:r>
            <a:r>
              <a:rPr lang="en-US" sz="1700"/>
              <a:t>significative.</a:t>
            </a:r>
            <a:endParaRPr sz="1700"/>
          </a:p>
          <a:p>
            <a:pPr indent="0" lvl="0" marL="12695" marR="5078" rtl="0" algn="just">
              <a:lnSpc>
                <a:spcPct val="107100"/>
              </a:lnSpc>
              <a:spcBef>
                <a:spcPts val="10"/>
              </a:spcBef>
              <a:spcAft>
                <a:spcPts val="0"/>
              </a:spcAft>
              <a:buNone/>
            </a:pPr>
            <a:r>
              <a:t/>
            </a:r>
            <a:endParaRPr sz="1700"/>
          </a:p>
        </p:txBody>
      </p:sp>
      <p:pic>
        <p:nvPicPr>
          <p:cNvPr id="1256" name="Google Shape;1256;p152"/>
          <p:cNvPicPr preferRelativeResize="0"/>
          <p:nvPr/>
        </p:nvPicPr>
        <p:blipFill rotWithShape="1">
          <a:blip r:embed="rId4">
            <a:alphaModFix/>
          </a:blip>
          <a:srcRect b="0" l="0" r="0" t="0"/>
          <a:stretch/>
        </p:blipFill>
        <p:spPr>
          <a:xfrm>
            <a:off x="4891991" y="4394370"/>
            <a:ext cx="3955829" cy="2187697"/>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pic>
        <p:nvPicPr>
          <p:cNvPr id="1261" name="Google Shape;1261;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2" name="Google Shape;1262;p153"/>
          <p:cNvSpPr txBox="1"/>
          <p:nvPr/>
        </p:nvSpPr>
        <p:spPr>
          <a:xfrm>
            <a:off x="1044803" y="1699185"/>
            <a:ext cx="8599500" cy="4141200"/>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30"/>
              </a:spcBef>
              <a:spcAft>
                <a:spcPts val="0"/>
              </a:spcAft>
              <a:buNone/>
            </a:pPr>
            <a:r>
              <a:rPr b="1" lang="en-US" sz="1700"/>
              <a:t>Capitolo 2: Collaborare con il settore online</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lang="en-US" sz="1700"/>
              <a:t>Gestione e lavoro di squadra virtuale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4" marR="5077" rtl="0" algn="just">
              <a:lnSpc>
                <a:spcPct val="106800"/>
              </a:lnSpc>
              <a:spcBef>
                <a:spcPts val="0"/>
              </a:spcBef>
              <a:spcAft>
                <a:spcPts val="0"/>
              </a:spcAft>
              <a:buClr>
                <a:schemeClr val="dk1"/>
              </a:buClr>
              <a:buSzPts val="1100"/>
              <a:buFont typeface="Arial"/>
              <a:buNone/>
            </a:pPr>
            <a:r>
              <a:rPr lang="en-US" sz="1700"/>
              <a:t>Gestire efficacemente i team remoti è un'abilità che gli imprenditori moderni devono padroneggiare.  La definizione di aspettative chiare è il primo passo di questo processo. Si tratta di definire ruoli, responsabilità e obiettivi del progetto per garantire che ogni membro del team comprenda i propri compiti e gli obiettivi più ampi del progetto.</a:t>
            </a:r>
            <a:endParaRPr sz="1700"/>
          </a:p>
          <a:p>
            <a:pPr indent="0" lvl="0" marL="12694" marR="5077" rtl="0" algn="just">
              <a:lnSpc>
                <a:spcPct val="106800"/>
              </a:lnSpc>
              <a:spcBef>
                <a:spcPts val="0"/>
              </a:spcBef>
              <a:spcAft>
                <a:spcPts val="0"/>
              </a:spcAft>
              <a:buClr>
                <a:schemeClr val="dk1"/>
              </a:buClr>
              <a:buSzPts val="1100"/>
              <a:buFont typeface="Arial"/>
              <a:buNone/>
            </a:pPr>
            <a:r>
              <a:t/>
            </a:r>
            <a:endParaRPr sz="1700"/>
          </a:p>
          <a:p>
            <a:pPr indent="0" lvl="0" marL="12694" marR="5077" rtl="0" algn="just">
              <a:lnSpc>
                <a:spcPct val="106800"/>
              </a:lnSpc>
              <a:spcBef>
                <a:spcPts val="0"/>
              </a:spcBef>
              <a:spcAft>
                <a:spcPts val="0"/>
              </a:spcAft>
              <a:buClr>
                <a:schemeClr val="dk1"/>
              </a:buClr>
              <a:buSzPts val="1100"/>
              <a:buFont typeface="Arial"/>
              <a:buNone/>
            </a:pPr>
            <a:r>
              <a:rPr lang="en-US" sz="1700"/>
              <a:t>La comunicazione regolare è fondamentale in un ambiente virtuale. Programmare riunioni e check-in regolari aiuta a monitorare i progressi, ad affrontare tempestivamente le sfide e a mantenere un senso di coesione del team. Inoltre, la costruzione di una forte cultura di squadra è essenziale, anche in un ambiente virtuale. L'organizzazione di attività di team building virtuale e di incontri informali online può contribuire a creare un senso di appartenenza e di cameratismo tra i membri del team.</a:t>
            </a:r>
            <a:endParaRPr sz="1700"/>
          </a:p>
          <a:p>
            <a:pPr indent="0" lvl="0" marL="12695" marR="5078" rtl="0" algn="just">
              <a:lnSpc>
                <a:spcPct val="106800"/>
              </a:lnSpc>
              <a:spcBef>
                <a:spcPts val="0"/>
              </a:spcBef>
              <a:spcAft>
                <a:spcPts val="0"/>
              </a:spcAft>
              <a:buNone/>
            </a:pPr>
            <a:r>
              <a:t/>
            </a:r>
            <a:endParaRPr sz="1700"/>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pic>
        <p:nvPicPr>
          <p:cNvPr id="1267" name="Google Shape;1267;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68" name="Google Shape;1268;p154"/>
          <p:cNvSpPr txBox="1"/>
          <p:nvPr/>
        </p:nvSpPr>
        <p:spPr>
          <a:xfrm>
            <a:off x="1048405" y="996658"/>
            <a:ext cx="8596200" cy="5484900"/>
          </a:xfrm>
          <a:prstGeom prst="rect">
            <a:avLst/>
          </a:prstGeom>
          <a:noFill/>
          <a:ln>
            <a:noFill/>
          </a:ln>
        </p:spPr>
        <p:txBody>
          <a:bodyPr anchorCtr="0" anchor="t" bIns="0" lIns="0" spcFirstLastPara="1" rIns="0" wrap="square" tIns="12675">
            <a:spAutoFit/>
          </a:bodyPr>
          <a:lstStyle/>
          <a:p>
            <a:pPr indent="0" lvl="0" marL="0" marR="3173" rtl="0" algn="ctr">
              <a:spcBef>
                <a:spcPts val="0"/>
              </a:spcBef>
              <a:spcAft>
                <a:spcPts val="0"/>
              </a:spcAft>
              <a:buClr>
                <a:schemeClr val="dk1"/>
              </a:buClr>
              <a:buSzPts val="1100"/>
              <a:buFont typeface="Arial"/>
              <a:buNone/>
            </a:pPr>
            <a:r>
              <a:rPr b="1" lang="en-US" sz="1799"/>
              <a:t>Capitolo 2: Collaborare con il settore online</a:t>
            </a:r>
            <a:endParaRPr b="1" sz="1799"/>
          </a:p>
          <a:p>
            <a:pPr indent="0" lvl="0" marL="0" marR="3174" rtl="0" algn="l">
              <a:lnSpc>
                <a:spcPct val="100000"/>
              </a:lnSpc>
              <a:spcBef>
                <a:spcPts val="0"/>
              </a:spcBef>
              <a:spcAft>
                <a:spcPts val="0"/>
              </a:spcAft>
              <a:buNone/>
            </a:pPr>
            <a:r>
              <a:t/>
            </a:r>
            <a:endParaRPr b="1" sz="1799"/>
          </a:p>
          <a:p>
            <a:pPr indent="0" lvl="0" marL="0" marR="0" rtl="0" algn="l">
              <a:lnSpc>
                <a:spcPct val="100000"/>
              </a:lnSpc>
              <a:spcBef>
                <a:spcPts val="30"/>
              </a:spcBef>
              <a:spcAft>
                <a:spcPts val="0"/>
              </a:spcAft>
              <a:buNone/>
            </a:pPr>
            <a:r>
              <a:t/>
            </a:r>
            <a:endParaRPr b="0" i="0" sz="2299" u="none" cap="none" strike="noStrike">
              <a:solidFill>
                <a:srgbClr val="000000"/>
              </a:solidFill>
              <a:latin typeface="Arial"/>
              <a:ea typeface="Arial"/>
              <a:cs typeface="Arial"/>
              <a:sym typeface="Arial"/>
            </a:endParaRPr>
          </a:p>
          <a:p>
            <a:pPr indent="0" lvl="0" marL="12694" rtl="0" algn="just">
              <a:spcBef>
                <a:spcPts val="5"/>
              </a:spcBef>
              <a:spcAft>
                <a:spcPts val="0"/>
              </a:spcAft>
              <a:buClr>
                <a:schemeClr val="dk1"/>
              </a:buClr>
              <a:buSzPts val="1100"/>
              <a:buFont typeface="Arial"/>
              <a:buNone/>
            </a:pPr>
            <a:r>
              <a:t/>
            </a:r>
            <a:endParaRPr b="1" sz="1799"/>
          </a:p>
          <a:p>
            <a:pPr indent="0" lvl="0" marL="12694" rtl="0" algn="just">
              <a:spcBef>
                <a:spcPts val="5"/>
              </a:spcBef>
              <a:spcAft>
                <a:spcPts val="0"/>
              </a:spcAft>
              <a:buSzPts val="1100"/>
              <a:buNone/>
            </a:pPr>
            <a:r>
              <a:rPr b="1" lang="en-US" sz="1799"/>
              <a:t>Il ruolo della collaborazione online nella promozione dell'imprenditorialità</a:t>
            </a:r>
            <a:endParaRPr b="1" sz="1799"/>
          </a:p>
          <a:p>
            <a:pPr indent="0" lvl="0" marL="0" marR="0" rtl="0" algn="l">
              <a:lnSpc>
                <a:spcPct val="100000"/>
              </a:lnSpc>
              <a:spcBef>
                <a:spcPts val="50"/>
              </a:spcBef>
              <a:spcAft>
                <a:spcPts val="0"/>
              </a:spcAft>
              <a:buNone/>
            </a:pPr>
            <a:r>
              <a:t/>
            </a:r>
            <a:endParaRPr b="0" i="0" sz="2049" u="none" cap="none" strike="noStrike">
              <a:solidFill>
                <a:srgbClr val="000000"/>
              </a:solidFill>
              <a:latin typeface="Arial"/>
              <a:ea typeface="Arial"/>
              <a:cs typeface="Arial"/>
              <a:sym typeface="Arial"/>
            </a:endParaRPr>
          </a:p>
          <a:p>
            <a:pPr indent="0" lvl="0" marL="12695" marR="5713" rtl="0" algn="just">
              <a:lnSpc>
                <a:spcPct val="107300"/>
              </a:lnSpc>
              <a:spcBef>
                <a:spcPts val="0"/>
              </a:spcBef>
              <a:spcAft>
                <a:spcPts val="0"/>
              </a:spcAft>
              <a:buNone/>
            </a:pPr>
            <a:r>
              <a:rPr lang="en-US" sz="1699"/>
              <a:t>Gli strumenti di collaborazione online svolgono un ruolo fondamentale nella promozione di un ecosistema imprenditoriale. Consentono agli imprenditori di condividere conoscenze e risorse, collaborare a progetti e accedere ai mercati globali. Questa interconnessione non solo favorisce l'innovazione, ma fornisce anche agli imprenditori gli strumenti e le opportunità per scalare le loro aziende e raggiungere nuovi traguardi.</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799"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lang="en-US" sz="1799"/>
              <a:t>Conclusione del capitolo 2</a:t>
            </a:r>
            <a:endParaRPr b="0" i="0" sz="1799" u="none" cap="none" strike="noStrike">
              <a:solidFill>
                <a:srgbClr val="000000"/>
              </a:solidFill>
              <a:latin typeface="Arial"/>
              <a:ea typeface="Arial"/>
              <a:cs typeface="Arial"/>
              <a:sym typeface="Arial"/>
            </a:endParaRPr>
          </a:p>
          <a:p>
            <a:pPr indent="0" lvl="0" marL="12695" marR="5078" rtl="0" algn="just">
              <a:lnSpc>
                <a:spcPct val="107300"/>
              </a:lnSpc>
              <a:spcBef>
                <a:spcPts val="1424"/>
              </a:spcBef>
              <a:spcAft>
                <a:spcPts val="0"/>
              </a:spcAft>
              <a:buNone/>
            </a:pPr>
            <a:r>
              <a:rPr lang="en-US" sz="1699"/>
              <a:t>Il capitolo 2 sottolinea l'importanza della collaborazione online nell'ambiente aziendale odierno. Per gli imprenditori, utilizzare efficacemente questi strumenti e strategie digitali è essenziale per costruire un'azienda di successo. La collaborazione online porta a una maggiore produttività, a una forte cultura di squadra e all'accesso a una vasta rete di risorse e opportunità globali, tutti elementi cruciali per il successo imprenditoriale.</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pic>
        <p:nvPicPr>
          <p:cNvPr id="1273" name="Google Shape;1273;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4" name="Google Shape;1274;p155"/>
          <p:cNvSpPr txBox="1"/>
          <p:nvPr/>
        </p:nvSpPr>
        <p:spPr>
          <a:xfrm>
            <a:off x="1048404" y="996659"/>
            <a:ext cx="8596200" cy="2788800"/>
          </a:xfrm>
          <a:prstGeom prst="rect">
            <a:avLst/>
          </a:prstGeom>
          <a:noFill/>
          <a:ln>
            <a:noFill/>
          </a:ln>
        </p:spPr>
        <p:txBody>
          <a:bodyPr anchorCtr="0" anchor="t" bIns="0" lIns="0" spcFirstLastPara="1" rIns="0" wrap="square" tIns="12675">
            <a:spAutoFit/>
          </a:bodyPr>
          <a:lstStyle/>
          <a:p>
            <a:pPr indent="0" lvl="0" marL="789623" rtl="0" algn="l">
              <a:spcBef>
                <a:spcPts val="0"/>
              </a:spcBef>
              <a:spcAft>
                <a:spcPts val="0"/>
              </a:spcAft>
              <a:buClr>
                <a:schemeClr val="dk1"/>
              </a:buClr>
              <a:buSzPts val="1100"/>
              <a:buFont typeface="Arial"/>
              <a:buNone/>
            </a:pPr>
            <a:r>
              <a:rPr b="1" lang="en-US" sz="1799"/>
              <a:t>Capitolo 3: Utilizzo di piattaforme e strumenti digitali specifici del settore</a:t>
            </a:r>
            <a:endParaRPr b="1" sz="1799"/>
          </a:p>
          <a:p>
            <a:pPr indent="0" lvl="0" marL="789623" rtl="0" algn="l">
              <a:spcBef>
                <a:spcPts val="0"/>
              </a:spcBef>
              <a:spcAft>
                <a:spcPts val="0"/>
              </a:spcAft>
              <a:buClr>
                <a:schemeClr val="dk1"/>
              </a:buClr>
              <a:buSzPts val="1100"/>
              <a:buFont typeface="Arial"/>
              <a:buNone/>
            </a:pPr>
            <a:r>
              <a:t/>
            </a:r>
            <a:endParaRPr b="1" sz="1799"/>
          </a:p>
          <a:p>
            <a:pPr indent="0" lvl="0" marL="0" marR="5077" rtl="0" algn="just">
              <a:lnSpc>
                <a:spcPct val="107300"/>
              </a:lnSpc>
              <a:spcBef>
                <a:spcPts val="0"/>
              </a:spcBef>
              <a:spcAft>
                <a:spcPts val="0"/>
              </a:spcAft>
              <a:buClr>
                <a:schemeClr val="dk1"/>
              </a:buClr>
              <a:buSzPts val="1100"/>
              <a:buFont typeface="Arial"/>
              <a:buNone/>
            </a:pPr>
            <a:r>
              <a:t/>
            </a:r>
            <a:endParaRPr sz="1699"/>
          </a:p>
          <a:p>
            <a:pPr indent="0" lvl="0" marL="12694" marR="5077" rtl="0" algn="just">
              <a:lnSpc>
                <a:spcPct val="107300"/>
              </a:lnSpc>
              <a:spcBef>
                <a:spcPts val="0"/>
              </a:spcBef>
              <a:spcAft>
                <a:spcPts val="0"/>
              </a:spcAft>
              <a:buClr>
                <a:schemeClr val="dk1"/>
              </a:buClr>
              <a:buSzPts val="1100"/>
              <a:buFont typeface="Arial"/>
              <a:buNone/>
            </a:pPr>
            <a:r>
              <a:rPr lang="en-US" sz="1699"/>
              <a:t>Nel percorso imprenditoriale, l'utilizzo di soluzioni di tecnologia dell'informazione e della comunicazione (TIC) specifiche per il settore può cambiare le carte in tavola. Questi strumenti digitali sono progettati per affrontare le sfide e le esigenze specifiche di diversi settori, fornendo ai giovani imprenditori le capacità per migliorare l'efficienza, promuovere l'innovazione e ottenere un vantaggio competitivo.</a:t>
            </a:r>
            <a:endParaRPr sz="1699"/>
          </a:p>
          <a:p>
            <a:pPr indent="0" lvl="0" marL="12695" marR="5078" rtl="0" algn="just">
              <a:lnSpc>
                <a:spcPct val="107300"/>
              </a:lnSpc>
              <a:spcBef>
                <a:spcPts val="0"/>
              </a:spcBef>
              <a:spcAft>
                <a:spcPts val="0"/>
              </a:spcAft>
              <a:buNone/>
            </a:pPr>
            <a:r>
              <a:t/>
            </a:r>
            <a:endParaRPr sz="1699"/>
          </a:p>
        </p:txBody>
      </p:sp>
      <p:pic>
        <p:nvPicPr>
          <p:cNvPr id="1275" name="Google Shape;1275;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pic>
        <p:nvPicPr>
          <p:cNvPr id="1280" name="Google Shape;1280;p156"/>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1281" name="Google Shape;1281;p156"/>
          <p:cNvSpPr txBox="1"/>
          <p:nvPr/>
        </p:nvSpPr>
        <p:spPr>
          <a:xfrm>
            <a:off x="669073" y="996658"/>
            <a:ext cx="9567600" cy="58296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lang="en-US" sz="1700"/>
              <a:t>Capitolo 3: Utilizzo di piattaforme e strumenti digitali specifici del settore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None/>
            </a:pPr>
            <a:r>
              <a:rPr b="1" lang="en-US" sz="1700"/>
              <a:t>Soluzioni ICT chiave in vari settori</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69"/>
              </a:spcBef>
              <a:spcAft>
                <a:spcPts val="0"/>
              </a:spcAft>
              <a:buClr>
                <a:srgbClr val="000000"/>
              </a:buClr>
              <a:buSzPts val="1700"/>
              <a:buFont typeface="Noto Sans Symbols"/>
              <a:buChar char="⮚"/>
            </a:pPr>
            <a:r>
              <a:rPr b="1" lang="en-US" sz="1700" u="sng"/>
              <a:t>Per gli imprenditori tecnologici:</a:t>
            </a:r>
            <a:endParaRPr b="1" i="0" sz="1700" u="sng" cap="none" strike="noStrike">
              <a:solidFill>
                <a:srgbClr val="000000"/>
              </a:solidFill>
              <a:latin typeface="Arial"/>
              <a:ea typeface="Arial"/>
              <a:cs typeface="Arial"/>
              <a:sym typeface="Arial"/>
            </a:endParaRPr>
          </a:p>
          <a:p>
            <a:pPr indent="-336550" lvl="0" marL="457200" marR="5712" rtl="0" algn="just">
              <a:lnSpc>
                <a:spcPct val="106800"/>
              </a:lnSpc>
              <a:spcBef>
                <a:spcPts val="5"/>
              </a:spcBef>
              <a:spcAft>
                <a:spcPts val="0"/>
              </a:spcAft>
              <a:buSzPts val="1700"/>
              <a:buChar char="•"/>
            </a:pPr>
            <a:r>
              <a:rPr b="1" lang="en-US" sz="1700"/>
              <a:t>GitHub:</a:t>
            </a:r>
            <a:r>
              <a:rPr lang="en-US" sz="1700"/>
              <a:t> Uno strumento fondamentale per lo sviluppo del software, che offre il controllo delle versioni e la gestione del codice sorgente. Facilita la collaborazione sui progetti di codifica, rendendo più semplice per le startup tecnologiche la gestione del processo di sviluppo.</a:t>
            </a:r>
            <a:endParaRPr sz="1700"/>
          </a:p>
          <a:p>
            <a:pPr indent="0" lvl="0" marL="457200" marR="5712" rtl="0" algn="just">
              <a:lnSpc>
                <a:spcPct val="106800"/>
              </a:lnSpc>
              <a:spcBef>
                <a:spcPts val="5"/>
              </a:spcBef>
              <a:spcAft>
                <a:spcPts val="0"/>
              </a:spcAft>
              <a:buNone/>
            </a:pPr>
            <a:r>
              <a:t/>
            </a:r>
            <a:endParaRPr sz="1700"/>
          </a:p>
          <a:p>
            <a:pPr indent="-336550" lvl="0" marL="457200" marR="5712" rtl="0" algn="just">
              <a:lnSpc>
                <a:spcPct val="106800"/>
              </a:lnSpc>
              <a:spcBef>
                <a:spcPts val="5"/>
              </a:spcBef>
              <a:spcAft>
                <a:spcPts val="0"/>
              </a:spcAft>
              <a:buSzPts val="1700"/>
              <a:buChar char="•"/>
            </a:pPr>
            <a:r>
              <a:rPr b="1" lang="en-US" sz="1700"/>
              <a:t>AWS (Amazon Web Services):</a:t>
            </a:r>
            <a:r>
              <a:rPr lang="en-US" sz="1700"/>
              <a:t> Fornisce un'ampia gamma di servizi basati sul cloud, tra cui potenza di calcolo, opzioni di archiviazione e funzionalità di rete, essenziali per le startup tecnologiche che desiderano scalare le proprie attività.</a:t>
            </a:r>
            <a:endParaRPr sz="1700"/>
          </a:p>
          <a:p>
            <a:pPr indent="0" lvl="0" marL="457200" marR="5713" rtl="0" algn="just">
              <a:lnSpc>
                <a:spcPct val="106800"/>
              </a:lnSpc>
              <a:spcBef>
                <a:spcPts val="5"/>
              </a:spcBef>
              <a:spcAft>
                <a:spcPts val="0"/>
              </a:spcAft>
              <a:buNone/>
            </a:pPr>
            <a:r>
              <a:t/>
            </a:r>
            <a:endParaRPr sz="1700"/>
          </a:p>
          <a:p>
            <a:pPr indent="0" lvl="0" marL="0" marR="0" rtl="0" algn="l">
              <a:lnSpc>
                <a:spcPct val="100000"/>
              </a:lnSpc>
              <a:spcBef>
                <a:spcPts val="40"/>
              </a:spcBef>
              <a:spcAft>
                <a:spcPts val="0"/>
              </a:spcAft>
              <a:buNone/>
            </a:pPr>
            <a:r>
              <a:t/>
            </a:r>
            <a:endParaRPr i="0" sz="1700" u="none" cap="none" strike="noStrike">
              <a:solidFill>
                <a:srgbClr val="000000"/>
              </a:solidFill>
            </a:endParaRPr>
          </a:p>
          <a:p>
            <a:pPr indent="0" lvl="0" marL="0" marR="0" rtl="0" algn="l">
              <a:lnSpc>
                <a:spcPct val="100000"/>
              </a:lnSpc>
              <a:spcBef>
                <a:spcPts val="0"/>
              </a:spcBef>
              <a:spcAft>
                <a:spcPts val="0"/>
              </a:spcAft>
              <a:buNone/>
            </a:pPr>
            <a:r>
              <a:rPr b="1" lang="en-US" sz="1700"/>
              <a:t>Per gli imprenditori creativi e del design:</a:t>
            </a:r>
            <a:endParaRPr b="1" i="0" sz="1700" u="none" cap="none" strike="noStrike">
              <a:solidFill>
                <a:srgbClr val="000000"/>
              </a:solidFill>
              <a:latin typeface="Arial"/>
              <a:ea typeface="Arial"/>
              <a:cs typeface="Arial"/>
              <a:sym typeface="Arial"/>
            </a:endParaRPr>
          </a:p>
          <a:p>
            <a:pPr indent="-336550" lvl="0" marL="457200" rtl="0" algn="l">
              <a:spcBef>
                <a:spcPts val="160"/>
              </a:spcBef>
              <a:spcAft>
                <a:spcPts val="0"/>
              </a:spcAft>
              <a:buSzPts val="1700"/>
              <a:buChar char="●"/>
            </a:pPr>
            <a:r>
              <a:rPr b="1" lang="en-US" sz="1700"/>
              <a:t>Adobe Creative Cloud: </a:t>
            </a:r>
            <a:r>
              <a:rPr lang="en-US" sz="1700"/>
              <a:t>Offre una suite di software per la progettazione grafica, l'editing video, lo sviluppo web e la fotografia, fondamentale per gli imprenditori che operano nei settori creativi.</a:t>
            </a:r>
            <a:endParaRPr sz="1700"/>
          </a:p>
          <a:p>
            <a:pPr indent="-336550" lvl="0" marL="457200" rtl="0" algn="l">
              <a:spcBef>
                <a:spcPts val="0"/>
              </a:spcBef>
              <a:spcAft>
                <a:spcPts val="0"/>
              </a:spcAft>
              <a:buSzPts val="1700"/>
              <a:buChar char="●"/>
            </a:pPr>
            <a:r>
              <a:rPr b="1" lang="en-US" sz="1700"/>
              <a:t>Canva: </a:t>
            </a:r>
            <a:r>
              <a:rPr lang="en-US" sz="1700"/>
              <a:t>Uno strumento di facile utilizzo che consente agli imprenditori con</a:t>
            </a:r>
            <a:endParaRPr sz="1700"/>
          </a:p>
          <a:p>
            <a:pPr indent="0" lvl="0" marL="457200" rtl="0" algn="l">
              <a:spcBef>
                <a:spcPts val="160"/>
              </a:spcBef>
              <a:spcAft>
                <a:spcPts val="0"/>
              </a:spcAft>
              <a:buNone/>
            </a:pPr>
            <a:r>
              <a:rPr lang="en-US" sz="1700"/>
              <a:t>di creare grafica di qualità professionale per il marketing e il branding.</a:t>
            </a:r>
            <a:endParaRPr sz="1700"/>
          </a:p>
          <a:p>
            <a:pPr indent="0" lvl="0" marL="12695" marR="0" rtl="0" algn="l">
              <a:lnSpc>
                <a:spcPct val="100000"/>
              </a:lnSpc>
              <a:spcBef>
                <a:spcPts val="160"/>
              </a:spcBef>
              <a:spcAft>
                <a:spcPts val="0"/>
              </a:spcAft>
              <a:buNone/>
            </a:pPr>
            <a:r>
              <a:t/>
            </a:r>
            <a:endParaRPr b="1" sz="1700"/>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pic>
        <p:nvPicPr>
          <p:cNvPr id="1286" name="Google Shape;1286;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7" name="Google Shape;1287;p157"/>
          <p:cNvSpPr txBox="1"/>
          <p:nvPr/>
        </p:nvSpPr>
        <p:spPr>
          <a:xfrm>
            <a:off x="1048404" y="996658"/>
            <a:ext cx="8594400" cy="3419700"/>
          </a:xfrm>
          <a:prstGeom prst="rect">
            <a:avLst/>
          </a:prstGeom>
          <a:noFill/>
          <a:ln>
            <a:noFill/>
          </a:ln>
        </p:spPr>
        <p:txBody>
          <a:bodyPr anchorCtr="0" anchor="t" bIns="0" lIns="0" spcFirstLastPara="1" rIns="0" wrap="square" tIns="12675">
            <a:spAutoFit/>
          </a:bodyPr>
          <a:lstStyle/>
          <a:p>
            <a:pPr indent="0" lvl="0" marL="789623" rtl="0" algn="l">
              <a:spcBef>
                <a:spcPts val="0"/>
              </a:spcBef>
              <a:spcAft>
                <a:spcPts val="0"/>
              </a:spcAft>
              <a:buClr>
                <a:schemeClr val="dk1"/>
              </a:buClr>
              <a:buSzPts val="1100"/>
              <a:buFont typeface="Arial"/>
              <a:buNone/>
            </a:pPr>
            <a:r>
              <a:rPr b="1" lang="en-US" sz="1700"/>
              <a:t>Capitolo 3: Utilizzo di piattaforme e strumenti digitali specifici del settore</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lang="en-US" sz="1700"/>
              <a:t>Per gli imprenditori del commercio elettronico:</a:t>
            </a:r>
            <a:endParaRPr b="1" i="0" sz="1700" u="none" cap="none" strike="noStrike">
              <a:solidFill>
                <a:srgbClr val="000000"/>
              </a:solidFill>
              <a:latin typeface="Arial"/>
              <a:ea typeface="Arial"/>
              <a:cs typeface="Arial"/>
              <a:sym typeface="Arial"/>
            </a:endParaRPr>
          </a:p>
          <a:p>
            <a:pPr indent="-285750" lvl="0" marL="298445" marR="5078" rtl="0" algn="just">
              <a:lnSpc>
                <a:spcPct val="107700"/>
              </a:lnSpc>
              <a:spcBef>
                <a:spcPts val="1539"/>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Shopify: </a:t>
            </a:r>
            <a:r>
              <a:rPr lang="en-US" sz="1700"/>
              <a:t>Una piattaforma di e-commerce che consente agli imprenditori di creare un negozio online con facilità. Integra diverse funzionalità, dalla gestione dell'inventario all'elaborazione dei pagamenti.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4"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WooCommerce: </a:t>
            </a:r>
            <a:r>
              <a:rPr lang="en-US" sz="1700"/>
              <a:t>Una piattaforma di e-commerce personalizzabile costruita su WordPress, che consente di creare un negozio online con un'ampia gamma di plugin ed estensioni.</a:t>
            </a:r>
            <a:endParaRPr sz="1700"/>
          </a:p>
          <a:p>
            <a:pPr indent="0" lvl="0" marL="457200" rtl="0" algn="l">
              <a:spcBef>
                <a:spcPts val="0"/>
              </a:spcBef>
              <a:spcAft>
                <a:spcPts val="0"/>
              </a:spcAft>
              <a:buNone/>
            </a:pPr>
            <a:r>
              <a:t/>
            </a:r>
            <a:endParaRPr sz="1700"/>
          </a:p>
        </p:txBody>
      </p:sp>
      <p:sp>
        <p:nvSpPr>
          <p:cNvPr id="1288" name="Google Shape;1288;p157"/>
          <p:cNvSpPr txBox="1"/>
          <p:nvPr/>
        </p:nvSpPr>
        <p:spPr>
          <a:xfrm>
            <a:off x="1048404" y="4063885"/>
            <a:ext cx="8589900" cy="2716800"/>
          </a:xfrm>
          <a:prstGeom prst="rect">
            <a:avLst/>
          </a:prstGeom>
          <a:noFill/>
          <a:ln>
            <a:noFill/>
          </a:ln>
        </p:spPr>
        <p:txBody>
          <a:bodyPr anchorCtr="0" anchor="t" bIns="0" lIns="0" spcFirstLastPara="1" rIns="0" wrap="square" tIns="130100">
            <a:spAutoFit/>
          </a:bodyPr>
          <a:lstStyle/>
          <a:p>
            <a:pPr indent="-285750" lvl="0" marL="298445" marR="0" rtl="0" algn="l">
              <a:lnSpc>
                <a:spcPct val="100000"/>
              </a:lnSpc>
              <a:spcBef>
                <a:spcPts val="0"/>
              </a:spcBef>
              <a:spcAft>
                <a:spcPts val="0"/>
              </a:spcAft>
              <a:buClr>
                <a:srgbClr val="000000"/>
              </a:buClr>
              <a:buSzPts val="1700"/>
              <a:buFont typeface="Noto Sans Symbols"/>
              <a:buChar char="⮚"/>
            </a:pPr>
            <a:r>
              <a:rPr b="1" lang="en-US" sz="1700"/>
              <a:t>Per gli imprenditori del settore alberghiero:</a:t>
            </a:r>
            <a:endParaRPr b="1" i="0" sz="1700" u="none" cap="none" strike="noStrike">
              <a:solidFill>
                <a:srgbClr val="000000"/>
              </a:solidFill>
              <a:latin typeface="Arial"/>
              <a:ea typeface="Arial"/>
              <a:cs typeface="Arial"/>
              <a:sym typeface="Arial"/>
            </a:endParaRPr>
          </a:p>
          <a:p>
            <a:pPr indent="-285750" lvl="0" marL="298444" marR="0" rtl="0" algn="l">
              <a:lnSpc>
                <a:spcPct val="100000"/>
              </a:lnSpc>
              <a:spcBef>
                <a:spcPts val="860"/>
              </a:spcBef>
              <a:spcAft>
                <a:spcPts val="0"/>
              </a:spcAft>
              <a:buClr>
                <a:srgbClr val="000000"/>
              </a:buClr>
              <a:buSzPts val="1700"/>
              <a:buFont typeface="Arial"/>
              <a:buChar char="•"/>
            </a:pPr>
            <a:r>
              <a:rPr b="1" lang="en-US" sz="1700"/>
              <a:t>Sistemi di prenotazione e booking:</a:t>
            </a:r>
            <a:r>
              <a:rPr b="0" i="0" lang="en-US" sz="1700" u="none" cap="none" strike="noStrike">
                <a:solidFill>
                  <a:srgbClr val="000000"/>
                </a:solidFill>
                <a:latin typeface="Arial"/>
                <a:ea typeface="Arial"/>
                <a:cs typeface="Arial"/>
                <a:sym typeface="Arial"/>
              </a:rPr>
              <a:t>	</a:t>
            </a:r>
            <a:r>
              <a:rPr lang="en-US" sz="1700"/>
              <a:t>Piattaforme come Booking.com e OpenTable semplificano la gestione delle prenotazioni e migliorano il servizio clienti.</a:t>
            </a:r>
            <a:endParaRPr sz="1700"/>
          </a:p>
          <a:p>
            <a:pPr indent="0" lvl="0" marL="0" rtl="0" algn="l">
              <a:spcBef>
                <a:spcPts val="260"/>
              </a:spcBef>
              <a:spcAft>
                <a:spcPts val="0"/>
              </a:spcAft>
              <a:buNone/>
            </a:pPr>
            <a:r>
              <a:t/>
            </a:r>
            <a:endParaRPr b="1" sz="1700"/>
          </a:p>
          <a:p>
            <a:pPr indent="-336550" lvl="0" marL="457200" rtl="0" algn="l">
              <a:spcBef>
                <a:spcPts val="260"/>
              </a:spcBef>
              <a:spcAft>
                <a:spcPts val="0"/>
              </a:spcAft>
              <a:buSzPts val="1700"/>
              <a:buChar char="•"/>
            </a:pPr>
            <a:r>
              <a:rPr b="1" lang="en-US" sz="1700"/>
              <a:t>Gestione delle relazioni con i clienti (CRM):</a:t>
            </a:r>
            <a:r>
              <a:rPr lang="en-US" sz="1700"/>
              <a:t> Sistemi come Salesforce e Zoho CRM sono fondamentali per gestire le informazioni sugli ospiti e personalizzare i servizi.</a:t>
            </a:r>
            <a:endParaRPr sz="1700"/>
          </a:p>
          <a:p>
            <a:pPr indent="0" lvl="0" marL="457200" marR="0" rtl="0" algn="l">
              <a:lnSpc>
                <a:spcPct val="100000"/>
              </a:lnSpc>
              <a:spcBef>
                <a:spcPts val="260"/>
              </a:spcBef>
              <a:spcAft>
                <a:spcPts val="0"/>
              </a:spcAft>
              <a:buNone/>
            </a:pPr>
            <a:r>
              <a:t/>
            </a:r>
            <a:endParaRPr b="1" sz="1700"/>
          </a:p>
          <a:p>
            <a:pPr indent="0" lvl="0" marL="12695" marR="0" rtl="0" algn="just">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pic>
        <p:nvPicPr>
          <p:cNvPr id="1293" name="Google Shape;1293;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4" name="Google Shape;1294;p158"/>
          <p:cNvSpPr txBox="1"/>
          <p:nvPr/>
        </p:nvSpPr>
        <p:spPr>
          <a:xfrm>
            <a:off x="646770" y="1359784"/>
            <a:ext cx="9042300" cy="5042700"/>
          </a:xfrm>
          <a:prstGeom prst="rect">
            <a:avLst/>
          </a:prstGeom>
          <a:noFill/>
          <a:ln>
            <a:noFill/>
          </a:ln>
        </p:spPr>
        <p:txBody>
          <a:bodyPr anchorCtr="0" anchor="t" bIns="0" lIns="0" spcFirstLastPara="1" rIns="0" wrap="square" tIns="12675">
            <a:spAutoFit/>
          </a:bodyPr>
          <a:lstStyle/>
          <a:p>
            <a:pPr indent="0" lvl="0" marL="702029" rtl="0" algn="l">
              <a:spcBef>
                <a:spcPts val="0"/>
              </a:spcBef>
              <a:spcAft>
                <a:spcPts val="0"/>
              </a:spcAft>
              <a:buClr>
                <a:schemeClr val="dk1"/>
              </a:buClr>
              <a:buSzPts val="1100"/>
              <a:buFont typeface="Arial"/>
              <a:buNone/>
            </a:pPr>
            <a:r>
              <a:t/>
            </a:r>
            <a:endParaRPr b="1" sz="1700"/>
          </a:p>
          <a:p>
            <a:pPr indent="0" lvl="0" marL="702029" rtl="0" algn="l">
              <a:spcBef>
                <a:spcPts val="0"/>
              </a:spcBef>
              <a:spcAft>
                <a:spcPts val="0"/>
              </a:spcAft>
              <a:buSzPts val="1100"/>
              <a:buNone/>
            </a:pPr>
            <a:r>
              <a:rPr b="1" lang="en-US" sz="1700"/>
              <a:t>Capitolo 3: Utilizzo di piattaforme e strumenti digitali specifici del settore</a:t>
            </a:r>
            <a:endParaRPr b="1" sz="1700"/>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lang="en-US" sz="1700"/>
              <a:t>Per gli imprenditori del settore immobiliare:</a:t>
            </a:r>
            <a:endParaRPr b="0" i="0" sz="1700" u="none" cap="none" strike="noStrike">
              <a:solidFill>
                <a:srgbClr val="000000"/>
              </a:solidFill>
              <a:latin typeface="Arial"/>
              <a:ea typeface="Arial"/>
              <a:cs typeface="Arial"/>
              <a:sym typeface="Arial"/>
            </a:endParaRPr>
          </a:p>
          <a:p>
            <a:pPr indent="-285750" lvl="0" marL="298444" marR="0" rtl="0" algn="l">
              <a:lnSpc>
                <a:spcPct val="100000"/>
              </a:lnSpc>
              <a:spcBef>
                <a:spcPts val="5"/>
              </a:spcBef>
              <a:spcAft>
                <a:spcPts val="0"/>
              </a:spcAft>
              <a:buClr>
                <a:srgbClr val="000000"/>
              </a:buClr>
              <a:buSzPts val="1700"/>
              <a:buFont typeface="Arial"/>
              <a:buChar char="•"/>
            </a:pPr>
            <a:r>
              <a:rPr b="1" lang="en-US" sz="1700"/>
              <a:t>Software per tour virtuali: </a:t>
            </a:r>
            <a:r>
              <a:rPr b="1" i="0" lang="en-US" sz="1700" u="none" cap="none" strike="noStrike">
                <a:solidFill>
                  <a:srgbClr val="000000"/>
                </a:solidFill>
                <a:latin typeface="Arial"/>
                <a:ea typeface="Arial"/>
                <a:cs typeface="Arial"/>
                <a:sym typeface="Arial"/>
              </a:rPr>
              <a:t> </a:t>
            </a:r>
            <a:r>
              <a:rPr lang="en-US" sz="1700"/>
              <a:t>Strumenti come Matterport consentono di creare tour immersivi in 3D degli immobili, migliorando l'esperienza di acquisto del cliente.</a:t>
            </a:r>
            <a:endParaRPr b="0" i="0" sz="1700" u="none" cap="none" strike="noStrike">
              <a:solidFill>
                <a:srgbClr val="000000"/>
              </a:solidFill>
              <a:latin typeface="Arial"/>
              <a:ea typeface="Arial"/>
              <a:cs typeface="Arial"/>
              <a:sym typeface="Arial"/>
            </a:endParaRPr>
          </a:p>
          <a:p>
            <a:pPr indent="-285750" lvl="0" marL="298444" marR="0" rtl="0" algn="l">
              <a:lnSpc>
                <a:spcPct val="100000"/>
              </a:lnSpc>
              <a:spcBef>
                <a:spcPts val="5"/>
              </a:spcBef>
              <a:spcAft>
                <a:spcPts val="0"/>
              </a:spcAft>
              <a:buClr>
                <a:srgbClr val="000000"/>
              </a:buClr>
              <a:buSzPts val="1700"/>
              <a:buFont typeface="Arial"/>
              <a:buChar char="•"/>
            </a:pPr>
            <a:r>
              <a:rPr b="1" lang="en-US" sz="1700"/>
              <a:t>Strumenti di gestione degli immobili</a:t>
            </a:r>
            <a:r>
              <a:rPr b="1" i="0" lang="en-US" sz="1700" u="none" cap="none" strike="noStrike">
                <a:solidFill>
                  <a:srgbClr val="000000"/>
                </a:solidFill>
                <a:latin typeface="Arial"/>
                <a:ea typeface="Arial"/>
                <a:cs typeface="Arial"/>
                <a:sym typeface="Arial"/>
              </a:rPr>
              <a:t>: </a:t>
            </a:r>
            <a:r>
              <a:rPr lang="en-US" sz="1700"/>
              <a:t>Soluzioni software come Buildium e AppFolio offrono funzionalità complete di gestione degli immobili.</a:t>
            </a:r>
            <a:endParaRPr b="0" i="0" sz="1700" u="none" cap="none" strike="noStrike">
              <a:solidFill>
                <a:srgbClr val="000000"/>
              </a:solidFill>
              <a:latin typeface="Arial"/>
              <a:ea typeface="Arial"/>
              <a:cs typeface="Arial"/>
              <a:sym typeface="Arial"/>
            </a:endParaRPr>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None/>
            </a:pPr>
            <a:r>
              <a:t/>
            </a:r>
            <a:endParaRPr b="0" i="0" sz="1700" u="none" cap="none" strike="noStrike">
              <a:solidFill>
                <a:srgbClr val="000000"/>
              </a:solidFill>
              <a:latin typeface="Arial"/>
              <a:ea typeface="Arial"/>
              <a:cs typeface="Arial"/>
              <a:sym typeface="Arial"/>
            </a:endParaRPr>
          </a:p>
          <a:p>
            <a:pPr indent="-285750" lvl="0" marL="386040" marR="0" rtl="0" algn="l">
              <a:lnSpc>
                <a:spcPct val="100000"/>
              </a:lnSpc>
              <a:spcBef>
                <a:spcPts val="1679"/>
              </a:spcBef>
              <a:spcAft>
                <a:spcPts val="0"/>
              </a:spcAft>
              <a:buClr>
                <a:srgbClr val="000000"/>
              </a:buClr>
              <a:buSzPts val="1700"/>
              <a:buFont typeface="Noto Sans Symbols"/>
              <a:buChar char="⮚"/>
            </a:pPr>
            <a:r>
              <a:rPr b="1" lang="en-US" sz="1700"/>
              <a:t>Per gli imprenditori del settore manifatturiero:</a:t>
            </a:r>
            <a:endParaRPr b="1" i="0" sz="1700" u="none" cap="none" strike="noStrike">
              <a:solidFill>
                <a:srgbClr val="000000"/>
              </a:solidFill>
              <a:latin typeface="Arial"/>
              <a:ea typeface="Arial"/>
              <a:cs typeface="Arial"/>
              <a:sym typeface="Arial"/>
            </a:endParaRPr>
          </a:p>
          <a:p>
            <a:pPr indent="-336550" lvl="0" marL="457200" marR="5077" rtl="0" algn="l">
              <a:lnSpc>
                <a:spcPct val="107700"/>
              </a:lnSpc>
              <a:spcBef>
                <a:spcPts val="0"/>
              </a:spcBef>
              <a:spcAft>
                <a:spcPts val="0"/>
              </a:spcAft>
              <a:buSzPts val="1700"/>
              <a:buChar char="•"/>
            </a:pPr>
            <a:r>
              <a:rPr b="1" lang="en-US" sz="1700"/>
              <a:t>Strumenti di gestione della catena di fornitura (SCM): </a:t>
            </a:r>
            <a:r>
              <a:rPr lang="en-US" sz="1700"/>
              <a:t>Sistemi come SAP SCM e Oracle SCM Cloud ottimizzano l'intero processo della supply chain.</a:t>
            </a:r>
            <a:endParaRPr sz="1700"/>
          </a:p>
          <a:p>
            <a:pPr indent="0" lvl="0" marL="457200" marR="5077" rtl="0" algn="l">
              <a:lnSpc>
                <a:spcPct val="107700"/>
              </a:lnSpc>
              <a:spcBef>
                <a:spcPts val="0"/>
              </a:spcBef>
              <a:spcAft>
                <a:spcPts val="0"/>
              </a:spcAft>
              <a:buNone/>
            </a:pPr>
            <a:r>
              <a:t/>
            </a:r>
            <a:endParaRPr sz="1700"/>
          </a:p>
          <a:p>
            <a:pPr indent="-336550" lvl="0" marL="457200" marR="5077" rtl="0" algn="l">
              <a:lnSpc>
                <a:spcPct val="107700"/>
              </a:lnSpc>
              <a:spcBef>
                <a:spcPts val="0"/>
              </a:spcBef>
              <a:spcAft>
                <a:spcPts val="0"/>
              </a:spcAft>
              <a:buSzPts val="1700"/>
              <a:buChar char="•"/>
            </a:pPr>
            <a:r>
              <a:rPr b="1" lang="en-US" sz="1700"/>
              <a:t>Software di progettazione assistita da computer (CAD): </a:t>
            </a:r>
            <a:r>
              <a:rPr lang="en-US" sz="1700"/>
              <a:t>Strumenti essenziali come AutoCAD e SolidWorks supportano la progettazione e l'ingegnerizzazione dei prodotti.</a:t>
            </a:r>
            <a:endParaRPr sz="1700"/>
          </a:p>
          <a:p>
            <a:pPr indent="0" lvl="0" marL="457200" marR="5077" rtl="0" algn="l">
              <a:lnSpc>
                <a:spcPct val="107700"/>
              </a:lnSpc>
              <a:spcBef>
                <a:spcPts val="0"/>
              </a:spcBef>
              <a:spcAft>
                <a:spcPts val="0"/>
              </a:spcAft>
              <a:buNone/>
            </a:pPr>
            <a:r>
              <a:t/>
            </a:r>
            <a:endParaRPr b="1" sz="1700"/>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pic>
        <p:nvPicPr>
          <p:cNvPr id="1299" name="Google Shape;1299;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0" name="Google Shape;1300;p159"/>
          <p:cNvSpPr txBox="1"/>
          <p:nvPr/>
        </p:nvSpPr>
        <p:spPr>
          <a:xfrm>
            <a:off x="747132" y="1286589"/>
            <a:ext cx="8982000" cy="45183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lang="en-US" sz="1700"/>
              <a:t>Capitolo 3: Utilizzo di piattaforme e strumenti digitali specifici del settore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lang="en-US" sz="1700"/>
              <a:t>Per gli imprenditori del settore dell'istruzione:</a:t>
            </a:r>
            <a:endParaRPr b="0" i="0" sz="1700" u="none" cap="none" strike="noStrike">
              <a:solidFill>
                <a:srgbClr val="000000"/>
              </a:solidFill>
              <a:latin typeface="Arial"/>
              <a:ea typeface="Arial"/>
              <a:cs typeface="Arial"/>
              <a:sym typeface="Arial"/>
            </a:endParaRPr>
          </a:p>
          <a:p>
            <a:pPr indent="-285750" lvl="0" marL="298444" marR="0" rtl="0" algn="l">
              <a:lnSpc>
                <a:spcPct val="100000"/>
              </a:lnSpc>
              <a:spcBef>
                <a:spcPts val="0"/>
              </a:spcBef>
              <a:spcAft>
                <a:spcPts val="0"/>
              </a:spcAft>
              <a:buClr>
                <a:srgbClr val="000000"/>
              </a:buClr>
              <a:buSzPts val="1700"/>
              <a:buFont typeface="Arial"/>
              <a:buChar char="•"/>
            </a:pPr>
            <a:r>
              <a:rPr b="1" lang="en-US" sz="1700"/>
              <a:t>Sistemi di gestione dell'apprendimento (LMS): </a:t>
            </a:r>
            <a:r>
              <a:rPr b="0" i="0" lang="en-US" sz="1700" u="none" cap="none" strike="noStrike">
                <a:solidFill>
                  <a:srgbClr val="000000"/>
                </a:solidFill>
                <a:latin typeface="Arial"/>
                <a:ea typeface="Arial"/>
                <a:cs typeface="Arial"/>
                <a:sym typeface="Arial"/>
              </a:rPr>
              <a:t>P</a:t>
            </a:r>
            <a:r>
              <a:rPr lang="en-US" sz="1700"/>
              <a:t>iattaforme come Canvas e Blackboard sono fondamentali per gestire e distribuire contenuti didattici online.</a:t>
            </a:r>
            <a:endParaRPr sz="1700"/>
          </a:p>
          <a:p>
            <a:pPr indent="0" lvl="0" marL="457200" marR="0" rtl="0" algn="l">
              <a:lnSpc>
                <a:spcPct val="100000"/>
              </a:lnSpc>
              <a:spcBef>
                <a:spcPts val="0"/>
              </a:spcBef>
              <a:spcAft>
                <a:spcPts val="0"/>
              </a:spcAft>
              <a:buNone/>
            </a:pPr>
            <a:r>
              <a:t/>
            </a:r>
            <a:endParaRPr sz="1700"/>
          </a:p>
          <a:p>
            <a:pPr indent="-285750" lvl="0" marL="298444" marR="0" rtl="0" algn="l">
              <a:lnSpc>
                <a:spcPct val="100000"/>
              </a:lnSpc>
              <a:spcBef>
                <a:spcPts val="0"/>
              </a:spcBef>
              <a:spcAft>
                <a:spcPts val="0"/>
              </a:spcAft>
              <a:buClr>
                <a:srgbClr val="000000"/>
              </a:buClr>
              <a:buSzPts val="1700"/>
              <a:buFont typeface="Arial"/>
              <a:buChar char="•"/>
            </a:pPr>
            <a:r>
              <a:rPr b="1" lang="en-US" sz="1700"/>
              <a:t>Strumenti EdTech:</a:t>
            </a:r>
            <a:r>
              <a:rPr b="1" i="0" lang="en-US" sz="1700" u="none" cap="none" strike="noStrike">
                <a:solidFill>
                  <a:srgbClr val="000000"/>
                </a:solidFill>
                <a:latin typeface="Arial"/>
                <a:ea typeface="Arial"/>
                <a:cs typeface="Arial"/>
                <a:sym typeface="Arial"/>
              </a:rPr>
              <a:t> </a:t>
            </a:r>
            <a:r>
              <a:rPr lang="en-US" sz="1700"/>
              <a:t>Strumenti di apprendimento interattivi come Kahoot! e Quizlet coinvolgono gli studenti e migliorano l'esperienza di apprendimento.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79"/>
              </a:spcBef>
              <a:spcAft>
                <a:spcPts val="0"/>
              </a:spcAft>
              <a:buClr>
                <a:srgbClr val="000000"/>
              </a:buClr>
              <a:buSzPts val="1700"/>
              <a:buFont typeface="Noto Sans Symbols"/>
              <a:buChar char="⮚"/>
            </a:pPr>
            <a:r>
              <a:rPr b="1" lang="en-US" sz="1700"/>
              <a:t>Per gli imprenditori del settore ambientale e della sostenibilità:</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lang="en-US" sz="1700"/>
              <a:t>Software di gestione dell'energia:</a:t>
            </a:r>
            <a:r>
              <a:rPr b="1" i="0" lang="en-US" sz="1700" u="none" cap="none" strike="noStrike">
                <a:solidFill>
                  <a:srgbClr val="000000"/>
                </a:solidFill>
                <a:latin typeface="Arial"/>
                <a:ea typeface="Arial"/>
                <a:cs typeface="Arial"/>
                <a:sym typeface="Arial"/>
              </a:rPr>
              <a:t> </a:t>
            </a:r>
            <a:r>
              <a:rPr lang="en-US" sz="1700"/>
              <a:t>Strumenti come EnergyCAP ed Entronix aiutano a monitorare e gestire in modo efficiente l'utilizzo dell'energia.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4" marR="0" rtl="0" algn="l">
              <a:lnSpc>
                <a:spcPct val="100000"/>
              </a:lnSpc>
              <a:spcBef>
                <a:spcPts val="5"/>
              </a:spcBef>
              <a:spcAft>
                <a:spcPts val="0"/>
              </a:spcAft>
              <a:buClr>
                <a:srgbClr val="000000"/>
              </a:buClr>
              <a:buSzPts val="1700"/>
              <a:buFont typeface="Arial"/>
              <a:buChar char="•"/>
            </a:pPr>
            <a:r>
              <a:rPr b="1" lang="en-US" sz="1700"/>
              <a:t>Applicazioni per la gestione dei rifiuti:</a:t>
            </a:r>
            <a:r>
              <a:rPr b="0" i="0" lang="en-US" sz="1700" u="none" cap="none" strike="noStrike">
                <a:solidFill>
                  <a:srgbClr val="000000"/>
                </a:solidFill>
                <a:latin typeface="Arial"/>
                <a:ea typeface="Arial"/>
                <a:cs typeface="Arial"/>
                <a:sym typeface="Arial"/>
              </a:rPr>
              <a:t> </a:t>
            </a:r>
            <a:r>
              <a:rPr lang="en-US" sz="1700"/>
              <a:t>Piattaforme come RecycleSmart e iRecycle offrono soluzioni innovative per una gestione e un riciclaggio efficaci dei rifiuti.</a:t>
            </a:r>
            <a:endParaRPr sz="1700"/>
          </a:p>
          <a:p>
            <a:pPr indent="0" lvl="0" marL="457200" rtl="0" algn="l">
              <a:spcBef>
                <a:spcPts val="5"/>
              </a:spcBef>
              <a:spcAft>
                <a:spcPts val="0"/>
              </a:spcAft>
              <a:buNone/>
            </a:pPr>
            <a:r>
              <a:t/>
            </a:r>
            <a:endParaRPr sz="1700"/>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pic>
        <p:nvPicPr>
          <p:cNvPr id="1305" name="Google Shape;1305;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6" name="Google Shape;1306;p160"/>
          <p:cNvSpPr txBox="1"/>
          <p:nvPr/>
        </p:nvSpPr>
        <p:spPr>
          <a:xfrm>
            <a:off x="869985" y="1409253"/>
            <a:ext cx="8601300" cy="50238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lang="en-US" sz="1700"/>
              <a:t>Capitolo 3: Utilizzo di piattaforme e strumenti digitali specifici del settore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lang="en-US" sz="1700"/>
              <a:t>Per gli imprenditori agricoli:</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lang="en-US" sz="1700"/>
              <a:t>Software di gestione aziendale:</a:t>
            </a:r>
            <a:r>
              <a:rPr b="1" i="0" lang="en-US" sz="1700" u="none" cap="none" strike="noStrike">
                <a:solidFill>
                  <a:srgbClr val="000000"/>
                </a:solidFill>
                <a:latin typeface="Arial"/>
                <a:ea typeface="Arial"/>
                <a:cs typeface="Arial"/>
                <a:sym typeface="Arial"/>
              </a:rPr>
              <a:t> </a:t>
            </a:r>
            <a:r>
              <a:rPr lang="en-US" sz="1700"/>
              <a:t>Strumenti come AgriWebb e FarmLogs aiutano nella gestione completa dell'azienda.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12060" rtl="0" algn="l">
              <a:lnSpc>
                <a:spcPct val="107700"/>
              </a:lnSpc>
              <a:spcBef>
                <a:spcPts val="0"/>
              </a:spcBef>
              <a:spcAft>
                <a:spcPts val="0"/>
              </a:spcAft>
              <a:buClr>
                <a:srgbClr val="000000"/>
              </a:buClr>
              <a:buSzPts val="1700"/>
              <a:buFont typeface="Arial"/>
              <a:buChar char="•"/>
            </a:pPr>
            <a:r>
              <a:rPr b="1" lang="en-US" sz="1700"/>
              <a:t>Tecnologia per l'agricoltura di precisione:</a:t>
            </a:r>
            <a:r>
              <a:rPr b="1" i="0" lang="en-US" sz="1700" u="none" cap="none" strike="noStrike">
                <a:solidFill>
                  <a:srgbClr val="000000"/>
                </a:solidFill>
                <a:latin typeface="Arial"/>
                <a:ea typeface="Arial"/>
                <a:cs typeface="Arial"/>
                <a:sym typeface="Arial"/>
              </a:rPr>
              <a:t> </a:t>
            </a:r>
            <a:r>
              <a:rPr lang="en-US" sz="1700"/>
              <a:t>Sistemi avanzati come Trimble Agriculture e John Deere Operations Center utilizzano l'analisi dei dati per ottimizzare le pratiche agricole.</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Noto Sans Symbols"/>
              <a:buChar char="⮚"/>
            </a:pPr>
            <a:r>
              <a:rPr b="1" lang="en-US" sz="1700"/>
              <a:t>Per gli imprenditori dell'intrattenimento:</a:t>
            </a:r>
            <a:endParaRPr b="1" i="0" sz="1700" u="none" cap="none" strike="noStrike">
              <a:solidFill>
                <a:srgbClr val="000000"/>
              </a:solidFill>
              <a:latin typeface="Arial"/>
              <a:ea typeface="Arial"/>
              <a:cs typeface="Arial"/>
              <a:sym typeface="Arial"/>
            </a:endParaRPr>
          </a:p>
          <a:p>
            <a:pPr indent="-285750" lvl="0" marL="298444" marR="0" rtl="0" algn="l">
              <a:lnSpc>
                <a:spcPct val="100000"/>
              </a:lnSpc>
              <a:spcBef>
                <a:spcPts val="855"/>
              </a:spcBef>
              <a:spcAft>
                <a:spcPts val="0"/>
              </a:spcAft>
              <a:buClr>
                <a:srgbClr val="000000"/>
              </a:buClr>
              <a:buSzPts val="1700"/>
              <a:buFont typeface="Arial"/>
              <a:buChar char="•"/>
            </a:pPr>
            <a:r>
              <a:rPr b="1" lang="en-US" sz="1700"/>
              <a:t>Piattaforme di gestione degli eventi: </a:t>
            </a:r>
            <a:r>
              <a:rPr b="1" i="0" lang="en-US" sz="1700" u="none" cap="none" strike="noStrike">
                <a:solidFill>
                  <a:srgbClr val="000000"/>
                </a:solidFill>
                <a:latin typeface="Arial"/>
                <a:ea typeface="Arial"/>
                <a:cs typeface="Arial"/>
                <a:sym typeface="Arial"/>
              </a:rPr>
              <a:t> </a:t>
            </a:r>
            <a:r>
              <a:rPr lang="en-US" sz="1700"/>
              <a:t>Strumenti come Eventbrite e Cvent sono essenziali per organizzare e gestire vari eventi.</a:t>
            </a:r>
            <a:endParaRPr sz="1700"/>
          </a:p>
          <a:p>
            <a:pPr indent="0" lvl="0" marL="457200" marR="0" rtl="0" algn="l">
              <a:lnSpc>
                <a:spcPct val="100000"/>
              </a:lnSpc>
              <a:spcBef>
                <a:spcPts val="855"/>
              </a:spcBef>
              <a:spcAft>
                <a:spcPts val="0"/>
              </a:spcAft>
              <a:buNone/>
            </a:pPr>
            <a:r>
              <a:t/>
            </a:r>
            <a:endParaRPr sz="1700"/>
          </a:p>
          <a:p>
            <a:pPr indent="-285750" lvl="0" marL="298445" marR="0" rtl="0" algn="l">
              <a:lnSpc>
                <a:spcPct val="100000"/>
              </a:lnSpc>
              <a:spcBef>
                <a:spcPts val="0"/>
              </a:spcBef>
              <a:spcAft>
                <a:spcPts val="0"/>
              </a:spcAft>
              <a:buClr>
                <a:srgbClr val="000000"/>
              </a:buClr>
              <a:buSzPts val="1700"/>
              <a:buFont typeface="Arial"/>
              <a:buChar char="•"/>
            </a:pPr>
            <a:r>
              <a:rPr b="1" lang="en-US" sz="1700"/>
              <a:t>Streaming e distribuzione di contenuti:</a:t>
            </a:r>
            <a:r>
              <a:rPr b="1" i="0" lang="en-US" sz="1700" u="none" cap="none" strike="noStrike">
                <a:solidFill>
                  <a:srgbClr val="000000"/>
                </a:solidFill>
                <a:latin typeface="Arial"/>
                <a:ea typeface="Arial"/>
                <a:cs typeface="Arial"/>
                <a:sym typeface="Arial"/>
              </a:rPr>
              <a:t> </a:t>
            </a:r>
            <a:r>
              <a:rPr lang="en-US" sz="1700"/>
              <a:t>Piattaforme come Spotify per la musica e Vimeo per i contenuti video forniscono canali efficaci per la distribuzione e la monetizzazione.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pic>
        <p:nvPicPr>
          <p:cNvPr id="1311" name="Google Shape;1311;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2" name="Google Shape;1312;p161"/>
          <p:cNvSpPr txBox="1"/>
          <p:nvPr/>
        </p:nvSpPr>
        <p:spPr>
          <a:xfrm>
            <a:off x="624469" y="996658"/>
            <a:ext cx="9333600" cy="2640900"/>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lang="en-US" sz="1700"/>
              <a:t>Capitolo 3: Utilizzo di piattaforme e strumenti digitali specifici per l'industria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lang="en-US" sz="1700"/>
              <a:t>L'impatto trasformativo degli strumenti ICT</a:t>
            </a:r>
            <a:endParaRPr b="1" i="0" sz="1700" u="none" cap="none" strike="noStrike">
              <a:solidFill>
                <a:srgbClr val="000000"/>
              </a:solidFill>
              <a:latin typeface="Arial"/>
              <a:ea typeface="Arial"/>
              <a:cs typeface="Arial"/>
              <a:sym typeface="Arial"/>
            </a:endParaRPr>
          </a:p>
          <a:p>
            <a:pPr indent="0" lvl="0" marL="12695" marR="5078" rtl="0" algn="just">
              <a:lnSpc>
                <a:spcPct val="107400"/>
              </a:lnSpc>
              <a:spcBef>
                <a:spcPts val="1349"/>
              </a:spcBef>
              <a:spcAft>
                <a:spcPts val="0"/>
              </a:spcAft>
              <a:buNone/>
            </a:pPr>
            <a:r>
              <a:rPr lang="en-US" sz="1700"/>
              <a:t>L'adozione di queste soluzioni ICT trasforma le operazioni aziendali, consentendo agli imprenditori di automatizzare le attività di routine, snellire i processi e trarre preziose informazioni dall'analisi dei dati. Ciò non solo aumenta la produttività, ma consente agli imprenditori di concentrarsi sugli aspetti strategici della crescita aziendale. Inoltre, la scalabilità di questi strumenti fa sì che, man mano che l'azienda si espande, l'infrastruttura digitale cresca insieme ad essa, accogliendo nuove sfide e opportunità.</a:t>
            </a:r>
            <a:endParaRPr b="0" i="0" sz="1700" u="none" cap="none" strike="noStrike">
              <a:solidFill>
                <a:srgbClr val="000000"/>
              </a:solidFill>
              <a:latin typeface="Arial"/>
              <a:ea typeface="Arial"/>
              <a:cs typeface="Arial"/>
              <a:sym typeface="Arial"/>
            </a:endParaRPr>
          </a:p>
        </p:txBody>
      </p:sp>
      <p:pic>
        <p:nvPicPr>
          <p:cNvPr id="1313" name="Google Shape;1313;p161"/>
          <p:cNvPicPr preferRelativeResize="0"/>
          <p:nvPr/>
        </p:nvPicPr>
        <p:blipFill rotWithShape="1">
          <a:blip r:embed="rId4">
            <a:alphaModFix/>
          </a:blip>
          <a:srcRect b="0" l="0" r="0" t="0"/>
          <a:stretch/>
        </p:blipFill>
        <p:spPr>
          <a:xfrm>
            <a:off x="2569836" y="3843437"/>
            <a:ext cx="5548077" cy="303453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pic>
        <p:nvPicPr>
          <p:cNvPr id="1318" name="Google Shape;1318;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9" name="Google Shape;1319;p162"/>
          <p:cNvSpPr txBox="1"/>
          <p:nvPr/>
        </p:nvSpPr>
        <p:spPr>
          <a:xfrm>
            <a:off x="724829" y="996658"/>
            <a:ext cx="8926200" cy="2541600"/>
          </a:xfrm>
          <a:prstGeom prst="rect">
            <a:avLst/>
          </a:prstGeom>
          <a:noFill/>
          <a:ln>
            <a:noFill/>
          </a:ln>
        </p:spPr>
        <p:txBody>
          <a:bodyPr anchorCtr="0" anchor="t" bIns="0" lIns="0" spcFirstLastPara="1" rIns="0" wrap="square" tIns="12675">
            <a:spAutoFit/>
          </a:bodyPr>
          <a:lstStyle/>
          <a:p>
            <a:pPr indent="0" lvl="0" marL="789623" rtl="0" algn="l">
              <a:spcBef>
                <a:spcPts val="0"/>
              </a:spcBef>
              <a:spcAft>
                <a:spcPts val="0"/>
              </a:spcAft>
              <a:buClr>
                <a:schemeClr val="dk1"/>
              </a:buClr>
              <a:buSzPts val="1100"/>
              <a:buFont typeface="Arial"/>
              <a:buNone/>
            </a:pPr>
            <a:r>
              <a:rPr b="1" lang="en-US" sz="1700"/>
              <a:t>Capitolo 3: Utilizzo di piattaforme e strumenti digitali specifici per l'industria</a:t>
            </a:r>
            <a:endParaRPr b="1" sz="1700"/>
          </a:p>
          <a:p>
            <a:pPr indent="0" lvl="0" marL="0" marR="0" rtl="0" algn="l">
              <a:lnSpc>
                <a:spcPct val="100000"/>
              </a:lnSpc>
              <a:spcBef>
                <a:spcPts val="0"/>
              </a:spcBef>
              <a:spcAft>
                <a:spcPts val="0"/>
              </a:spcAft>
              <a:buNone/>
            </a:pPr>
            <a:r>
              <a:t/>
            </a:r>
            <a:endParaRPr b="1" sz="1700"/>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lang="en-US" sz="1700"/>
              <a:t>Promuovere l'innovazione e il vantaggio competitivo</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705"/>
              </a:spcBef>
              <a:spcAft>
                <a:spcPts val="0"/>
              </a:spcAft>
              <a:buNone/>
            </a:pPr>
            <a:r>
              <a:rPr lang="en-US" sz="1700"/>
              <a:t>Oltre </a:t>
            </a:r>
            <a:r>
              <a:rPr lang="en-US" sz="1700"/>
              <a:t>alla efficienza</a:t>
            </a:r>
            <a:r>
              <a:rPr lang="en-US" sz="1700"/>
              <a:t> operativa, questi strumenti TIC sono catalizzatori di innovazione. Mantengono gli imprenditori all'avanguardia dei progressi tecnologici, consentendo loro di migliorare continuamente le proprie offerte e di adattarsi alle mutevoli dinamiche del mercato. Sfruttando questi strumenti, gli imprenditori possono migliorare l'esperienza dei clienti, sviluppare prodotti e servizi innovativi e mantenere un vantaggio competitivo nei loro settori.</a:t>
            </a:r>
            <a:endParaRPr b="0" i="0" sz="1700" u="none" cap="none" strike="noStrike">
              <a:solidFill>
                <a:srgbClr val="000000"/>
              </a:solidFill>
              <a:latin typeface="Arial"/>
              <a:ea typeface="Arial"/>
              <a:cs typeface="Arial"/>
              <a:sym typeface="Arial"/>
            </a:endParaRPr>
          </a:p>
        </p:txBody>
      </p:sp>
      <p:pic>
        <p:nvPicPr>
          <p:cNvPr id="1320" name="Google Shape;1320;p162"/>
          <p:cNvPicPr preferRelativeResize="0"/>
          <p:nvPr/>
        </p:nvPicPr>
        <p:blipFill rotWithShape="1">
          <a:blip r:embed="rId4">
            <a:alphaModFix/>
          </a:blip>
          <a:srcRect b="0" l="0" r="0" t="0"/>
          <a:stretch/>
        </p:blipFill>
        <p:spPr>
          <a:xfrm>
            <a:off x="2832410" y="3710407"/>
            <a:ext cx="5257890" cy="2618412"/>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pic>
        <p:nvPicPr>
          <p:cNvPr id="1325" name="Google Shape;1325;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6" name="Google Shape;1326;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Resources </a:t>
            </a:r>
            <a:endParaRPr b="0" i="0" sz="1700" u="none" cap="none" strike="noStrike">
              <a:solidFill>
                <a:schemeClr val="dk1"/>
              </a:solidFill>
              <a:latin typeface="Arial"/>
              <a:ea typeface="Arial"/>
              <a:cs typeface="Arial"/>
              <a:sym typeface="Arial"/>
            </a:endParaRPr>
          </a:p>
        </p:txBody>
      </p:sp>
      <p:sp>
        <p:nvSpPr>
          <p:cNvPr id="1327" name="Google Shape;1327;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a:t>
            </a:r>
            <a:r>
              <a:rPr b="0" i="0" lang="en-US" sz="1700" u="none" cap="none" strike="noStrike">
                <a:solidFill>
                  <a:schemeClr val="dk1"/>
                </a:solidFill>
                <a:latin typeface="Arial"/>
                <a:ea typeface="Arial"/>
                <a:cs typeface="Arial"/>
                <a:sym typeface="Arial"/>
              </a:rPr>
              <a:t> </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"The Skills You Need to Start a Great Business." Mind Tools Content Team.</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Pandemic Fuels Global Growth Of Entrepreneurship And Startup Frenzy [online]</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(2023)“A Guide to Entrepreneurial Skills: Definition and Examples”</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“MUST-HAVE ENTREPRENEURIAL SKILLS FOR ASPIRING BUSINESS OWNERS”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pic>
        <p:nvPicPr>
          <p:cNvPr id="1332" name="Google Shape;1332;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3" name="Google Shape;1333;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a:t>
            </a:r>
            <a:r>
              <a:rPr b="0" i="0" lang="en-US" sz="1700" u="sng" cap="none" strike="noStrike">
                <a:solidFill>
                  <a:srgbClr val="0070C0"/>
                </a:solidFill>
                <a:latin typeface="Arial"/>
                <a:ea typeface="Arial"/>
                <a:cs typeface="Arial"/>
                <a:sym typeface="Arial"/>
              </a:rPr>
              <a:t>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January 3). How to Write and conduct a Competitive Analysis - Bplans. Bplans: Free Business Planning Resources andTemplates </a:t>
            </a:r>
            <a:r>
              <a:rPr b="0" i="0" lang="en-US" sz="1700" u="sng" cap="none" strike="noStrike">
                <a:solidFill>
                  <a:schemeClr val="hlink"/>
                </a:solidFill>
                <a:latin typeface="Arial"/>
                <a:ea typeface="Arial"/>
                <a:cs typeface="Arial"/>
                <a:sym typeface="Arial"/>
                <a:hlinkClick r:id="rId10"/>
              </a:rPr>
              <a:t>https://www.bplans.com/business-planning/how-to-write/competition/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Collaborators, Q. (2023, August 30). Strategic Vision: Guide for Companies with Examples.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Creating a risk management plan for your business | SafetyCulture. (2023, December 13).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Differentiation Strategy: 5 ways to differentiate your product. (2022, August 4). Masterclass. Retrieved February 22, 2024, from </a:t>
            </a:r>
            <a:r>
              <a:rPr b="0" i="0" lang="en-US" sz="1700" u="sng" cap="none" strike="noStrike">
                <a:solidFill>
                  <a:schemeClr val="hlink"/>
                </a:solidFill>
                <a:latin typeface="Arial"/>
                <a:ea typeface="Arial"/>
                <a:cs typeface="Arial"/>
                <a:sym typeface="Arial"/>
                <a:hlinkClick r:id="rId13"/>
              </a:rPr>
              <a:t>https://www.masterclass.com/articles/differentiation-strategy</a:t>
            </a:r>
            <a:r>
              <a:rPr b="0" i="0" lang="en-US" sz="1700" u="none" cap="none" strike="noStrike">
                <a:solidFill>
                  <a:srgbClr val="000000"/>
                </a:solidFill>
                <a:latin typeface="Arial"/>
                <a:ea typeface="Arial"/>
                <a:cs typeface="Arial"/>
                <a:sym typeface="Arial"/>
              </a:rPr>
              <a:t>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1343" name="Google Shape;1343;p165"/>
          <p:cNvSpPr txBox="1"/>
          <p:nvPr/>
        </p:nvSpPr>
        <p:spPr>
          <a:xfrm>
            <a:off x="907605" y="902126"/>
            <a:ext cx="8579700" cy="6018300"/>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November 13). What risks does an entrepreneur face? Investopedia. </a:t>
            </a:r>
            <a:r>
              <a:rPr b="0" i="0" lang="en-US" sz="1700" u="sng" cap="none" strike="noStrike">
                <a:solidFill>
                  <a:schemeClr val="hlink"/>
                </a:solidFill>
                <a:latin typeface="Arial"/>
                <a:ea typeface="Arial"/>
                <a:cs typeface="Arial"/>
                <a:sym typeface="Arial"/>
                <a:hlinkClick r:id="rId4"/>
              </a:rPr>
              <a:t>https://www.investopedia.com/ask/answers/040615/what-risks-does-entrepreneur-face.asp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January 25). Business Plan: What It Is, What's Included, and How to Write One. Investopedia. </a:t>
            </a:r>
            <a:r>
              <a:rPr b="0" i="0" lang="en-US" sz="1700" u="sng" cap="none" strike="noStrike">
                <a:solidFill>
                  <a:schemeClr val="hlink"/>
                </a:solidFill>
                <a:latin typeface="Arial"/>
                <a:ea typeface="Arial"/>
                <a:cs typeface="Arial"/>
                <a:sym typeface="Arial"/>
                <a:hlinkClick r:id="rId5"/>
              </a:rPr>
              <a:t>https://www.investopedia.com/terms/b/business-plan.asp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Market Segmentation: Definition, Types &amp; Best Practices. (2023, September 25). Qualtrics. </a:t>
            </a:r>
            <a:r>
              <a:rPr b="0" i="0" lang="en-US" sz="1700" u="sng" cap="none" strike="noStrike">
                <a:solidFill>
                  <a:schemeClr val="hlink"/>
                </a:solidFill>
                <a:latin typeface="Arial"/>
                <a:ea typeface="Arial"/>
                <a:cs typeface="Arial"/>
                <a:sym typeface="Arial"/>
                <a:hlinkClick r:id="rId6"/>
              </a:rPr>
              <a:t>https://www.qualtrics.com/uk/experience-management/brand/market-segmentation/</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January 25). How to do a SWOT Analysis (With examples &amp; free template!). WordStream. </a:t>
            </a:r>
            <a:r>
              <a:rPr b="0" i="0" lang="en-US" sz="1700" u="sng" cap="none" strike="noStrike">
                <a:solidFill>
                  <a:schemeClr val="hlink"/>
                </a:solidFill>
                <a:latin typeface="Arial"/>
                <a:ea typeface="Arial"/>
                <a:cs typeface="Arial"/>
                <a:sym typeface="Arial"/>
                <a:hlinkClick r:id="rId7"/>
              </a:rPr>
              <a:t>https://www.wordstream.com/blog/ws/2017/12/20/swot-analysis</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Top 10 components of a business Plan - SmartAsset | SmartAsset. (2022, November 16). </a:t>
            </a:r>
            <a:r>
              <a:rPr b="0" i="0" lang="en-US" sz="1700" u="sng" cap="none" strike="noStrike">
                <a:solidFill>
                  <a:schemeClr val="hlink"/>
                </a:solidFill>
                <a:latin typeface="Arial"/>
                <a:ea typeface="Arial"/>
                <a:cs typeface="Arial"/>
                <a:sym typeface="Arial"/>
                <a:hlinkClick r:id="rId8"/>
              </a:rPr>
              <a:t>https://smartasset.com/small-business/top-components-of-a-business-plan</a:t>
            </a:r>
            <a:r>
              <a:rPr b="0" i="0" lang="en-US" sz="1700" u="none" cap="none" strike="noStrike">
                <a:solidFill>
                  <a:srgbClr val="000000"/>
                </a:solidFill>
                <a:latin typeface="Arial"/>
                <a:ea typeface="Arial"/>
                <a:cs typeface="Arial"/>
                <a:sym typeface="Arial"/>
              </a:rPr>
              <a:t>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and Robert J Galka. Customer Relationship Management : The Foundation of Contemporary Marketing Strategy. New York, Routledge, 2017.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a:p>
          <a:p>
            <a:pPr indent="0" lvl="0" marL="0"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pic>
        <p:nvPicPr>
          <p:cNvPr id="1348" name="Google Shape;1348;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49" name="Google Shape;1349;p166"/>
          <p:cNvSpPr txBox="1"/>
          <p:nvPr/>
        </p:nvSpPr>
        <p:spPr>
          <a:xfrm>
            <a:off x="485133" y="403136"/>
            <a:ext cx="9251100" cy="7158300"/>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London, Bloomsbury Business, 2021.</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Seán De Búrca, et al. International Marketing : An SME Perspective. Harlow, Financial Times Prentice Hall, 2004.</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Designing Brand Identity: An Essential Guide for the Entire Branding Team. 5th ed., Hoboken, New Jersey, Wiley, 2018.</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and Ewa Lechman. Technology Brands in the Digital Economy. Taylor &amp; Francis, 10 Mar.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The Art of Branding. Independently Published, 29 July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a:t>
            </a:r>
            <a:r>
              <a:rPr b="0"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a:t>
            </a:r>
            <a:r>
              <a:rPr b="0" i="0" lang="en-US" sz="1700" u="none" cap="none" strike="noStrike">
                <a:solidFill>
                  <a:schemeClr val="dk1"/>
                </a:solidFill>
                <a:latin typeface="Arial"/>
                <a:ea typeface="Arial"/>
                <a:cs typeface="Arial"/>
                <a:sym typeface="Arial"/>
              </a:rPr>
              <a:t> </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Small Business Encyclopedia</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An Applied Approach</a:t>
            </a:r>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